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sldIdLst>
    <p:sldId id="257" r:id="rId2"/>
    <p:sldId id="258" r:id="rId3"/>
    <p:sldId id="261" r:id="rId4"/>
    <p:sldId id="260" r:id="rId5"/>
    <p:sldId id="259"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6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5/27/2020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5/27/2020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5/27/2020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5/27/2020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5/27/2020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5/27/2020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5/27/2020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5/27/2020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5/27/2020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5/27/2020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5/27/2020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5/27/2020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rmAutofit/>
          </a:bodyPr>
          <a:lstStyle/>
          <a:p>
            <a:r>
              <a:rPr lang="fa-IR" b="1" dirty="0"/>
              <a:t>آزمون فرضیه</a:t>
            </a:r>
            <a:endParaRPr lang="en-US" sz="8000" dirty="0"/>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a:bodyPr>
          <a:lstStyle/>
          <a:p>
            <a:endParaRPr lang="en-US" sz="2400"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D0FBE75E-00B8-44CF-9D46-87641D9ACA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3737824"/>
      </p:ext>
    </p:extLst>
  </p:cSld>
  <p:clrMapOvr>
    <a:masterClrMapping/>
  </p:clrMapOvr>
  <mc:AlternateContent xmlns:mc="http://schemas.openxmlformats.org/markup-compatibility/2006">
    <mc:Choice xmlns:p14="http://schemas.microsoft.com/office/powerpoint/2010/main" Requires="p14">
      <p:transition spd="slow" p14:dur="2000" advTm="30241"/>
    </mc:Choice>
    <mc:Fallback>
      <p:transition spd="slow" advTm="3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E1A0-525F-4B30-9B55-643DA828B9D8}"/>
              </a:ext>
            </a:extLst>
          </p:cNvPr>
          <p:cNvSpPr>
            <a:spLocks noGrp="1"/>
          </p:cNvSpPr>
          <p:nvPr>
            <p:ph type="title"/>
          </p:nvPr>
        </p:nvSpPr>
        <p:spPr/>
        <p:txBody>
          <a:bodyPr/>
          <a:lstStyle/>
          <a:p>
            <a:pPr algn="r" rtl="1"/>
            <a:r>
              <a:rPr lang="fa-IR" dirty="0"/>
              <a:t>آزمون های غیرپارامتری</a:t>
            </a:r>
            <a:endParaRPr lang="en-US" dirty="0"/>
          </a:p>
        </p:txBody>
      </p:sp>
      <p:sp>
        <p:nvSpPr>
          <p:cNvPr id="3" name="Content Placeholder 2">
            <a:extLst>
              <a:ext uri="{FF2B5EF4-FFF2-40B4-BE49-F238E27FC236}">
                <a16:creationId xmlns:a16="http://schemas.microsoft.com/office/drawing/2014/main" id="{F6C64929-3FC9-40D7-BAAB-B884A890E1ED}"/>
              </a:ext>
            </a:extLst>
          </p:cNvPr>
          <p:cNvSpPr>
            <a:spLocks noGrp="1"/>
          </p:cNvSpPr>
          <p:nvPr>
            <p:ph idx="1"/>
          </p:nvPr>
        </p:nvSpPr>
        <p:spPr>
          <a:xfrm>
            <a:off x="73152" y="1931213"/>
            <a:ext cx="12048134" cy="4498848"/>
          </a:xfrm>
        </p:spPr>
        <p:txBody>
          <a:bodyPr>
            <a:normAutofit fontScale="77500" lnSpcReduction="20000"/>
          </a:bodyPr>
          <a:lstStyle/>
          <a:p>
            <a:pPr algn="r" rtl="1"/>
            <a:r>
              <a:rPr lang="fa-IR" dirty="0"/>
              <a:t>آزمون هائی می باشند که داده ها توزیع غیر نرمال داشته و در مقایسه با آزمون های پارامتری از توان تشخیصی کمتری برخوردارند. مانند آزمون من ویتنی و آزمون کروسکال و والیس</a:t>
            </a:r>
          </a:p>
          <a:p>
            <a:pPr algn="r" rtl="1"/>
            <a:r>
              <a:rPr lang="fa-IR" dirty="0"/>
              <a:t>نکته : اگر جامعه نرمال باشد از آزمون های پارامتری و چنانچه غیر نرمال باشد از آزمون های غیر پارامتری استفاده می</a:t>
            </a:r>
          </a:p>
          <a:p>
            <a:pPr algn="r" rtl="1"/>
            <a:r>
              <a:rPr lang="fa-IR" dirty="0"/>
              <a:t>نمائیم.</a:t>
            </a:r>
          </a:p>
          <a:p>
            <a:pPr algn="r" rtl="1"/>
            <a:r>
              <a:rPr lang="fa-IR" dirty="0"/>
              <a:t>نکته : اگر نمونه بزرگ باشد، طبق قضیه حد مرکزی اگر جامعه نرمال نباشد می توان از آزمون های پارامتری استفاده نمود.</a:t>
            </a:r>
          </a:p>
          <a:p>
            <a:pPr algn="r" rtl="1"/>
            <a:r>
              <a:rPr lang="fa-IR" dirty="0"/>
              <a:t>استفاده از آزمونهای ناپارامتریک در موارد زیر امکانپذیر است :</a:t>
            </a:r>
          </a:p>
          <a:p>
            <a:pPr lvl="1" algn="r" rtl="1"/>
            <a:r>
              <a:rPr lang="fa-IR" dirty="0"/>
              <a:t>1 - وقتی که سطوح سنجش متغیرها اسمی یا ترتیبی باشد .</a:t>
            </a:r>
          </a:p>
          <a:p>
            <a:pPr lvl="1" algn="r" rtl="1"/>
            <a:r>
              <a:rPr lang="fa-IR" dirty="0"/>
              <a:t>2 - زمانی که واریانس نمونه ها برابر نباشد .</a:t>
            </a:r>
          </a:p>
          <a:p>
            <a:pPr lvl="1" algn="r" rtl="1"/>
            <a:r>
              <a:rPr lang="fa-IR" dirty="0"/>
              <a:t>3 - هنگامی که توزیع نمره ها نرمال نباشد .</a:t>
            </a:r>
          </a:p>
          <a:p>
            <a:pPr algn="r" rtl="1"/>
            <a:r>
              <a:rPr lang="fa-IR" dirty="0"/>
              <a:t>قابل ذکر است قبل از ورود به الگوریتم انتخاب آزمون آماری بهتر است به سوالات زیر پاسخ دهیم:</a:t>
            </a:r>
          </a:p>
          <a:p>
            <a:pPr lvl="1" algn="r" rtl="1"/>
            <a:r>
              <a:rPr lang="fa-IR" dirty="0"/>
              <a:t>1 آیا اختلافی بین میانگین )نسبت( یک ویژگی در دو یا چند گروه وجود دارد؟ -</a:t>
            </a:r>
          </a:p>
          <a:p>
            <a:pPr lvl="1" algn="r" rtl="1"/>
            <a:r>
              <a:rPr lang="fa-IR" dirty="0"/>
              <a:t>2 آیا دو متغیر ارتباط دارند؟ -</a:t>
            </a:r>
          </a:p>
          <a:p>
            <a:pPr lvl="1" algn="r" rtl="1"/>
            <a:r>
              <a:rPr lang="fa-IR" dirty="0"/>
              <a:t>3 چگونه می توان یک متغیر را با استفاده از متغیر های دیگر پیش بینی کرد؟ -</a:t>
            </a:r>
          </a:p>
          <a:p>
            <a:pPr lvl="1" algn="r" rtl="1"/>
            <a:r>
              <a:rPr lang="fa-IR" dirty="0"/>
              <a:t>4 چه چیزی می توان با استفاده از نمونه در مورد جامعه گفت؟ -</a:t>
            </a:r>
          </a:p>
          <a:p>
            <a:pPr algn="r" rtl="1"/>
            <a:r>
              <a:rPr lang="fa-IR" dirty="0"/>
              <a:t>پس از انتخاب آزمون آماری مناسب حال می توان با هر یک از آزمون ها به صورت تخصصی برخورد کرد</a:t>
            </a:r>
            <a:endParaRPr lang="en-US" dirty="0"/>
          </a:p>
        </p:txBody>
      </p:sp>
      <p:pic>
        <p:nvPicPr>
          <p:cNvPr id="4" name="Picture 3">
            <a:extLst>
              <a:ext uri="{FF2B5EF4-FFF2-40B4-BE49-F238E27FC236}">
                <a16:creationId xmlns:a16="http://schemas.microsoft.com/office/drawing/2014/main" id="{BA4F7963-1E58-43B7-8A0B-CAC02CE9EA82}"/>
              </a:ext>
            </a:extLst>
          </p:cNvPr>
          <p:cNvPicPr>
            <a:picLocks noChangeAspect="1"/>
          </p:cNvPicPr>
          <p:nvPr/>
        </p:nvPicPr>
        <p:blipFill>
          <a:blip r:embed="rId4"/>
          <a:stretch>
            <a:fillRect/>
          </a:stretch>
        </p:blipFill>
        <p:spPr>
          <a:xfrm>
            <a:off x="1" y="3363164"/>
            <a:ext cx="4659782" cy="3494836"/>
          </a:xfrm>
          <a:prstGeom prst="rect">
            <a:avLst/>
          </a:prstGeom>
        </p:spPr>
      </p:pic>
      <p:pic>
        <p:nvPicPr>
          <p:cNvPr id="5" name="Audio 4">
            <a:hlinkClick r:id="" action="ppaction://media"/>
            <a:extLst>
              <a:ext uri="{FF2B5EF4-FFF2-40B4-BE49-F238E27FC236}">
                <a16:creationId xmlns:a16="http://schemas.microsoft.com/office/drawing/2014/main" id="{ECA0AE6F-E026-4865-B974-101F4B553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5433910"/>
      </p:ext>
    </p:extLst>
  </p:cSld>
  <p:clrMapOvr>
    <a:masterClrMapping/>
  </p:clrMapOvr>
  <mc:AlternateContent xmlns:mc="http://schemas.openxmlformats.org/markup-compatibility/2006">
    <mc:Choice xmlns:p14="http://schemas.microsoft.com/office/powerpoint/2010/main" Requires="p14">
      <p:transition spd="slow" p14:dur="2000" advTm="74577"/>
    </mc:Choice>
    <mc:Fallback>
      <p:transition spd="slow" advTm="74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5DEE03-F006-4C18-BA57-5F1B847B6ACD}"/>
              </a:ext>
            </a:extLst>
          </p:cNvPr>
          <p:cNvPicPr>
            <a:picLocks noChangeAspect="1"/>
          </p:cNvPicPr>
          <p:nvPr/>
        </p:nvPicPr>
        <p:blipFill>
          <a:blip r:embed="rId4"/>
          <a:stretch>
            <a:fillRect/>
          </a:stretch>
        </p:blipFill>
        <p:spPr>
          <a:xfrm>
            <a:off x="-58400" y="204827"/>
            <a:ext cx="11923654" cy="6181344"/>
          </a:xfrm>
          <a:prstGeom prst="rect">
            <a:avLst/>
          </a:prstGeom>
        </p:spPr>
      </p:pic>
      <p:pic>
        <p:nvPicPr>
          <p:cNvPr id="2" name="Audio 1">
            <a:hlinkClick r:id="" action="ppaction://media"/>
            <a:extLst>
              <a:ext uri="{FF2B5EF4-FFF2-40B4-BE49-F238E27FC236}">
                <a16:creationId xmlns:a16="http://schemas.microsoft.com/office/drawing/2014/main" id="{B7DB868D-E5B5-4EA9-BC61-A4CF1D6E1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5828853"/>
      </p:ext>
    </p:extLst>
  </p:cSld>
  <p:clrMapOvr>
    <a:masterClrMapping/>
  </p:clrMapOvr>
  <mc:AlternateContent xmlns:mc="http://schemas.openxmlformats.org/markup-compatibility/2006">
    <mc:Choice xmlns:p14="http://schemas.microsoft.com/office/powerpoint/2010/main" Requires="p14">
      <p:transition spd="slow" p14:dur="2000" advTm="239555"/>
    </mc:Choice>
    <mc:Fallback>
      <p:transition spd="slow" advTm="23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EBA9C-35EB-49D6-8FF3-41CA76F55BF7}"/>
              </a:ext>
            </a:extLst>
          </p:cNvPr>
          <p:cNvPicPr>
            <a:picLocks noChangeAspect="1"/>
          </p:cNvPicPr>
          <p:nvPr/>
        </p:nvPicPr>
        <p:blipFill>
          <a:blip r:embed="rId4"/>
          <a:stretch>
            <a:fillRect/>
          </a:stretch>
        </p:blipFill>
        <p:spPr>
          <a:xfrm>
            <a:off x="7315" y="117044"/>
            <a:ext cx="12172338" cy="6291071"/>
          </a:xfrm>
          <a:prstGeom prst="rect">
            <a:avLst/>
          </a:prstGeom>
        </p:spPr>
      </p:pic>
      <p:pic>
        <p:nvPicPr>
          <p:cNvPr id="3" name="Audio 2">
            <a:hlinkClick r:id="" action="ppaction://media"/>
            <a:extLst>
              <a:ext uri="{FF2B5EF4-FFF2-40B4-BE49-F238E27FC236}">
                <a16:creationId xmlns:a16="http://schemas.microsoft.com/office/drawing/2014/main" id="{4E7FA26E-5168-4E22-A144-E5208EF1D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0570207"/>
      </p:ext>
    </p:extLst>
  </p:cSld>
  <p:clrMapOvr>
    <a:masterClrMapping/>
  </p:clrMapOvr>
  <mc:AlternateContent xmlns:mc="http://schemas.openxmlformats.org/markup-compatibility/2006">
    <mc:Choice xmlns:p14="http://schemas.microsoft.com/office/powerpoint/2010/main" Requires="p14">
      <p:transition spd="slow" p14:dur="2000" advTm="228655"/>
    </mc:Choice>
    <mc:Fallback>
      <p:transition spd="slow" advTm="22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E6013E-105D-4C6B-8573-0A6044E3604F}"/>
              </a:ext>
            </a:extLst>
          </p:cNvPr>
          <p:cNvPicPr>
            <a:picLocks noChangeAspect="1"/>
          </p:cNvPicPr>
          <p:nvPr/>
        </p:nvPicPr>
        <p:blipFill>
          <a:blip r:embed="rId4"/>
          <a:stretch>
            <a:fillRect/>
          </a:stretch>
        </p:blipFill>
        <p:spPr>
          <a:xfrm>
            <a:off x="73152" y="63869"/>
            <a:ext cx="12040819" cy="6455994"/>
          </a:xfrm>
          <a:prstGeom prst="rect">
            <a:avLst/>
          </a:prstGeom>
        </p:spPr>
      </p:pic>
      <p:pic>
        <p:nvPicPr>
          <p:cNvPr id="3" name="Audio 2">
            <a:hlinkClick r:id="" action="ppaction://media"/>
            <a:extLst>
              <a:ext uri="{FF2B5EF4-FFF2-40B4-BE49-F238E27FC236}">
                <a16:creationId xmlns:a16="http://schemas.microsoft.com/office/drawing/2014/main" id="{EC4710F9-54EB-401C-9E97-0C58D91BE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5744523"/>
      </p:ext>
    </p:extLst>
  </p:cSld>
  <p:clrMapOvr>
    <a:masterClrMapping/>
  </p:clrMapOvr>
  <mc:AlternateContent xmlns:mc="http://schemas.openxmlformats.org/markup-compatibility/2006">
    <mc:Choice xmlns:p14="http://schemas.microsoft.com/office/powerpoint/2010/main" Requires="p14">
      <p:transition spd="slow" p14:dur="2000" advTm="25651"/>
    </mc:Choice>
    <mc:Fallback>
      <p:transition spd="slow" advTm="2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BA19-E3AB-4999-A340-08831E68D8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E3D9AB-228E-4327-A9BB-5AD282919FCB}"/>
              </a:ext>
            </a:extLst>
          </p:cNvPr>
          <p:cNvSpPr>
            <a:spLocks noGrp="1"/>
          </p:cNvSpPr>
          <p:nvPr>
            <p:ph idx="1"/>
          </p:nvPr>
        </p:nvSpPr>
        <p:spPr>
          <a:xfrm>
            <a:off x="1" y="2108200"/>
            <a:ext cx="12077394" cy="4292599"/>
          </a:xfrm>
        </p:spPr>
        <p:txBody>
          <a:bodyPr>
            <a:normAutofit fontScale="92500"/>
          </a:bodyPr>
          <a:lstStyle/>
          <a:p>
            <a:pPr algn="r" rtl="1"/>
            <a:r>
              <a:rPr lang="fa-IR" dirty="0"/>
              <a:t>فرض آماری، ادعایی در مورد یک یا چند جامعه مورد بررسی است که ممکن است درست یا نادرست باشد.</a:t>
            </a:r>
          </a:p>
          <a:p>
            <a:pPr algn="r" rtl="1"/>
            <a:r>
              <a:rPr lang="fa-IR" dirty="0"/>
              <a:t>به عبارت دیگر فرض آماری، یک ادعا یا گزاره ای در مورد توزیع یک جمعیت یا پارامتر توزیع یک متغیر تصادفی است. فرضیه آماری، نقطه آغاز آزمون فرض است و اصولا بدون داشتن فرضیه آماری امکان انجام یک آزمون دشوار است. فرضیه آماری به دو نوع فرض صفر </a:t>
            </a:r>
            <a:r>
              <a:rPr lang="en-US" dirty="0"/>
              <a:t>H0</a:t>
            </a:r>
            <a:r>
              <a:rPr lang="fa-IR" dirty="0"/>
              <a:t> و فرض خلاف </a:t>
            </a:r>
            <a:r>
              <a:rPr lang="en-US" dirty="0"/>
              <a:t>H1</a:t>
            </a:r>
            <a:r>
              <a:rPr lang="fa-IR" dirty="0"/>
              <a:t>بیان می شود. . اغلب فرضیه بیانگر این مطلب است که یک ارتباط علیتی بین دو متغیر وجود دارد به شکلی که میزان یکی متغیر مستقل یا </a:t>
            </a:r>
            <a:r>
              <a:rPr lang="en-US" dirty="0"/>
              <a:t>Independent </a:t>
            </a:r>
            <a:r>
              <a:rPr lang="fa-IR" dirty="0"/>
              <a:t> تا حدودی تعیین کننده دیگری متغیر وابسته یا     </a:t>
            </a:r>
            <a:r>
              <a:rPr lang="en-US" dirty="0"/>
              <a:t>Dependent </a:t>
            </a:r>
            <a:r>
              <a:rPr lang="fa-IR" dirty="0"/>
              <a:t> است. فرضیه ای که در آزمون های آماری مورد آزمون قرار می گیرد فرضیه صفر است که همیشه حاکی از عدم وجود تفاوت می باشد. اما فرض خلاف همان فرضیه پژوهشی است که می تواند جهت دار یا غیر جهت دار باشد. البته انتخاب فرضیه جهت دار دلخواه و تصادفی نیست، بلکه در صورتی فرضیه پژوهشی را می توان جهت دار تدوین کرد که تئوری یا تحقیقات قبلی شواهدی برای آن ارائه کنند.</a:t>
            </a:r>
          </a:p>
          <a:p>
            <a:pPr algn="r" rtl="1"/>
            <a:r>
              <a:rPr lang="fa-IR" b="1" dirty="0"/>
              <a:t>انواع خطا در استنباط آماری</a:t>
            </a:r>
          </a:p>
          <a:p>
            <a:pPr algn="r" rtl="1"/>
            <a:r>
              <a:rPr lang="fa-IR" dirty="0"/>
              <a:t>پس از انجام آزمون های آماری، محقق در مورد رد یا عدم رد فرضیه صفر تصمیم می گیرد. اگر نتایج آزمون به گونه ای باشد که نتوان آن را رد کرد، جایی برای اثبات یا تأیید فرضیه پژوهشی باقی نمی ماند، اما اگر فرضیه صفر رد شود، به طور غیرمستقیم فرضیه پژوهشی تأیید می شود. اگر فرضیه صفر در واقع صحیح باشد ولی محقق تصمیم به رد آن بگیرد خطای نوع اول رخ داده است. بر عکس اگر فرضیه صفری در واقع فرضیه ای غیرصحیح باشد ولی محقق آن را تأیید کند، دچار خطای نوع دوم شده است.</a:t>
            </a:r>
            <a:endParaRPr lang="en-US" dirty="0"/>
          </a:p>
        </p:txBody>
      </p:sp>
      <p:pic>
        <p:nvPicPr>
          <p:cNvPr id="4" name="Audio 3">
            <a:hlinkClick r:id="" action="ppaction://media"/>
            <a:extLst>
              <a:ext uri="{FF2B5EF4-FFF2-40B4-BE49-F238E27FC236}">
                <a16:creationId xmlns:a16="http://schemas.microsoft.com/office/drawing/2014/main" id="{47B62EA2-6D1E-4E37-BECE-8CCDF7C41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1351184"/>
      </p:ext>
    </p:extLst>
  </p:cSld>
  <p:clrMapOvr>
    <a:masterClrMapping/>
  </p:clrMapOvr>
  <mc:AlternateContent xmlns:mc="http://schemas.openxmlformats.org/markup-compatibility/2006">
    <mc:Choice xmlns:p14="http://schemas.microsoft.com/office/powerpoint/2010/main" Requires="p14">
      <p:transition spd="slow" p14:dur="2000" advTm="154490"/>
    </mc:Choice>
    <mc:Fallback>
      <p:transition spd="slow" advTm="15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BF9CE-781B-4FCB-A317-77F5087697A3}"/>
              </a:ext>
            </a:extLst>
          </p:cNvPr>
          <p:cNvPicPr>
            <a:picLocks noChangeAspect="1"/>
          </p:cNvPicPr>
          <p:nvPr/>
        </p:nvPicPr>
        <p:blipFill>
          <a:blip r:embed="rId4"/>
          <a:stretch>
            <a:fillRect/>
          </a:stretch>
        </p:blipFill>
        <p:spPr>
          <a:xfrm>
            <a:off x="819302" y="109728"/>
            <a:ext cx="9875519" cy="6157714"/>
          </a:xfrm>
          <a:prstGeom prst="rect">
            <a:avLst/>
          </a:prstGeom>
        </p:spPr>
      </p:pic>
      <p:pic>
        <p:nvPicPr>
          <p:cNvPr id="2" name="Audio 1">
            <a:hlinkClick r:id="" action="ppaction://media"/>
            <a:extLst>
              <a:ext uri="{FF2B5EF4-FFF2-40B4-BE49-F238E27FC236}">
                <a16:creationId xmlns:a16="http://schemas.microsoft.com/office/drawing/2014/main" id="{FABEE76A-BCD4-4681-B655-FB3B2DC8F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03593635"/>
      </p:ext>
    </p:extLst>
  </p:cSld>
  <p:clrMapOvr>
    <a:masterClrMapping/>
  </p:clrMapOvr>
  <mc:AlternateContent xmlns:mc="http://schemas.openxmlformats.org/markup-compatibility/2006">
    <mc:Choice xmlns:p14="http://schemas.microsoft.com/office/powerpoint/2010/main" Requires="p14">
      <p:transition spd="slow" p14:dur="2000" advTm="163971"/>
    </mc:Choice>
    <mc:Fallback>
      <p:transition spd="slow" advTm="16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3546-1E45-49B6-B6AC-26D342BE26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EBD5D5-1F35-4E81-B514-CA0D785E4D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E62A2F4-7685-4958-97BA-026FB3F4106E}"/>
              </a:ext>
            </a:extLst>
          </p:cNvPr>
          <p:cNvPicPr>
            <a:picLocks noChangeAspect="1"/>
          </p:cNvPicPr>
          <p:nvPr/>
        </p:nvPicPr>
        <p:blipFill>
          <a:blip r:embed="rId4"/>
          <a:stretch>
            <a:fillRect/>
          </a:stretch>
        </p:blipFill>
        <p:spPr>
          <a:xfrm>
            <a:off x="117043" y="107995"/>
            <a:ext cx="11857939" cy="6253560"/>
          </a:xfrm>
          <a:prstGeom prst="rect">
            <a:avLst/>
          </a:prstGeom>
        </p:spPr>
      </p:pic>
      <p:pic>
        <p:nvPicPr>
          <p:cNvPr id="5" name="Audio 4">
            <a:hlinkClick r:id="" action="ppaction://media"/>
            <a:extLst>
              <a:ext uri="{FF2B5EF4-FFF2-40B4-BE49-F238E27FC236}">
                <a16:creationId xmlns:a16="http://schemas.microsoft.com/office/drawing/2014/main" id="{C8D9DC32-09D3-4221-98B2-3F99217BF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5958861"/>
      </p:ext>
    </p:extLst>
  </p:cSld>
  <p:clrMapOvr>
    <a:masterClrMapping/>
  </p:clrMapOvr>
  <mc:AlternateContent xmlns:mc="http://schemas.openxmlformats.org/markup-compatibility/2006">
    <mc:Choice xmlns:p14="http://schemas.microsoft.com/office/powerpoint/2010/main" Requires="p14">
      <p:transition spd="slow" p14:dur="2000" advTm="71169"/>
    </mc:Choice>
    <mc:Fallback>
      <p:transition spd="slow" advTm="7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79C0-267C-4717-9B37-CB60FBF5F1AF}"/>
              </a:ext>
            </a:extLst>
          </p:cNvPr>
          <p:cNvSpPr>
            <a:spLocks noGrp="1"/>
          </p:cNvSpPr>
          <p:nvPr>
            <p:ph type="title"/>
          </p:nvPr>
        </p:nvSpPr>
        <p:spPr/>
        <p:txBody>
          <a:bodyPr/>
          <a:lstStyle/>
          <a:p>
            <a:r>
              <a:rPr lang="en-US" b="1" dirty="0"/>
              <a:t>p-value</a:t>
            </a:r>
            <a:endParaRPr lang="en-US" dirty="0"/>
          </a:p>
        </p:txBody>
      </p:sp>
      <p:sp>
        <p:nvSpPr>
          <p:cNvPr id="3" name="Content Placeholder 2">
            <a:extLst>
              <a:ext uri="{FF2B5EF4-FFF2-40B4-BE49-F238E27FC236}">
                <a16:creationId xmlns:a16="http://schemas.microsoft.com/office/drawing/2014/main" id="{06E6D0F3-BFB4-4BBD-8529-28372D83DF23}"/>
              </a:ext>
            </a:extLst>
          </p:cNvPr>
          <p:cNvSpPr>
            <a:spLocks noGrp="1"/>
          </p:cNvSpPr>
          <p:nvPr>
            <p:ph idx="1"/>
          </p:nvPr>
        </p:nvSpPr>
        <p:spPr/>
        <p:txBody>
          <a:bodyPr/>
          <a:lstStyle/>
          <a:p>
            <a:pPr algn="r" rtl="1"/>
            <a:r>
              <a:rPr lang="fa-IR" dirty="0"/>
              <a:t>تقریبا همه نرم افزارهای آماری به جای اینکه آزمون ها را با توجه به عددی به نام </a:t>
            </a:r>
            <a:r>
              <a:rPr lang="en-US" dirty="0"/>
              <a:t>p-value</a:t>
            </a:r>
            <a:r>
              <a:rPr lang="fa-IR" dirty="0"/>
              <a:t> معروف به سطح معنی داری که در جدول های خروجی نرم افزار با </a:t>
            </a:r>
            <a:r>
              <a:rPr lang="en-US" dirty="0"/>
              <a:t>Significant Level </a:t>
            </a:r>
            <a:r>
              <a:rPr lang="fa-IR" dirty="0"/>
              <a:t>مشاهده می کنید را محاسبه می کند. اگر فرض کنیم شما می خواهید آزمونی را در سطح 30 درصد انجام دهید یعنی آلفا 2 درصد باشد اگر </a:t>
            </a:r>
            <a:r>
              <a:rPr lang="en-US" dirty="0"/>
              <a:t>p-value </a:t>
            </a:r>
            <a:r>
              <a:rPr lang="fa-IR" dirty="0"/>
              <a:t>کمتر از 2 درصد باشد، فرض صفر رد می شود و اگر </a:t>
            </a:r>
            <a:r>
              <a:rPr lang="en-US" dirty="0"/>
              <a:t>p-value </a:t>
            </a:r>
            <a:r>
              <a:rPr lang="fa-IR" dirty="0"/>
              <a:t>بیشتر باشد فرض صفر رد نمی شود. اگر می خواهید آزمونی را در سطح 35 درصد انجام بدهید یعنی آلفا 5 درصد باشد اگر </a:t>
            </a:r>
            <a:r>
              <a:rPr lang="en-US" dirty="0"/>
              <a:t>p-value </a:t>
            </a:r>
            <a:r>
              <a:rPr lang="fa-IR" dirty="0"/>
              <a:t>کمتر از 5 درصد باشد، فرض صفر رد می شود و اگر بیشتر باشد فرض صفر رد نمی شود .</a:t>
            </a:r>
          </a:p>
          <a:p>
            <a:pPr algn="r" rtl="1"/>
            <a:r>
              <a:rPr lang="fa-IR" dirty="0"/>
              <a:t>گروه: یک متغیر می تواند به لحاظ بررسی یک ویژگی خاص در یک گروه و یا دو و یا بیشتر مورد بررسی قرار گیرد.</a:t>
            </a:r>
          </a:p>
          <a:p>
            <a:pPr algn="r" rtl="1"/>
            <a:r>
              <a:rPr lang="fa-IR" dirty="0"/>
              <a:t>نکته : دو گروه می تواند وابسته و یا مستقل باشد. دو گروه وابسته است اگر ویژگی یک مجموعه افراد قبل و بعد از وقوع یک عامل سنجیده شود. مثلا میزان رضایت شغلی کارکنان قبل و بعد از پرداخت پاداش و همچنین اگر در مطالعات تجربی افراد از نظر برخی ویژگی ها در یک گروه با گروه دیگر همسان شود.</a:t>
            </a:r>
            <a:endParaRPr lang="en-US" dirty="0"/>
          </a:p>
        </p:txBody>
      </p:sp>
      <p:pic>
        <p:nvPicPr>
          <p:cNvPr id="4" name="Picture 3">
            <a:extLst>
              <a:ext uri="{FF2B5EF4-FFF2-40B4-BE49-F238E27FC236}">
                <a16:creationId xmlns:a16="http://schemas.microsoft.com/office/drawing/2014/main" id="{B99A3352-8B44-4D94-9208-DD4CBEF2C3BD}"/>
              </a:ext>
            </a:extLst>
          </p:cNvPr>
          <p:cNvPicPr>
            <a:picLocks noChangeAspect="1"/>
          </p:cNvPicPr>
          <p:nvPr/>
        </p:nvPicPr>
        <p:blipFill>
          <a:blip r:embed="rId4"/>
          <a:stretch>
            <a:fillRect/>
          </a:stretch>
        </p:blipFill>
        <p:spPr>
          <a:xfrm>
            <a:off x="8613028" y="81741"/>
            <a:ext cx="2542652" cy="1814333"/>
          </a:xfrm>
          <a:prstGeom prst="rect">
            <a:avLst/>
          </a:prstGeom>
        </p:spPr>
      </p:pic>
      <p:pic>
        <p:nvPicPr>
          <p:cNvPr id="5" name="Audio 4">
            <a:hlinkClick r:id="" action="ppaction://media"/>
            <a:extLst>
              <a:ext uri="{FF2B5EF4-FFF2-40B4-BE49-F238E27FC236}">
                <a16:creationId xmlns:a16="http://schemas.microsoft.com/office/drawing/2014/main" id="{72F64F2D-B481-4121-9682-EC3E0564F5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833618"/>
      </p:ext>
    </p:extLst>
  </p:cSld>
  <p:clrMapOvr>
    <a:masterClrMapping/>
  </p:clrMapOvr>
  <mc:AlternateContent xmlns:mc="http://schemas.openxmlformats.org/markup-compatibility/2006">
    <mc:Choice xmlns:p14="http://schemas.microsoft.com/office/powerpoint/2010/main" Requires="p14">
      <p:transition spd="slow" p14:dur="2000" advTm="154899"/>
    </mc:Choice>
    <mc:Fallback>
      <p:transition spd="slow" advTm="154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974AAC-FF7B-4FA3-A3E4-12CE1143C20B}"/>
              </a:ext>
            </a:extLst>
          </p:cNvPr>
          <p:cNvPicPr>
            <a:picLocks noChangeAspect="1"/>
          </p:cNvPicPr>
          <p:nvPr/>
        </p:nvPicPr>
        <p:blipFill>
          <a:blip r:embed="rId4"/>
          <a:stretch>
            <a:fillRect/>
          </a:stretch>
        </p:blipFill>
        <p:spPr>
          <a:xfrm>
            <a:off x="102413" y="1178004"/>
            <a:ext cx="5603443" cy="3929503"/>
          </a:xfrm>
          <a:prstGeom prst="rect">
            <a:avLst/>
          </a:prstGeom>
        </p:spPr>
      </p:pic>
      <p:pic>
        <p:nvPicPr>
          <p:cNvPr id="5" name="Picture 4">
            <a:extLst>
              <a:ext uri="{FF2B5EF4-FFF2-40B4-BE49-F238E27FC236}">
                <a16:creationId xmlns:a16="http://schemas.microsoft.com/office/drawing/2014/main" id="{80C94047-B257-4DF6-AB7B-EFC9BD552D14}"/>
              </a:ext>
            </a:extLst>
          </p:cNvPr>
          <p:cNvPicPr>
            <a:picLocks noChangeAspect="1"/>
          </p:cNvPicPr>
          <p:nvPr/>
        </p:nvPicPr>
        <p:blipFill>
          <a:blip r:embed="rId5"/>
          <a:stretch>
            <a:fillRect/>
          </a:stretch>
        </p:blipFill>
        <p:spPr>
          <a:xfrm>
            <a:off x="5705856" y="861517"/>
            <a:ext cx="6076950" cy="4562475"/>
          </a:xfrm>
          <a:prstGeom prst="rect">
            <a:avLst/>
          </a:prstGeom>
        </p:spPr>
      </p:pic>
      <p:pic>
        <p:nvPicPr>
          <p:cNvPr id="2" name="Audio 1">
            <a:hlinkClick r:id="" action="ppaction://media"/>
            <a:extLst>
              <a:ext uri="{FF2B5EF4-FFF2-40B4-BE49-F238E27FC236}">
                <a16:creationId xmlns:a16="http://schemas.microsoft.com/office/drawing/2014/main" id="{0A260C39-9063-4433-A085-E766010DB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08816260"/>
      </p:ext>
    </p:extLst>
  </p:cSld>
  <p:clrMapOvr>
    <a:masterClrMapping/>
  </p:clrMapOvr>
  <mc:AlternateContent xmlns:mc="http://schemas.openxmlformats.org/markup-compatibility/2006">
    <mc:Choice xmlns:p14="http://schemas.microsoft.com/office/powerpoint/2010/main" Requires="p14">
      <p:transition spd="slow" p14:dur="2000" advTm="87814"/>
    </mc:Choice>
    <mc:Fallback>
      <p:transition spd="slow" advTm="8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505B-D741-4F43-BC0C-CE1E70140652}"/>
              </a:ext>
            </a:extLst>
          </p:cNvPr>
          <p:cNvSpPr>
            <a:spLocks noGrp="1"/>
          </p:cNvSpPr>
          <p:nvPr>
            <p:ph type="title"/>
          </p:nvPr>
        </p:nvSpPr>
        <p:spPr/>
        <p:txBody>
          <a:bodyPr/>
          <a:lstStyle/>
          <a:p>
            <a:pPr algn="r" rtl="1"/>
            <a:r>
              <a:rPr lang="fa-IR" dirty="0"/>
              <a:t>آزمون های آمار استنباطی</a:t>
            </a:r>
            <a:endParaRPr lang="en-US" dirty="0"/>
          </a:p>
        </p:txBody>
      </p:sp>
      <p:sp>
        <p:nvSpPr>
          <p:cNvPr id="3" name="Content Placeholder 2">
            <a:extLst>
              <a:ext uri="{FF2B5EF4-FFF2-40B4-BE49-F238E27FC236}">
                <a16:creationId xmlns:a16="http://schemas.microsoft.com/office/drawing/2014/main" id="{25FFADBF-35E0-4BDD-B3A7-68F2178868DE}"/>
              </a:ext>
            </a:extLst>
          </p:cNvPr>
          <p:cNvSpPr>
            <a:spLocks noGrp="1"/>
          </p:cNvSpPr>
          <p:nvPr>
            <p:ph idx="1"/>
          </p:nvPr>
        </p:nvSpPr>
        <p:spPr/>
        <p:txBody>
          <a:bodyPr>
            <a:normAutofit/>
          </a:bodyPr>
          <a:lstStyle/>
          <a:p>
            <a:pPr algn="r" rtl="1"/>
            <a:r>
              <a:rPr lang="fa-IR" dirty="0"/>
              <a:t>قبل از هر گونه آزمونی که با فرض نرمال بودن داده ها صورت می گیرد باید آزمون نرمال بودن صورت گیرد. </a:t>
            </a:r>
          </a:p>
          <a:p>
            <a:pPr algn="r" rtl="1"/>
            <a:r>
              <a:rPr lang="fa-IR" b="1" dirty="0"/>
              <a:t>آزمون کولموگروف اسمیرنوف</a:t>
            </a:r>
          </a:p>
          <a:p>
            <a:pPr lvl="1" algn="r" rtl="1"/>
            <a:r>
              <a:rPr lang="fa-IR" dirty="0"/>
              <a:t>پس از بررسی نرمال بودن کشیدگی و یا چولگی توزیع داده ها، از آزمون کولموگروف اسمیرنوف استفاده می شود تا از نرمال بودن داده ها اطمینان حاصل گردد. هنگام بررسی نرمال بودن داده ها ما فرض صفر مبتنی بر اینکه توزیع داده ها نرمال است را در سطح خطای 5% تست می کنیم. بنابراین اگر آماره آزمون بزرگتر مساوی 0/05  بدست آید، در این صورت دلیلی برای رد فرض صفر مبتنی بر اینکه داده نرمال است، وجود نخواهد داشت. به عبارت دیگر توزیع داده ها نرمال خواهد بود. برای آزمون نرمالیته فرض های آماری به صورت زیر تنظیم می شود:</a:t>
            </a:r>
          </a:p>
          <a:p>
            <a:pPr lvl="1" algn="r" rtl="1"/>
            <a:r>
              <a:rPr lang="en-US" dirty="0"/>
              <a:t>H0</a:t>
            </a:r>
            <a:r>
              <a:rPr lang="fa-IR" dirty="0"/>
              <a:t> </a:t>
            </a:r>
            <a:r>
              <a:rPr lang="en-US" dirty="0"/>
              <a:t> : </a:t>
            </a:r>
            <a:r>
              <a:rPr lang="fa-IR" dirty="0"/>
              <a:t>توزیع داده های مربوط به هر یک از متغیرها نرمال است</a:t>
            </a:r>
          </a:p>
          <a:p>
            <a:pPr lvl="1" algn="r" rtl="1"/>
            <a:r>
              <a:rPr lang="en-US" dirty="0"/>
              <a:t>H1</a:t>
            </a:r>
            <a:r>
              <a:rPr lang="fa-IR" dirty="0"/>
              <a:t> </a:t>
            </a:r>
            <a:r>
              <a:rPr lang="en-US" dirty="0"/>
              <a:t> : </a:t>
            </a:r>
            <a:r>
              <a:rPr lang="fa-IR" dirty="0"/>
              <a:t>توزیع داده های مربوط به هر یک از متغیرها نرمال نیست .</a:t>
            </a:r>
          </a:p>
          <a:p>
            <a:pPr lvl="1" algn="r" rtl="1"/>
            <a:r>
              <a:rPr lang="fa-IR" dirty="0"/>
              <a:t>چنانچه سطح معناداری در آزمون کولموگروف اسمیرنوف که در این جدول با - </a:t>
            </a:r>
            <a:r>
              <a:rPr lang="en-US" dirty="0"/>
              <a:t>sig . </a:t>
            </a:r>
            <a:r>
              <a:rPr lang="fa-IR" dirty="0"/>
              <a:t>نمایش داده می شود بیشتر از 0/05 باشد می توان داده ها را با اطمینان بالایی نرمال فرض کرد. در غیر این صورت نمی توان گفت که داده ها توزیع شان نرمال است.</a:t>
            </a:r>
            <a:endParaRPr lang="en-US" dirty="0"/>
          </a:p>
        </p:txBody>
      </p:sp>
      <p:pic>
        <p:nvPicPr>
          <p:cNvPr id="4" name="Picture 3">
            <a:extLst>
              <a:ext uri="{FF2B5EF4-FFF2-40B4-BE49-F238E27FC236}">
                <a16:creationId xmlns:a16="http://schemas.microsoft.com/office/drawing/2014/main" id="{35845377-B441-4B06-8ED4-9BFD99A01282}"/>
              </a:ext>
            </a:extLst>
          </p:cNvPr>
          <p:cNvPicPr>
            <a:picLocks noChangeAspect="1"/>
          </p:cNvPicPr>
          <p:nvPr/>
        </p:nvPicPr>
        <p:blipFill>
          <a:blip r:embed="rId4"/>
          <a:stretch>
            <a:fillRect/>
          </a:stretch>
        </p:blipFill>
        <p:spPr>
          <a:xfrm>
            <a:off x="0" y="0"/>
            <a:ext cx="3372307" cy="2057461"/>
          </a:xfrm>
          <a:prstGeom prst="rect">
            <a:avLst/>
          </a:prstGeom>
        </p:spPr>
      </p:pic>
      <p:pic>
        <p:nvPicPr>
          <p:cNvPr id="5" name="Audio 4">
            <a:hlinkClick r:id="" action="ppaction://media"/>
            <a:extLst>
              <a:ext uri="{FF2B5EF4-FFF2-40B4-BE49-F238E27FC236}">
                <a16:creationId xmlns:a16="http://schemas.microsoft.com/office/drawing/2014/main" id="{502FA207-BBDE-42BE-A083-CBAE6473C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9141394"/>
      </p:ext>
    </p:extLst>
  </p:cSld>
  <p:clrMapOvr>
    <a:masterClrMapping/>
  </p:clrMapOvr>
  <mc:AlternateContent xmlns:mc="http://schemas.openxmlformats.org/markup-compatibility/2006">
    <mc:Choice xmlns:p14="http://schemas.microsoft.com/office/powerpoint/2010/main" Requires="p14">
      <p:transition spd="slow" p14:dur="2000" advTm="109094"/>
    </mc:Choice>
    <mc:Fallback>
      <p:transition spd="slow" advTm="109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7D74-3742-487A-9383-E3259BE6CB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D07E7E-0181-4FE2-BC33-7A6DA162C14E}"/>
              </a:ext>
            </a:extLst>
          </p:cNvPr>
          <p:cNvSpPr>
            <a:spLocks noGrp="1"/>
          </p:cNvSpPr>
          <p:nvPr>
            <p:ph idx="1"/>
          </p:nvPr>
        </p:nvSpPr>
        <p:spPr/>
        <p:txBody>
          <a:bodyPr/>
          <a:lstStyle/>
          <a:p>
            <a:pPr algn="r" rtl="1"/>
            <a:r>
              <a:rPr lang="fa-IR" dirty="0"/>
              <a:t>آزمون های آماری مورد استفاده جهت تجزیه و تحلیل اطلاعات به دست آمده از یک گروه کوچک نمونه و تعمیم آن به جامعه مورد نظر با توجه به مقیاس اندازه گیری متغیرها، به دو گروه “پارامتریک” و “ناپارامتریک” تقسیم می شوند. </a:t>
            </a:r>
          </a:p>
          <a:p>
            <a:pPr algn="r" rtl="1"/>
            <a:r>
              <a:rPr lang="fa-IR" dirty="0"/>
              <a:t>فنون آمار پارامتری شدیداً تحت تاثیر مقیاس سنجش متغیرها و توزیع آماری جامعه است اگر متغیرها از نوع فاصله ای و نسبی باشند در صورتیکه فرض شود توزیع آماری جامعه نرمال یا بهنجار است از روشهای پارامتریک استفاده می شود، که حداقل شاخص آماری آنها میانگین و واریانس است در غیراینصورت از روشهای ناپارامتریک استفاده می شود. </a:t>
            </a:r>
          </a:p>
          <a:p>
            <a:pPr algn="r" rtl="1"/>
            <a:r>
              <a:rPr lang="fa-IR" dirty="0"/>
              <a:t>اگر متغیرها از نوع اسمی و ترتیبی بوده حتما از روشهای ناپارامتری استفاده می شود، که شاخص آماری آنها میانه و نما است.</a:t>
            </a:r>
          </a:p>
          <a:p>
            <a:pPr algn="r" rtl="1"/>
            <a:endParaRPr lang="en-US" dirty="0"/>
          </a:p>
        </p:txBody>
      </p:sp>
      <p:pic>
        <p:nvPicPr>
          <p:cNvPr id="4" name="Audio 3">
            <a:hlinkClick r:id="" action="ppaction://media"/>
            <a:extLst>
              <a:ext uri="{FF2B5EF4-FFF2-40B4-BE49-F238E27FC236}">
                <a16:creationId xmlns:a16="http://schemas.microsoft.com/office/drawing/2014/main" id="{FDA17542-41D6-4FBD-8CD0-97D0CFFE5C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7035912"/>
      </p:ext>
    </p:extLst>
  </p:cSld>
  <p:clrMapOvr>
    <a:masterClrMapping/>
  </p:clrMapOvr>
  <mc:AlternateContent xmlns:mc="http://schemas.openxmlformats.org/markup-compatibility/2006">
    <mc:Choice xmlns:p14="http://schemas.microsoft.com/office/powerpoint/2010/main" Requires="p14">
      <p:transition spd="slow" p14:dur="2000" advTm="72640"/>
    </mc:Choice>
    <mc:Fallback>
      <p:transition spd="slow" advTm="7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6DBD-C0B4-479C-B489-850254DA43EA}"/>
              </a:ext>
            </a:extLst>
          </p:cNvPr>
          <p:cNvSpPr>
            <a:spLocks noGrp="1"/>
          </p:cNvSpPr>
          <p:nvPr>
            <p:ph type="title"/>
          </p:nvPr>
        </p:nvSpPr>
        <p:spPr/>
        <p:txBody>
          <a:bodyPr/>
          <a:lstStyle/>
          <a:p>
            <a:pPr algn="r" rtl="1"/>
            <a:r>
              <a:rPr lang="fa-IR" dirty="0"/>
              <a:t>آزمون پارامتری</a:t>
            </a:r>
            <a:endParaRPr lang="en-US" dirty="0"/>
          </a:p>
        </p:txBody>
      </p:sp>
      <p:sp>
        <p:nvSpPr>
          <p:cNvPr id="3" name="Content Placeholder 2">
            <a:extLst>
              <a:ext uri="{FF2B5EF4-FFF2-40B4-BE49-F238E27FC236}">
                <a16:creationId xmlns:a16="http://schemas.microsoft.com/office/drawing/2014/main" id="{0D2FCD54-432A-4C45-A324-CDB393E2FF36}"/>
              </a:ext>
            </a:extLst>
          </p:cNvPr>
          <p:cNvSpPr>
            <a:spLocks noGrp="1"/>
          </p:cNvSpPr>
          <p:nvPr>
            <p:ph idx="1"/>
          </p:nvPr>
        </p:nvSpPr>
        <p:spPr/>
        <p:txBody>
          <a:bodyPr>
            <a:normAutofit fontScale="92500" lnSpcReduction="10000"/>
          </a:bodyPr>
          <a:lstStyle/>
          <a:p>
            <a:pPr algn="r" rtl="1"/>
            <a:r>
              <a:rPr lang="fa-IR" dirty="0"/>
              <a:t>آزمون های پارامتریک، آزمون های هستند که توان آماری بالا و قدرت پرداختن به داده های جمع آوری شده در طرح های پیچیده را دارند. در این آزمون ها داده ها توزیع نرمال دارند.</a:t>
            </a:r>
          </a:p>
          <a:p>
            <a:pPr algn="r" rtl="1"/>
            <a:r>
              <a:rPr lang="fa-IR" dirty="0"/>
              <a:t>به روش های آماری کلاسیک نظیر آزمون </a:t>
            </a:r>
            <a:r>
              <a:rPr lang="en-US" dirty="0"/>
              <a:t>ANOVA ، </a:t>
            </a:r>
            <a:r>
              <a:rPr lang="fa-IR" dirty="0"/>
              <a:t>آزمون تی ، تحلیل کواریانس ، ضریب هم بستگی پیرسون ، آزمون های پارامتریک گفته می شود. زیرا فرضیه های مربوط به پارامتر جامعه را آزمایش می کنند . آزمون های پارامتری را می توان مؤثرترین آزمون ها دانست ، اما شرط استفاده از این آزمون ها آن است که پیش فرض های اساسی آنها مراعات شود. این پیش فرض ها بر چگونگی توزیع جامعه و بر روش استفاده از مقیاسی که برای به کمیت در آوردن داده ها به کار می رود ،</a:t>
            </a:r>
          </a:p>
          <a:p>
            <a:pPr algn="r" rtl="1"/>
            <a:r>
              <a:rPr lang="fa-IR" dirty="0"/>
              <a:t>آزمون های پارامتریک به پیش فرض های زیر متکی اند :</a:t>
            </a:r>
          </a:p>
          <a:p>
            <a:pPr lvl="1" algn="r" rtl="1"/>
            <a:r>
              <a:rPr lang="fa-IR" dirty="0"/>
              <a:t>1 - سطوح سنجش متغیرها فاصله ای یا نسبتی است </a:t>
            </a:r>
          </a:p>
          <a:p>
            <a:pPr lvl="1" algn="r" rtl="1"/>
            <a:r>
              <a:rPr lang="fa-IR" dirty="0"/>
              <a:t>2 - توزیع نمره ها نرمال باشد .</a:t>
            </a:r>
          </a:p>
          <a:p>
            <a:pPr lvl="1" algn="r" rtl="1"/>
            <a:r>
              <a:rPr lang="fa-IR" dirty="0"/>
              <a:t>3 - واریانس نمونه ها برابر باشد .</a:t>
            </a:r>
          </a:p>
          <a:p>
            <a:pPr lvl="1" algn="r" rtl="1"/>
            <a:r>
              <a:rPr lang="fa-IR" dirty="0"/>
              <a:t>4 -موارد مشاهده شده مستقل از هم باشند</a:t>
            </a:r>
            <a:endParaRPr lang="en-US" dirty="0"/>
          </a:p>
        </p:txBody>
      </p:sp>
      <p:pic>
        <p:nvPicPr>
          <p:cNvPr id="4" name="Audio 3">
            <a:hlinkClick r:id="" action="ppaction://media"/>
            <a:extLst>
              <a:ext uri="{FF2B5EF4-FFF2-40B4-BE49-F238E27FC236}">
                <a16:creationId xmlns:a16="http://schemas.microsoft.com/office/drawing/2014/main" id="{0E8FD206-8918-4A4C-A332-CC95214556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9588917"/>
      </p:ext>
    </p:extLst>
  </p:cSld>
  <p:clrMapOvr>
    <a:masterClrMapping/>
  </p:clrMapOvr>
  <mc:AlternateContent xmlns:mc="http://schemas.openxmlformats.org/markup-compatibility/2006">
    <mc:Choice xmlns:p14="http://schemas.microsoft.com/office/powerpoint/2010/main" Requires="p14">
      <p:transition spd="slow" p14:dur="2000" advTm="51501"/>
    </mc:Choice>
    <mc:Fallback>
      <p:transition spd="slow" advTm="5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emplate>{15E5B7D4-2CC8-4C4F-9D64-C69B03ACB6E0}tf56160789</Template>
  <TotalTime>0</TotalTime>
  <Words>1272</Words>
  <Application>Microsoft Office PowerPoint</Application>
  <PresentationFormat>Widescreen</PresentationFormat>
  <Paragraphs>42</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Bookman Old Style</vt:lpstr>
      <vt:lpstr>Calibri</vt:lpstr>
      <vt:lpstr>Franklin Gothic Book</vt:lpstr>
      <vt:lpstr>1_RetrospectVTI</vt:lpstr>
      <vt:lpstr>آزمون فرضیه</vt:lpstr>
      <vt:lpstr>PowerPoint Presentation</vt:lpstr>
      <vt:lpstr>PowerPoint Presentation</vt:lpstr>
      <vt:lpstr>PowerPoint Presentation</vt:lpstr>
      <vt:lpstr>p-value</vt:lpstr>
      <vt:lpstr>PowerPoint Presentation</vt:lpstr>
      <vt:lpstr>آزمون های آمار استنباطی</vt:lpstr>
      <vt:lpstr>PowerPoint Presentation</vt:lpstr>
      <vt:lpstr>آزمون پارامتری</vt:lpstr>
      <vt:lpstr>آزمون های غیرپارامتری</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2020-05-22T21:30:01Z</dcterms:created>
  <dcterms:modified xsi:type="dcterms:W3CDTF">2020-05-27T05:21:18Z</dcterms:modified>
</cp:coreProperties>
</file>