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282" r:id="rId5"/>
    <p:sldId id="283" r:id="rId6"/>
    <p:sldId id="287" r:id="rId7"/>
    <p:sldId id="284" r:id="rId8"/>
    <p:sldId id="285" r:id="rId9"/>
    <p:sldId id="286" r:id="rId10"/>
    <p:sldId id="288" r:id="rId11"/>
    <p:sldId id="289" r:id="rId12"/>
    <p:sldId id="290" r:id="rId13"/>
    <p:sldId id="29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4619" autoAdjust="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5/16/2020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913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397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5/16/2020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36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5/16/2020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511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5/16/2020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38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599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717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81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81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5/16/2020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885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5/16/2020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914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5/16/2020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Rectangle 2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8109235" y="863695"/>
            <a:ext cx="3511233" cy="3779995"/>
          </a:xfrm>
        </p:spPr>
        <p:txBody>
          <a:bodyPr anchor="ctr">
            <a:normAutofit/>
          </a:bodyPr>
          <a:lstStyle/>
          <a:p>
            <a:pPr algn="r" rtl="1"/>
            <a:r>
              <a:rPr lang="fa-IR" dirty="0">
                <a:solidFill>
                  <a:schemeClr val="tx1"/>
                </a:solidFill>
              </a:rPr>
              <a:t>نمونه گیری و </a:t>
            </a:r>
            <a:br>
              <a:rPr lang="fa-IR" dirty="0">
                <a:solidFill>
                  <a:schemeClr val="tx1"/>
                </a:solidFill>
              </a:rPr>
            </a:br>
            <a:r>
              <a:rPr lang="fa-IR" dirty="0">
                <a:solidFill>
                  <a:schemeClr val="tx1"/>
                </a:solidFill>
              </a:rPr>
              <a:t>برآورد</a:t>
            </a:r>
            <a:endParaRPr lang="en-US" dirty="0">
              <a:solidFill>
                <a:schemeClr val="tx1"/>
              </a:solidFill>
            </a:endParaRP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8109236" y="4739780"/>
            <a:ext cx="3511233" cy="1147054"/>
          </a:xfrm>
        </p:spPr>
        <p:txBody>
          <a:bodyPr anchor="t">
            <a:normAutofit/>
          </a:bodyPr>
          <a:lstStyle/>
          <a:p>
            <a:r>
              <a:rPr lang="en-US" sz="2000" dirty="0"/>
              <a:t>Dolor Sit Amet</a:t>
            </a:r>
          </a:p>
        </p:txBody>
      </p:sp>
      <p:pic>
        <p:nvPicPr>
          <p:cNvPr id="5" name="Picture 4" descr="A bowl of oranges ">
            <a:extLst>
              <a:ext uri="{FF2B5EF4-FFF2-40B4-BE49-F238E27FC236}">
                <a16:creationId xmlns:a16="http://schemas.microsoft.com/office/drawing/2014/main" id="{46FD3043-02B3-4F91-A2CB-FF01D76F3FD5}"/>
              </a:ext>
            </a:extLst>
          </p:cNvPr>
          <p:cNvPicPr>
            <a:picLocks noChangeAspect="1"/>
          </p:cNvPicPr>
          <p:nvPr/>
        </p:nvPicPr>
        <p:blipFill rotWithShape="1">
          <a:blip r:embed="rId5">
            <a:extLst>
              <a:ext uri="{28A0092B-C50C-407E-A947-70E740481C1C}">
                <a14:useLocalDpi xmlns:a14="http://schemas.microsoft.com/office/drawing/2010/main" val="0"/>
              </a:ext>
            </a:extLst>
          </a:blip>
          <a:srcRect r="-1" b="-1"/>
          <a:stretch/>
        </p:blipFill>
        <p:spPr>
          <a:xfrm>
            <a:off x="-36556" y="10"/>
            <a:ext cx="7537685" cy="6857990"/>
          </a:xfrm>
          <a:prstGeom prst="rect">
            <a:avLst/>
          </a:prstGeom>
        </p:spPr>
      </p:pic>
      <p:sp>
        <p:nvSpPr>
          <p:cNvPr id="32" name="Rectangle 3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3F41C9C8-EA89-423B-ABF7-922FCF0E17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4873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59430"/>
    </mc:Choice>
    <mc:Fallback>
      <p:transition spd="slow" advTm="5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9B43-05EE-419C-A049-FD5201C14119}"/>
              </a:ext>
            </a:extLst>
          </p:cNvPr>
          <p:cNvSpPr>
            <a:spLocks noGrp="1"/>
          </p:cNvSpPr>
          <p:nvPr>
            <p:ph type="title"/>
          </p:nvPr>
        </p:nvSpPr>
        <p:spPr>
          <a:xfrm>
            <a:off x="475488" y="65800"/>
            <a:ext cx="11029616" cy="988332"/>
          </a:xfrm>
        </p:spPr>
        <p:txBody>
          <a:bodyPr/>
          <a:lstStyle/>
          <a:p>
            <a:r>
              <a:rPr lang="en-US" dirty="0"/>
              <a:t>Confidence Interval</a:t>
            </a:r>
          </a:p>
        </p:txBody>
      </p:sp>
      <p:sp>
        <p:nvSpPr>
          <p:cNvPr id="6" name="Content Placeholder 5">
            <a:extLst>
              <a:ext uri="{FF2B5EF4-FFF2-40B4-BE49-F238E27FC236}">
                <a16:creationId xmlns:a16="http://schemas.microsoft.com/office/drawing/2014/main" id="{05F24662-AA41-40C5-8C00-F57184907816}"/>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4965050E-CB03-4C21-9071-BC703725DCCB}"/>
              </a:ext>
            </a:extLst>
          </p:cNvPr>
          <p:cNvSpPr>
            <a:spLocks noGrp="1"/>
          </p:cNvSpPr>
          <p:nvPr>
            <p:ph sz="half" idx="2"/>
          </p:nvPr>
        </p:nvSpPr>
        <p:spPr>
          <a:xfrm>
            <a:off x="7885786" y="2047077"/>
            <a:ext cx="3805490" cy="3633047"/>
          </a:xfrm>
        </p:spPr>
        <p:txBody>
          <a:bodyPr/>
          <a:lstStyle/>
          <a:p>
            <a:pPr algn="r" rtl="1"/>
            <a:r>
              <a:rPr lang="fa-IR" dirty="0"/>
              <a:t>در مطالعه ای به طور تصادفی 400 نمونه گرفته شده است. متوسط قد افراد در اولین نمونه 160 سانتی متر و انحراف معیار آن 20 سانتی متر به دست آمده است.  حدود میانگین قد برای 95 درصد اطمینان چقدر است؟</a:t>
            </a:r>
            <a:endParaRPr lang="en-US" dirty="0"/>
          </a:p>
          <a:p>
            <a:pPr algn="r" rtl="1"/>
            <a:r>
              <a:rPr lang="fa-IR" dirty="0"/>
              <a:t>به منظور برآورد نسبت میتلایان به گواتر در دانش اوزان یک ناحیه، نمونه ای تصادفی به حجم 400 نفر انتخاب می کنیم ومشاهده می گردد که 10 دردصد آنها مبتلا به گواتر هستند، مطلوبست تعیین حدودی که با احتمال 95 درصد نسبت مبتلایان به گواتر را در جامعه فوق در برگیرد؟</a:t>
            </a:r>
            <a:endParaRPr lang="en-US" dirty="0"/>
          </a:p>
        </p:txBody>
      </p:sp>
      <p:pic>
        <p:nvPicPr>
          <p:cNvPr id="4" name="Picture 3">
            <a:extLst>
              <a:ext uri="{FF2B5EF4-FFF2-40B4-BE49-F238E27FC236}">
                <a16:creationId xmlns:a16="http://schemas.microsoft.com/office/drawing/2014/main" id="{4A68FF3D-2FF4-4D8D-97FD-D7426A509067}"/>
              </a:ext>
            </a:extLst>
          </p:cNvPr>
          <p:cNvPicPr>
            <a:picLocks noChangeAspect="1"/>
          </p:cNvPicPr>
          <p:nvPr/>
        </p:nvPicPr>
        <p:blipFill>
          <a:blip r:embed="rId4"/>
          <a:stretch>
            <a:fillRect/>
          </a:stretch>
        </p:blipFill>
        <p:spPr>
          <a:xfrm>
            <a:off x="117043" y="1955220"/>
            <a:ext cx="7688275" cy="4178611"/>
          </a:xfrm>
          <a:prstGeom prst="rect">
            <a:avLst/>
          </a:prstGeom>
        </p:spPr>
      </p:pic>
      <p:pic>
        <p:nvPicPr>
          <p:cNvPr id="5" name="Picture 4">
            <a:extLst>
              <a:ext uri="{FF2B5EF4-FFF2-40B4-BE49-F238E27FC236}">
                <a16:creationId xmlns:a16="http://schemas.microsoft.com/office/drawing/2014/main" id="{2F5EE1EB-5F4F-4D2F-BD94-1F7B3B138C38}"/>
              </a:ext>
            </a:extLst>
          </p:cNvPr>
          <p:cNvPicPr>
            <a:picLocks noChangeAspect="1"/>
          </p:cNvPicPr>
          <p:nvPr/>
        </p:nvPicPr>
        <p:blipFill>
          <a:blip r:embed="rId5"/>
          <a:stretch>
            <a:fillRect/>
          </a:stretch>
        </p:blipFill>
        <p:spPr>
          <a:xfrm>
            <a:off x="8485631" y="559967"/>
            <a:ext cx="2364455" cy="1773342"/>
          </a:xfrm>
          <a:prstGeom prst="rect">
            <a:avLst/>
          </a:prstGeom>
        </p:spPr>
      </p:pic>
      <p:pic>
        <p:nvPicPr>
          <p:cNvPr id="8" name="Picture 7">
            <a:extLst>
              <a:ext uri="{FF2B5EF4-FFF2-40B4-BE49-F238E27FC236}">
                <a16:creationId xmlns:a16="http://schemas.microsoft.com/office/drawing/2014/main" id="{2710459E-BC80-4A79-922E-7B4A4D0E2697}"/>
              </a:ext>
            </a:extLst>
          </p:cNvPr>
          <p:cNvPicPr>
            <a:picLocks noChangeAspect="1"/>
          </p:cNvPicPr>
          <p:nvPr/>
        </p:nvPicPr>
        <p:blipFill>
          <a:blip r:embed="rId6"/>
          <a:stretch>
            <a:fillRect/>
          </a:stretch>
        </p:blipFill>
        <p:spPr>
          <a:xfrm>
            <a:off x="8432780" y="5356266"/>
            <a:ext cx="2364455" cy="1329807"/>
          </a:xfrm>
          <a:prstGeom prst="rect">
            <a:avLst/>
          </a:prstGeom>
        </p:spPr>
      </p:pic>
      <p:pic>
        <p:nvPicPr>
          <p:cNvPr id="3" name="Audio 2">
            <a:hlinkClick r:id="" action="ppaction://media"/>
            <a:extLst>
              <a:ext uri="{FF2B5EF4-FFF2-40B4-BE49-F238E27FC236}">
                <a16:creationId xmlns:a16="http://schemas.microsoft.com/office/drawing/2014/main" id="{948C4358-8E93-43FF-B735-8E508E9DE6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4422142"/>
      </p:ext>
    </p:extLst>
  </p:cSld>
  <p:clrMapOvr>
    <a:masterClrMapping/>
  </p:clrMapOvr>
  <mc:AlternateContent xmlns:mc="http://schemas.openxmlformats.org/markup-compatibility/2006">
    <mc:Choice xmlns:p14="http://schemas.microsoft.com/office/powerpoint/2010/main" Requires="p14">
      <p:transition spd="slow" p14:dur="2000" advTm="389444"/>
    </mc:Choice>
    <mc:Fallback>
      <p:transition spd="slow" advTm="38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D9DB-544E-4A69-BF79-98846808C0E2}"/>
              </a:ext>
            </a:extLst>
          </p:cNvPr>
          <p:cNvSpPr>
            <a:spLocks noGrp="1"/>
          </p:cNvSpPr>
          <p:nvPr>
            <p:ph type="title"/>
          </p:nvPr>
        </p:nvSpPr>
        <p:spPr/>
        <p:txBody>
          <a:bodyPr/>
          <a:lstStyle/>
          <a:p>
            <a:pPr algn="r" rtl="1"/>
            <a:r>
              <a:rPr lang="fa-IR" dirty="0"/>
              <a:t>تعاریف</a:t>
            </a:r>
            <a:endParaRPr lang="en-US" dirty="0"/>
          </a:p>
        </p:txBody>
      </p:sp>
      <p:sp>
        <p:nvSpPr>
          <p:cNvPr id="3" name="Content Placeholder 2">
            <a:extLst>
              <a:ext uri="{FF2B5EF4-FFF2-40B4-BE49-F238E27FC236}">
                <a16:creationId xmlns:a16="http://schemas.microsoft.com/office/drawing/2014/main" id="{1138CC2E-8148-4F44-9680-D55CA26B57CE}"/>
              </a:ext>
            </a:extLst>
          </p:cNvPr>
          <p:cNvSpPr>
            <a:spLocks noGrp="1"/>
          </p:cNvSpPr>
          <p:nvPr>
            <p:ph idx="1"/>
          </p:nvPr>
        </p:nvSpPr>
        <p:spPr>
          <a:xfrm>
            <a:off x="182880" y="2340864"/>
            <a:ext cx="11784787" cy="4389120"/>
          </a:xfrm>
        </p:spPr>
        <p:txBody>
          <a:bodyPr>
            <a:normAutofit/>
          </a:bodyPr>
          <a:lstStyle/>
          <a:p>
            <a:pPr algn="r" rtl="1"/>
            <a:r>
              <a:rPr lang="fa-IR" b="1" dirty="0"/>
              <a:t>جامعه</a:t>
            </a:r>
            <a:r>
              <a:rPr lang="fa-IR" dirty="0"/>
              <a:t>: در هر بررسی آماری ، مجموعه عناصر مورد نظر را جامعه می نامند. به عبارت دیگر ، جامعه مجموعه تمام مشاهدات</a:t>
            </a:r>
            <a:r>
              <a:rPr lang="en-US" dirty="0"/>
              <a:t> </a:t>
            </a:r>
            <a:r>
              <a:rPr lang="fa-IR" dirty="0"/>
              <a:t>ممکنی است که می توانند با تکرار یک آزمایش حاصل شوند به طور کلی جامعه عبارت است از مجموعه کاملی از افراد یا</a:t>
            </a:r>
            <a:r>
              <a:rPr lang="en-US" dirty="0"/>
              <a:t> </a:t>
            </a:r>
            <a:r>
              <a:rPr lang="fa-IR" dirty="0"/>
              <a:t>اشیاء یا اجزاء که حداقل در یک صفت مورد علاقه مشترک باشند ،گفته می شود.</a:t>
            </a:r>
          </a:p>
          <a:p>
            <a:pPr algn="r" rtl="1"/>
            <a:r>
              <a:rPr lang="fa-IR" b="1" dirty="0"/>
              <a:t>سرشماری</a:t>
            </a:r>
            <a:r>
              <a:rPr lang="fa-IR" dirty="0"/>
              <a:t>: سرشماری از جامعه متناهی ، بررسی است که تمام واحدهای جامعه را دربرمی گیرد. در بسیاری از موارد ، اجرای</a:t>
            </a:r>
            <a:r>
              <a:rPr lang="en-US" dirty="0"/>
              <a:t> </a:t>
            </a:r>
            <a:r>
              <a:rPr lang="fa-IR" dirty="0"/>
              <a:t>سرشماری در یک جامعه متناهی ، کاری است شدنی.</a:t>
            </a:r>
          </a:p>
          <a:p>
            <a:pPr algn="r" rtl="1"/>
            <a:r>
              <a:rPr lang="fa-IR" dirty="0"/>
              <a:t>نمونه: نمونه بخشی از جامعه تحت بررسی است که با روشی که از پیش تعیین شده است انتخاب می شود. به قسمی که</a:t>
            </a:r>
            <a:r>
              <a:rPr lang="en-US" dirty="0"/>
              <a:t> </a:t>
            </a:r>
            <a:r>
              <a:rPr lang="fa-IR" dirty="0"/>
              <a:t>می توان از این بخش ، استنباطهایی درباره کل جامعه بدست آورد .</a:t>
            </a:r>
          </a:p>
          <a:p>
            <a:pPr algn="r" rtl="1"/>
            <a:r>
              <a:rPr lang="fa-IR" b="1" dirty="0"/>
              <a:t>پارامتر و آماره</a:t>
            </a:r>
            <a:r>
              <a:rPr lang="fa-IR" dirty="0"/>
              <a:t>: به مقادیری که خصوصیات جامعه را توصیف می کنند، پارامتر گفته می شود. به مقادیری هم که خصوصیات</a:t>
            </a:r>
            <a:r>
              <a:rPr lang="en-US" dirty="0"/>
              <a:t> </a:t>
            </a:r>
            <a:r>
              <a:rPr lang="fa-IR" dirty="0"/>
              <a:t>نمونه را توصیف می کنند، آماره یا شاخص آماری می گویند. برای تمیز قائل شدن بین دو مفهوم پارامتر و شاخص آماری</a:t>
            </a:r>
            <a:r>
              <a:rPr lang="en-US" dirty="0"/>
              <a:t> </a:t>
            </a:r>
            <a:r>
              <a:rPr lang="fa-IR" dirty="0"/>
              <a:t>معمولا پارامترها را با حروف یونانی و شاخص های آماری را با حروف لاتین نمایش می دهند. به عنوان مثال برای نمایش دادن</a:t>
            </a:r>
          </a:p>
          <a:p>
            <a:pPr lvl="1" algn="r" rtl="1"/>
            <a:r>
              <a:rPr lang="fa-IR" dirty="0"/>
              <a:t>میانگین جامعه از حرف یونانی)مو = </a:t>
            </a:r>
            <a:r>
              <a:rPr lang="el-GR" dirty="0"/>
              <a:t>μ( </a:t>
            </a:r>
            <a:r>
              <a:rPr lang="fa-IR" dirty="0"/>
              <a:t>و برای نشان دادن میانگین گروه نمونه از حرف لاتین ̅ )بخوانید ایکس بار( و برای</a:t>
            </a:r>
            <a:r>
              <a:rPr lang="en-US" dirty="0"/>
              <a:t> </a:t>
            </a:r>
            <a:r>
              <a:rPr lang="fa-IR" dirty="0"/>
              <a:t>نشان دادن واریانس جامعه از حرف یونانی )مجذور زیگما( و برای نشان دادن واریانس نمونه از استفاده می شود.</a:t>
            </a:r>
          </a:p>
          <a:p>
            <a:pPr algn="r" rtl="1"/>
            <a:r>
              <a:rPr lang="fa-IR" b="1" dirty="0"/>
              <a:t>برآورد و آزمون فرض</a:t>
            </a:r>
            <a:r>
              <a:rPr lang="fa-IR" dirty="0"/>
              <a:t>: برآوردیابی و آزمون فرض دو روشی هستند که برای استنباط درمورد پارامترهای مجهول جامعه به</a:t>
            </a:r>
            <a:r>
              <a:rPr lang="en-US" dirty="0"/>
              <a:t> </a:t>
            </a:r>
            <a:r>
              <a:rPr lang="fa-IR" dirty="0"/>
              <a:t>کار می روند.</a:t>
            </a:r>
            <a:endParaRPr lang="en-US" dirty="0"/>
          </a:p>
        </p:txBody>
      </p:sp>
      <p:pic>
        <p:nvPicPr>
          <p:cNvPr id="4" name="Audio 3">
            <a:hlinkClick r:id="" action="ppaction://media"/>
            <a:extLst>
              <a:ext uri="{FF2B5EF4-FFF2-40B4-BE49-F238E27FC236}">
                <a16:creationId xmlns:a16="http://schemas.microsoft.com/office/drawing/2014/main" id="{AA95D362-6AEE-4896-AB38-B4DA58AA85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60076248"/>
      </p:ext>
    </p:extLst>
  </p:cSld>
  <p:clrMapOvr>
    <a:masterClrMapping/>
  </p:clrMapOvr>
  <mc:AlternateContent xmlns:mc="http://schemas.openxmlformats.org/markup-compatibility/2006">
    <mc:Choice xmlns:p14="http://schemas.microsoft.com/office/powerpoint/2010/main" Requires="p14">
      <p:transition spd="slow" p14:dur="2000" advTm="197007"/>
    </mc:Choice>
    <mc:Fallback>
      <p:transition spd="slow" advTm="19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7BB828-32A1-4FD4-A6D6-B4DBA2E8EA75}"/>
              </a:ext>
            </a:extLst>
          </p:cNvPr>
          <p:cNvPicPr>
            <a:picLocks noChangeAspect="1"/>
          </p:cNvPicPr>
          <p:nvPr/>
        </p:nvPicPr>
        <p:blipFill>
          <a:blip r:embed="rId4"/>
          <a:stretch>
            <a:fillRect/>
          </a:stretch>
        </p:blipFill>
        <p:spPr>
          <a:xfrm>
            <a:off x="146304" y="0"/>
            <a:ext cx="11872569" cy="6858000"/>
          </a:xfrm>
          <a:prstGeom prst="rect">
            <a:avLst/>
          </a:prstGeom>
        </p:spPr>
      </p:pic>
      <p:pic>
        <p:nvPicPr>
          <p:cNvPr id="2" name="Audio 1">
            <a:hlinkClick r:id="" action="ppaction://media"/>
            <a:extLst>
              <a:ext uri="{FF2B5EF4-FFF2-40B4-BE49-F238E27FC236}">
                <a16:creationId xmlns:a16="http://schemas.microsoft.com/office/drawing/2014/main" id="{A2B1FE5C-352F-4921-88E6-7ABCE24861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5450455"/>
      </p:ext>
    </p:extLst>
  </p:cSld>
  <p:clrMapOvr>
    <a:masterClrMapping/>
  </p:clrMapOvr>
  <mc:AlternateContent xmlns:mc="http://schemas.openxmlformats.org/markup-compatibility/2006">
    <mc:Choice xmlns:p14="http://schemas.microsoft.com/office/powerpoint/2010/main" Requires="p14">
      <p:transition spd="slow" p14:dur="2000" advTm="67907"/>
    </mc:Choice>
    <mc:Fallback>
      <p:transition spd="slow" advTm="6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A4105-A09E-4919-B2CC-A1AA2B8DA6F3}"/>
              </a:ext>
            </a:extLst>
          </p:cNvPr>
          <p:cNvSpPr>
            <a:spLocks noGrp="1"/>
          </p:cNvSpPr>
          <p:nvPr>
            <p:ph type="title"/>
          </p:nvPr>
        </p:nvSpPr>
        <p:spPr/>
        <p:txBody>
          <a:bodyPr/>
          <a:lstStyle/>
          <a:p>
            <a:pPr algn="r" rtl="1"/>
            <a:r>
              <a:rPr lang="fa-IR" b="1" dirty="0"/>
              <a:t>جامعه و نمونه</a:t>
            </a:r>
            <a:endParaRPr lang="en-US" dirty="0"/>
          </a:p>
        </p:txBody>
      </p:sp>
      <p:sp>
        <p:nvSpPr>
          <p:cNvPr id="3" name="Content Placeholder 2">
            <a:extLst>
              <a:ext uri="{FF2B5EF4-FFF2-40B4-BE49-F238E27FC236}">
                <a16:creationId xmlns:a16="http://schemas.microsoft.com/office/drawing/2014/main" id="{494C9E83-894E-4622-BC45-58726A0DE817}"/>
              </a:ext>
            </a:extLst>
          </p:cNvPr>
          <p:cNvSpPr>
            <a:spLocks noGrp="1"/>
          </p:cNvSpPr>
          <p:nvPr>
            <p:ph idx="1"/>
          </p:nvPr>
        </p:nvSpPr>
        <p:spPr/>
        <p:txBody>
          <a:bodyPr/>
          <a:lstStyle/>
          <a:p>
            <a:pPr algn="r" rtl="1"/>
            <a:r>
              <a:rPr lang="fa-IR" b="1" dirty="0"/>
              <a:t>در مدل استنباط آماری، فرض بر این است که می خواهیم در مورد یک مجموعه خیلی بزرگ)شاید نامحدود(، اطلاعات کسب کنیم)مثلا نمره پیشرفت تحصیلی درس ریاضی دانش آموزان کلاس پنجم دبستان در سراسر کشور(. به این مجموعه، جامعه گفته می شود. گاه حجم جامعه آن قدر بزرگ است که نمی توان تمام آن را مطالعه نمود، لذا از کل مجموعه، یک زیرمجموعه به عنوان نمونه کل مشاهدات ممکن برای مطالعه انتخاب می شود. به این زیرمجموعه که شامل تعداد محدودی از اعضای جامعه است “نمونه” گفته می شود. اما جهت استنباط خصوصیات جامعه از روی خصوصیات نمونه، مدل آماری ایجاب می کند که اعضای گروه نمونه به صورت تصادفی انتخاب شوند. نمونه تصادفی به نمونه ای گفته می شود که همه اعضای جامعه به یک اندازه شانس شرکت و انتخاب شدن در آن را داشته باشند. همچنین انتخاب هر فرد مستقل از افراد دیگر صورت گیرد.</a:t>
            </a:r>
            <a:endParaRPr lang="en-US" dirty="0"/>
          </a:p>
        </p:txBody>
      </p:sp>
      <p:pic>
        <p:nvPicPr>
          <p:cNvPr id="4" name="Picture 3">
            <a:extLst>
              <a:ext uri="{FF2B5EF4-FFF2-40B4-BE49-F238E27FC236}">
                <a16:creationId xmlns:a16="http://schemas.microsoft.com/office/drawing/2014/main" id="{E768B9A3-6B5B-4A64-A52B-AA388E22417B}"/>
              </a:ext>
            </a:extLst>
          </p:cNvPr>
          <p:cNvPicPr>
            <a:picLocks noChangeAspect="1"/>
          </p:cNvPicPr>
          <p:nvPr/>
        </p:nvPicPr>
        <p:blipFill>
          <a:blip r:embed="rId4"/>
          <a:stretch>
            <a:fillRect/>
          </a:stretch>
        </p:blipFill>
        <p:spPr>
          <a:xfrm>
            <a:off x="0" y="0"/>
            <a:ext cx="4346715" cy="3299155"/>
          </a:xfrm>
          <a:prstGeom prst="rect">
            <a:avLst/>
          </a:prstGeom>
        </p:spPr>
      </p:pic>
      <p:pic>
        <p:nvPicPr>
          <p:cNvPr id="5" name="Audio 4">
            <a:hlinkClick r:id="" action="ppaction://media"/>
            <a:extLst>
              <a:ext uri="{FF2B5EF4-FFF2-40B4-BE49-F238E27FC236}">
                <a16:creationId xmlns:a16="http://schemas.microsoft.com/office/drawing/2014/main" id="{9538AAC0-39BB-4AF7-BC47-704BC2F7D8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17180708"/>
      </p:ext>
    </p:extLst>
  </p:cSld>
  <p:clrMapOvr>
    <a:masterClrMapping/>
  </p:clrMapOvr>
  <mc:AlternateContent xmlns:mc="http://schemas.openxmlformats.org/markup-compatibility/2006">
    <mc:Choice xmlns:p14="http://schemas.microsoft.com/office/powerpoint/2010/main" Requires="p14">
      <p:transition spd="slow" p14:dur="2000" advTm="12173"/>
    </mc:Choice>
    <mc:Fallback>
      <p:transition spd="slow" advTm="1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7000"/>
            <a:lum/>
          </a:blip>
          <a:srcRect/>
          <a:stretch>
            <a:fillRect l="-22000" r="-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82D1A-38A1-4E61-A095-ADFB0CB079B6}"/>
              </a:ext>
            </a:extLst>
          </p:cNvPr>
          <p:cNvSpPr>
            <a:spLocks noGrp="1"/>
          </p:cNvSpPr>
          <p:nvPr>
            <p:ph type="title"/>
          </p:nvPr>
        </p:nvSpPr>
        <p:spPr/>
        <p:txBody>
          <a:bodyPr/>
          <a:lstStyle/>
          <a:p>
            <a:pPr algn="r" rtl="1"/>
            <a:r>
              <a:rPr lang="fa-IR" b="1" dirty="0"/>
              <a:t>مفاهیم و روشهای نمونه گیری</a:t>
            </a:r>
            <a:endParaRPr lang="en-US" dirty="0"/>
          </a:p>
        </p:txBody>
      </p:sp>
      <p:sp>
        <p:nvSpPr>
          <p:cNvPr id="3" name="Content Placeholder 2">
            <a:extLst>
              <a:ext uri="{FF2B5EF4-FFF2-40B4-BE49-F238E27FC236}">
                <a16:creationId xmlns:a16="http://schemas.microsoft.com/office/drawing/2014/main" id="{FDCA9F04-7729-4936-8601-E46CD34D6899}"/>
              </a:ext>
            </a:extLst>
          </p:cNvPr>
          <p:cNvSpPr>
            <a:spLocks noGrp="1"/>
          </p:cNvSpPr>
          <p:nvPr>
            <p:ph idx="1"/>
          </p:nvPr>
        </p:nvSpPr>
        <p:spPr/>
        <p:txBody>
          <a:bodyPr/>
          <a:lstStyle/>
          <a:p>
            <a:pPr algn="r" rtl="1"/>
            <a:r>
              <a:rPr lang="fa-IR" dirty="0"/>
              <a:t>از آنجا که در سرشماری تمام واحدهای جامعه باید شمارش شود این کار پرهزینه و وقت گیر خواهد بود. برای صرفه جویی در</a:t>
            </a:r>
            <a:r>
              <a:rPr lang="en-US" dirty="0"/>
              <a:t> </a:t>
            </a:r>
            <a:r>
              <a:rPr lang="fa-IR" dirty="0"/>
              <a:t>وقت و هزینه مجبوریم روش دیگری را بکار بریم. در اینجاست که اهمیت روش نمونه گیری آشکار می شود. در نمونه گیری</a:t>
            </a:r>
            <a:r>
              <a:rPr lang="en-US" dirty="0"/>
              <a:t> </a:t>
            </a:r>
            <a:r>
              <a:rPr lang="fa-IR" dirty="0"/>
              <a:t>معمولا نمونه کوچکی از جامعه را بررسی می کنیم و آن را برای کل جامعه تعمیم می دهیم. هر وقت تصمیم بگیریم که بوسیله</a:t>
            </a:r>
            <a:r>
              <a:rPr lang="en-US" dirty="0"/>
              <a:t> </a:t>
            </a:r>
            <a:r>
              <a:rPr lang="fa-IR" dirty="0"/>
              <a:t>بررسیهای نمونه ای اطلاعاتی را تهیه کنیم، فورا با دو مطلب مواجه می شویم: تعریف دقیق جامعه ای که علاقمند به مطالعه آن</a:t>
            </a:r>
            <a:r>
              <a:rPr lang="en-US" dirty="0"/>
              <a:t> </a:t>
            </a:r>
            <a:r>
              <a:rPr lang="fa-IR" dirty="0"/>
              <a:t>هستیم، و گزینش مشخصه یا مشخصه هایی که باید ثبت شوند. مفاهیم کلی برای نمونه گیری از قبیل جامعه، نمونه،</a:t>
            </a:r>
            <a:r>
              <a:rPr lang="en-US" dirty="0"/>
              <a:t> </a:t>
            </a:r>
            <a:r>
              <a:rPr lang="fa-IR" dirty="0"/>
              <a:t>سرشماری و... را برای ارائه دید کلی از روش نمونه گیری و مزایای آن در انجام بررسیهای آماری ضروری است معرفی شوند.</a:t>
            </a:r>
            <a:endParaRPr lang="en-US" dirty="0"/>
          </a:p>
          <a:p>
            <a:pPr algn="r" rtl="1"/>
            <a:endParaRPr lang="en-US" dirty="0"/>
          </a:p>
        </p:txBody>
      </p:sp>
      <p:pic>
        <p:nvPicPr>
          <p:cNvPr id="4" name="Audio 3">
            <a:hlinkClick r:id="" action="ppaction://media"/>
            <a:extLst>
              <a:ext uri="{FF2B5EF4-FFF2-40B4-BE49-F238E27FC236}">
                <a16:creationId xmlns:a16="http://schemas.microsoft.com/office/drawing/2014/main" id="{86873F38-8DF4-48CF-9E6F-0D909BAB0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85194216"/>
      </p:ext>
    </p:extLst>
  </p:cSld>
  <p:clrMapOvr>
    <a:masterClrMapping/>
  </p:clrMapOvr>
  <mc:AlternateContent xmlns:mc="http://schemas.openxmlformats.org/markup-compatibility/2006">
    <mc:Choice xmlns:p14="http://schemas.microsoft.com/office/powerpoint/2010/main" Requires="p14">
      <p:transition spd="slow" p14:dur="2000" advTm="24389"/>
    </mc:Choice>
    <mc:Fallback>
      <p:transition spd="slow" advTm="24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DB96-1473-41A5-A5DE-4746D89F9B3C}"/>
              </a:ext>
            </a:extLst>
          </p:cNvPr>
          <p:cNvSpPr>
            <a:spLocks noGrp="1"/>
          </p:cNvSpPr>
          <p:nvPr>
            <p:ph type="title"/>
          </p:nvPr>
        </p:nvSpPr>
        <p:spPr/>
        <p:txBody>
          <a:bodyPr/>
          <a:lstStyle/>
          <a:p>
            <a:pPr algn="r" rtl="1"/>
            <a:r>
              <a:rPr lang="fa-IR" dirty="0"/>
              <a:t>انواع بررسیهای نمونه ای</a:t>
            </a:r>
            <a:r>
              <a:rPr lang="en-US" dirty="0"/>
              <a:t> </a:t>
            </a:r>
            <a:r>
              <a:rPr lang="fa-IR" dirty="0"/>
              <a:t>و مزایای نمونه گیری</a:t>
            </a:r>
            <a:endParaRPr lang="en-US" dirty="0"/>
          </a:p>
        </p:txBody>
      </p:sp>
      <p:sp>
        <p:nvSpPr>
          <p:cNvPr id="3" name="Content Placeholder 2">
            <a:extLst>
              <a:ext uri="{FF2B5EF4-FFF2-40B4-BE49-F238E27FC236}">
                <a16:creationId xmlns:a16="http://schemas.microsoft.com/office/drawing/2014/main" id="{384EDDDC-FDF7-4DCC-826D-F7F8769A12F5}"/>
              </a:ext>
            </a:extLst>
          </p:cNvPr>
          <p:cNvSpPr>
            <a:spLocks noGrp="1"/>
          </p:cNvSpPr>
          <p:nvPr>
            <p:ph idx="1"/>
          </p:nvPr>
        </p:nvSpPr>
        <p:spPr>
          <a:xfrm>
            <a:off x="117044" y="1997050"/>
            <a:ext cx="11894514" cy="4754880"/>
          </a:xfrm>
        </p:spPr>
        <p:txBody>
          <a:bodyPr>
            <a:normAutofit/>
          </a:bodyPr>
          <a:lstStyle/>
          <a:p>
            <a:pPr algn="r" rtl="1"/>
            <a:r>
              <a:rPr lang="fa-IR" dirty="0"/>
              <a:t>در یک تحقیق همیشه میسر نیست که کل آزمودنیهای یک جامعه را مورد بررسی قرار دهیم چرا که ممکن است از نظر</a:t>
            </a:r>
            <a:r>
              <a:rPr lang="en-US" dirty="0"/>
              <a:t> </a:t>
            </a:r>
            <a:r>
              <a:rPr lang="fa-IR" dirty="0"/>
              <a:t>زمان، منابع مالی، منابع انسانی و... محدودیتهایی موجود باشد و امکان بررسی همه جامعه موجود نباشد؛ لذا باید جزئی از</a:t>
            </a:r>
            <a:r>
              <a:rPr lang="en-US" dirty="0"/>
              <a:t> </a:t>
            </a:r>
            <a:r>
              <a:rPr lang="fa-IR" dirty="0"/>
              <a:t>آزمودنیها را به گونهای که نماینده معقولی برای کل آزمودنیهای آن جامعه باشند، انتخاب نموده و نتایج بررسی روی آنها را</a:t>
            </a:r>
            <a:r>
              <a:rPr lang="en-US" dirty="0"/>
              <a:t> </a:t>
            </a:r>
            <a:r>
              <a:rPr lang="fa-IR" dirty="0"/>
              <a:t>به کل جامعه تعمیم داد. البته با توجه به وجود خطا در این عمل، لازم است میزان خطا را نیز محاسبه و اعلام نماییم.</a:t>
            </a:r>
            <a:r>
              <a:rPr lang="en-US" dirty="0"/>
              <a:t> </a:t>
            </a:r>
            <a:r>
              <a:rPr lang="fa-IR" dirty="0"/>
              <a:t>ویژگیهای جامعه از قبیل </a:t>
            </a:r>
            <a:r>
              <a:rPr lang="el-GR" dirty="0"/>
              <a:t>μ )</a:t>
            </a:r>
            <a:r>
              <a:rPr lang="fa-IR" dirty="0"/>
              <a:t>میانگین جامعه(، </a:t>
            </a:r>
            <a:r>
              <a:rPr lang="el-GR" dirty="0"/>
              <a:t>σ )</a:t>
            </a:r>
            <a:r>
              <a:rPr lang="fa-IR" dirty="0"/>
              <a:t>انحراف معیار جامعه( و 2 </a:t>
            </a:r>
            <a:r>
              <a:rPr lang="el-GR" dirty="0"/>
              <a:t>σ )</a:t>
            </a:r>
            <a:r>
              <a:rPr lang="fa-IR" dirty="0"/>
              <a:t>واریانس جامعه( به عنوان پارامترهای جامعه</a:t>
            </a:r>
            <a:r>
              <a:rPr lang="en-US" dirty="0"/>
              <a:t> </a:t>
            </a:r>
            <a:r>
              <a:rPr lang="fa-IR" dirty="0"/>
              <a:t>مطرح هستند. به عبارت دیگر هر خصوصیت عددی یک جامعه را پارامتر آن جامعه گویند. و آماره ویژگی و خصوصیت نمونه</a:t>
            </a:r>
            <a:r>
              <a:rPr lang="en-US" dirty="0"/>
              <a:t> </a:t>
            </a:r>
            <a:r>
              <a:rPr lang="fa-IR" dirty="0"/>
              <a:t>است. آمارههای تمایل به مرکز، پراکندگی و سایر آمارههای نمونه مورد بررسی، به عنوان تقریبی از پارامترهای تمایل به مرکز</a:t>
            </a:r>
            <a:r>
              <a:rPr lang="en-US" dirty="0"/>
              <a:t> </a:t>
            </a:r>
            <a:r>
              <a:rPr lang="fa-IR" dirty="0"/>
              <a:t>و پراکندگی و سایر پارامترهای جامعه محسوب میشود. بدین لحاظ یافتههای نمونه به جامعه تعمیم داده میشود. به عبارت</a:t>
            </a:r>
            <a:r>
              <a:rPr lang="en-US" dirty="0"/>
              <a:t> </a:t>
            </a:r>
            <a:r>
              <a:rPr lang="fa-IR" dirty="0"/>
              <a:t>دیگر، آمارههای نمونه به عنوان برآوردهایی از پارامترهای جامعه مورد استفاده قرار میگیرد. شکل زیر رابطة بین جامعه و</a:t>
            </a:r>
            <a:r>
              <a:rPr lang="en-US" dirty="0"/>
              <a:t> </a:t>
            </a:r>
            <a:r>
              <a:rPr lang="fa-IR" dirty="0"/>
              <a:t>نمونه را نشان میدهد.</a:t>
            </a:r>
          </a:p>
          <a:p>
            <a:pPr algn="r" rtl="1"/>
            <a:r>
              <a:rPr lang="fa-IR" dirty="0"/>
              <a:t>دلایل استفاده از نمونهگیری به جای سرشماری جامعه نسبتاً واضح و روشن است. در بررسی تحقیقاتی که درگیر صدها یا حتی هزاران عضو هستند، جمعآوری اطلاعات یا آزمودن هر عضو میتواند به طور علمی غیرممکن باشد. حتی اگر موارد ذکر شده ممکن باشد، زمان، هزینه و سایر منابع انسانی مانع عمدهای بر سر راه پژوهش هستند. احتمالاً بررسی یک نمونه، به جای کل جامعه گاهی اوقات منجر به نتایجی میشود که از روائی بالاتری برخوردار است زیرا اساساً در این حالت خستگی کمتری وجود خواهد داشت و بنابراین در جمعآوری اطلاعات خطاهای کمتری صورت میگیرد، خصوصاً زمانی که اعضای جامعه زیادند. در برخی موارد، استفاده از کل جامعه برای آگاهی یا آزمودن چیزی ناممکن است. برای مثال در آزمون عمر یک دسته از لامپها، اگر مجبور باشیم هر لامپ تولیدی را بسوزانیم، چیزی برای فروش نخواهد ماند. به طور خلاصه میتوان گفت نمونهگیری دارای مزیتهای زیر میباشد:</a:t>
            </a:r>
          </a:p>
          <a:p>
            <a:pPr lvl="1" algn="r" rtl="1"/>
            <a:r>
              <a:rPr lang="fa-IR" dirty="0"/>
              <a:t>هزینه کمتر </a:t>
            </a:r>
          </a:p>
          <a:p>
            <a:pPr lvl="1" algn="r" rtl="1"/>
            <a:r>
              <a:rPr lang="fa-IR" dirty="0"/>
              <a:t>زمان کمتر، سرعت بیشتر </a:t>
            </a:r>
          </a:p>
          <a:p>
            <a:pPr lvl="1" algn="r" rtl="1"/>
            <a:r>
              <a:rPr lang="fa-IR" dirty="0"/>
              <a:t>دقت بیشتر در اجرا </a:t>
            </a:r>
          </a:p>
          <a:p>
            <a:pPr lvl="1" algn="r" rtl="1"/>
            <a:r>
              <a:rPr lang="fa-IR" dirty="0"/>
              <a:t>به علت محفوظ ماندن واحدهای جامعه یا تخریب نشدن آنها</a:t>
            </a:r>
            <a:endParaRPr lang="en-US" dirty="0"/>
          </a:p>
        </p:txBody>
      </p:sp>
      <p:pic>
        <p:nvPicPr>
          <p:cNvPr id="4" name="Audio 3">
            <a:hlinkClick r:id="" action="ppaction://media"/>
            <a:extLst>
              <a:ext uri="{FF2B5EF4-FFF2-40B4-BE49-F238E27FC236}">
                <a16:creationId xmlns:a16="http://schemas.microsoft.com/office/drawing/2014/main" id="{E2A7D721-2B64-4ECB-BBF4-AE1907F556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03070933"/>
      </p:ext>
    </p:extLst>
  </p:cSld>
  <p:clrMapOvr>
    <a:masterClrMapping/>
  </p:clrMapOvr>
  <mc:AlternateContent xmlns:mc="http://schemas.openxmlformats.org/markup-compatibility/2006">
    <mc:Choice xmlns:p14="http://schemas.microsoft.com/office/powerpoint/2010/main" Requires="p14">
      <p:transition spd="slow" p14:dur="2000" advTm="50663"/>
    </mc:Choice>
    <mc:Fallback>
      <p:transition spd="slow" advTm="50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81C3C-EFD2-4936-B0E3-B07426633837}"/>
              </a:ext>
            </a:extLst>
          </p:cNvPr>
          <p:cNvSpPr>
            <a:spLocks noGrp="1"/>
          </p:cNvSpPr>
          <p:nvPr>
            <p:ph type="title"/>
          </p:nvPr>
        </p:nvSpPr>
        <p:spPr>
          <a:xfrm>
            <a:off x="581192" y="702157"/>
            <a:ext cx="11029616" cy="526798"/>
          </a:xfrm>
        </p:spPr>
        <p:txBody>
          <a:bodyPr/>
          <a:lstStyle/>
          <a:p>
            <a:pPr algn="r" rtl="1"/>
            <a:r>
              <a:rPr lang="fa-IR" dirty="0"/>
              <a:t>طرحهای نمونه گیری</a:t>
            </a:r>
            <a:endParaRPr lang="en-US" dirty="0"/>
          </a:p>
        </p:txBody>
      </p:sp>
      <p:sp>
        <p:nvSpPr>
          <p:cNvPr id="3" name="Content Placeholder 2">
            <a:extLst>
              <a:ext uri="{FF2B5EF4-FFF2-40B4-BE49-F238E27FC236}">
                <a16:creationId xmlns:a16="http://schemas.microsoft.com/office/drawing/2014/main" id="{75F8808B-F88C-42A5-8B47-B7EE9F7E8257}"/>
              </a:ext>
            </a:extLst>
          </p:cNvPr>
          <p:cNvSpPr>
            <a:spLocks noGrp="1"/>
          </p:cNvSpPr>
          <p:nvPr>
            <p:ph idx="1"/>
          </p:nvPr>
        </p:nvSpPr>
        <p:spPr>
          <a:xfrm>
            <a:off x="58522" y="1155802"/>
            <a:ext cx="12033504" cy="5625388"/>
          </a:xfrm>
        </p:spPr>
        <p:txBody>
          <a:bodyPr>
            <a:normAutofit lnSpcReduction="10000"/>
          </a:bodyPr>
          <a:lstStyle/>
          <a:p>
            <a:pPr algn="r" rtl="1"/>
            <a:r>
              <a:rPr lang="fa-IR" dirty="0"/>
              <a:t>بسته به نوع جامعه آماری میتوان از روشهای مختلفی برای نمونهگیری استفاده نمود. به طور کلی دو نوع طرح نمونهگیری</a:t>
            </a:r>
            <a:r>
              <a:rPr lang="en-US" dirty="0"/>
              <a:t> </a:t>
            </a:r>
            <a:r>
              <a:rPr lang="fa-IR" dirty="0"/>
              <a:t>وجود دارد: نمونهگیری تصادفی و غیر تصادفی. در نمونهگیری تصادفی، اعضای جامعه به عنوان آزمودنیهای نمونة منتخب،</a:t>
            </a:r>
            <a:r>
              <a:rPr lang="en-US" dirty="0"/>
              <a:t> </a:t>
            </a:r>
            <a:r>
              <a:rPr lang="fa-IR" dirty="0"/>
              <a:t>از شانس و احتمال یکسانی برخوردارند. در نمونهگیری غیرتصادفی، اعضای جامعه به عنوان آزمودنیهای نمونه منتخب، از</a:t>
            </a:r>
            <a:r>
              <a:rPr lang="en-US" dirty="0"/>
              <a:t> </a:t>
            </a:r>
            <a:r>
              <a:rPr lang="fa-IR" dirty="0"/>
              <a:t>شانس و احتمال یکسانی برای انتخاب شدن برخوردار نیستند. طرحهای نمونهگیری تصادفی وقتی استفاده میشوند که</a:t>
            </a:r>
            <a:r>
              <a:rPr lang="en-US" dirty="0"/>
              <a:t> </a:t>
            </a:r>
            <a:r>
              <a:rPr lang="fa-IR" dirty="0"/>
              <a:t>نماینده )معرّف( بودن نمونه به خاطر اهداف تعمیمپذیری حائز اهمیت است. وقتی که زمان یا سایر عوامل، نسبت به تعمیم</a:t>
            </a:r>
            <a:r>
              <a:rPr lang="en-US" dirty="0"/>
              <a:t> </a:t>
            </a:r>
            <a:r>
              <a:rPr lang="fa-IR" dirty="0"/>
              <a:t>پذیری از اهمیت بسیار زیادتری برخوردار میشوند، عموماً نمونهگیری غیرتصادفی استفاده میشود. هر کدام از این دو طرح</a:t>
            </a:r>
            <a:r>
              <a:rPr lang="en-US" dirty="0"/>
              <a:t> </a:t>
            </a:r>
            <a:r>
              <a:rPr lang="fa-IR" dirty="0"/>
              <a:t>اصلی، استراتژیهای نمونهگیری مختلفی دارند. بسته به میزان تعمیمپذیری مورد نظر، فراهم بودن زمان و سایر منابع و</a:t>
            </a:r>
            <a:r>
              <a:rPr lang="en-US" dirty="0"/>
              <a:t> </a:t>
            </a:r>
            <a:r>
              <a:rPr lang="fa-IR" dirty="0"/>
              <a:t>هدفی که پژوهش به دنبال آن است، انواع مختلفی از طرحهای نمونهگیری تصادفی و غیرتصادفی انتخاب خواهند شد. در</a:t>
            </a:r>
            <a:r>
              <a:rPr lang="en-US" dirty="0"/>
              <a:t> </a:t>
            </a:r>
            <a:r>
              <a:rPr lang="fa-IR" dirty="0"/>
              <a:t>ادامه این جلسه انواع مختلف این طرحها معرفی خواهند شد:</a:t>
            </a:r>
            <a:endParaRPr lang="en-US" dirty="0"/>
          </a:p>
          <a:p>
            <a:pPr algn="r" rtl="1"/>
            <a:r>
              <a:rPr lang="fa-IR" b="1" dirty="0"/>
              <a:t>نمونه گیری تصادفی </a:t>
            </a:r>
          </a:p>
          <a:p>
            <a:pPr lvl="1" algn="r" rtl="1"/>
            <a:r>
              <a:rPr lang="fa-IR" dirty="0"/>
              <a:t>نمونهگیری تصادفی میتواند ماهیتاً نامحدود )یا نمونهگیری تصادفی ساده( یا محدود )نمونهگیری تصادفی پیچیده( باشند.</a:t>
            </a:r>
          </a:p>
          <a:p>
            <a:pPr lvl="1" algn="r" rtl="1"/>
            <a:r>
              <a:rPr lang="fa-IR" b="1" dirty="0"/>
              <a:t>نمونه گیری تصادفی ساده یا نامحدود </a:t>
            </a:r>
          </a:p>
          <a:p>
            <a:pPr lvl="2" algn="r" rtl="1"/>
            <a:r>
              <a:rPr lang="fa-IR" dirty="0"/>
              <a:t>در طرح نمونهگیری تصادفی نامحدود، که عموماً به نمونهگیری تصادفی ساده مشهور است، هر عضوی در جامعه برای انتخاب</a:t>
            </a:r>
            <a:r>
              <a:rPr lang="en-US" dirty="0"/>
              <a:t> </a:t>
            </a:r>
            <a:r>
              <a:rPr lang="fa-IR" dirty="0"/>
              <a:t>شدن به عنوان یک آزمودنی از شانس مساوی و معین برخوردار است به طوری که انتخاب هیچ عضوی در انتخاب عضو بعدی</a:t>
            </a:r>
            <a:r>
              <a:rPr lang="en-US" dirty="0"/>
              <a:t> </a:t>
            </a:r>
            <a:r>
              <a:rPr lang="fa-IR" dirty="0"/>
              <a:t>مؤثر نباشد. به عبارت دیگر هر آزمودنی به طور مستقل از سایر آزمودنیها، شانس انتخاب شدن برابر دارد. احتمال انتخاب</a:t>
            </a:r>
            <a:r>
              <a:rPr lang="en-US" dirty="0"/>
              <a:t> </a:t>
            </a:r>
            <a:r>
              <a:rPr lang="fa-IR" dirty="0"/>
              <a:t>شدن هر عضو عبارت است که:</a:t>
            </a:r>
            <a:r>
              <a:rPr lang="en-US" dirty="0"/>
              <a:t> </a:t>
            </a:r>
            <a:r>
              <a:rPr lang="fa-IR" dirty="0"/>
              <a:t>برای انتخاب نمونه به شیوه تصادفی ساده چندین روش وجود دارد: قرعهکشی نام اعضا، انتخاب رندومی آزمودنیها از روی</a:t>
            </a:r>
            <a:r>
              <a:rPr lang="en-US" dirty="0"/>
              <a:t> </a:t>
            </a:r>
            <a:r>
              <a:rPr lang="fa-IR" dirty="0"/>
              <a:t>شماره آنها در لیست، استفاده از جدول اعداد تصادفی، استفاده از ترتیب مضربها.</a:t>
            </a:r>
            <a:r>
              <a:rPr lang="en-US" dirty="0"/>
              <a:t> </a:t>
            </a:r>
            <a:r>
              <a:rPr lang="fa-IR" dirty="0"/>
              <a:t>از جمله مزیتهای این طرح این است که از حداقل پراکندگی برخوردار است و دارای بیشترین قدرت و تعمیمپذیری است.</a:t>
            </a:r>
            <a:r>
              <a:rPr lang="en-US" dirty="0"/>
              <a:t> </a:t>
            </a:r>
            <a:r>
              <a:rPr lang="fa-IR" dirty="0"/>
              <a:t>این فرآیند معایبی نیز دارد،</a:t>
            </a:r>
            <a:r>
              <a:rPr lang="en-US" dirty="0"/>
              <a:t> </a:t>
            </a:r>
            <a:r>
              <a:rPr lang="fa-IR" dirty="0"/>
              <a:t> پُرزحمت و هزینهبر است، و علاوه بر این ممکن است همیشه یک فهرست تازه و بهروز از اعضای</a:t>
            </a:r>
            <a:r>
              <a:rPr lang="en-US" dirty="0"/>
              <a:t> </a:t>
            </a:r>
            <a:r>
              <a:rPr lang="fa-IR" dirty="0"/>
              <a:t>جامعة آماری در دست نباشد.</a:t>
            </a:r>
            <a:endParaRPr lang="en-US" dirty="0"/>
          </a:p>
          <a:p>
            <a:pPr lvl="1" algn="r" rtl="1"/>
            <a:r>
              <a:rPr lang="fa-IR" b="1" dirty="0"/>
              <a:t>نمونه گیری تصادفی پیچیده یا محدود </a:t>
            </a:r>
          </a:p>
          <a:p>
            <a:pPr lvl="2" algn="r" rtl="1"/>
            <a:r>
              <a:rPr lang="fa-IR" dirty="0"/>
              <a:t>به جای طرح نمونهگیری تصادفی ساده، چندین طرح نمونهگیری تصادفی پیچیده میتواند مورد استفاده قرار گیرد. این شیوه</a:t>
            </a:r>
            <a:r>
              <a:rPr lang="en-US" dirty="0"/>
              <a:t> </a:t>
            </a:r>
            <a:r>
              <a:rPr lang="fa-IR" dirty="0"/>
              <a:t>نمونهگیری تصادفی نوعی طرح جایگزین پایا و بعضاً کارآمدتری نسبت به طرح نمونهگیری نامحدود که مورد بحث قرار</a:t>
            </a:r>
            <a:r>
              <a:rPr lang="en-US" dirty="0"/>
              <a:t> </a:t>
            </a:r>
            <a:r>
              <a:rPr lang="fa-IR" dirty="0"/>
              <a:t>گرفت، ارائه میدهند. چون اطلاعاتی که میتواند برای یک حجم نمونهگیری معین با استفاده از برخی شیوههای نمونهگیری</a:t>
            </a:r>
            <a:r>
              <a:rPr lang="en-US" dirty="0"/>
              <a:t> </a:t>
            </a:r>
            <a:r>
              <a:rPr lang="fa-IR" dirty="0"/>
              <a:t>تصادفی پیچیده به دست آید نسبت به استفاده و به کارگیری طرح نمونهگیری تصادفی ساده بیشتر است، لذا کارائی آن</a:t>
            </a:r>
            <a:r>
              <a:rPr lang="en-US" dirty="0"/>
              <a:t> </a:t>
            </a:r>
            <a:r>
              <a:rPr lang="fa-IR" dirty="0"/>
              <a:t>بیشتر میباشد. </a:t>
            </a:r>
          </a:p>
          <a:p>
            <a:pPr lvl="1" algn="r" rtl="1"/>
            <a:r>
              <a:rPr lang="fa-IR" dirty="0"/>
              <a:t>نمونه گیری غیرتصادفی </a:t>
            </a:r>
          </a:p>
          <a:p>
            <a:pPr lvl="2" algn="r" rtl="1"/>
            <a:r>
              <a:rPr lang="fa-IR" dirty="0"/>
              <a:t>در طرحهای نمونهگیری تصادفی، عناصر یا اعضا درون جامعه از هیچگونه احتمال مساوی انتخاب شدن به عنوان آزمودنی های نمونه برخوردار نیستند. این بدین معناست که یافتههای حاصل از بررسی نمونه، میتواند بااطمینان، به جامعه تعمیم داده شود. در عین حال، محققان ممکن است در برخی موارد نیاز به تعمیمپذیری نداشته باشند و فقط قصد بدست آوردن برخی اطلاعات مقدماتی به شیوهای سریع و کمهزینه داشت باشند. در چنین مواردی آنها میتوانند به نمونهگیری غیرتصادفی متوسل شوند. برخی از طرحهای نمونهگیری غیرتصادفی نسبت به برخی دیگر قابلیت اعتماد بیشتری دارند و رهنمودهای مهمی برای کسب اطلاعات مفید در مورد جامعه میتوانند ارائه دهند.</a:t>
            </a:r>
            <a:endParaRPr lang="en-US" dirty="0"/>
          </a:p>
        </p:txBody>
      </p:sp>
      <p:pic>
        <p:nvPicPr>
          <p:cNvPr id="4" name="Audio 3">
            <a:hlinkClick r:id="" action="ppaction://media"/>
            <a:extLst>
              <a:ext uri="{FF2B5EF4-FFF2-40B4-BE49-F238E27FC236}">
                <a16:creationId xmlns:a16="http://schemas.microsoft.com/office/drawing/2014/main" id="{2198A102-4D9C-40BF-80FD-8A23A816A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928353"/>
      </p:ext>
    </p:extLst>
  </p:cSld>
  <p:clrMapOvr>
    <a:masterClrMapping/>
  </p:clrMapOvr>
  <mc:AlternateContent xmlns:mc="http://schemas.openxmlformats.org/markup-compatibility/2006">
    <mc:Choice xmlns:p14="http://schemas.microsoft.com/office/powerpoint/2010/main" Requires="p14">
      <p:transition spd="slow" p14:dur="2000" advTm="53794"/>
    </mc:Choice>
    <mc:Fallback>
      <p:transition spd="slow" advTm="53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714C5-8CD7-4DBE-86DA-9A8AE4001E51}"/>
              </a:ext>
            </a:extLst>
          </p:cNvPr>
          <p:cNvPicPr>
            <a:picLocks noChangeAspect="1"/>
          </p:cNvPicPr>
          <p:nvPr/>
        </p:nvPicPr>
        <p:blipFill>
          <a:blip r:embed="rId4"/>
          <a:stretch>
            <a:fillRect/>
          </a:stretch>
        </p:blipFill>
        <p:spPr>
          <a:xfrm>
            <a:off x="55271" y="95099"/>
            <a:ext cx="12066015" cy="6716724"/>
          </a:xfrm>
          <a:prstGeom prst="rect">
            <a:avLst/>
          </a:prstGeom>
        </p:spPr>
      </p:pic>
      <p:pic>
        <p:nvPicPr>
          <p:cNvPr id="2" name="Audio 1">
            <a:hlinkClick r:id="" action="ppaction://media"/>
            <a:extLst>
              <a:ext uri="{FF2B5EF4-FFF2-40B4-BE49-F238E27FC236}">
                <a16:creationId xmlns:a16="http://schemas.microsoft.com/office/drawing/2014/main" id="{042301C3-D3AD-442B-8326-F21A3E5F3F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9723719"/>
      </p:ext>
    </p:extLst>
  </p:cSld>
  <p:clrMapOvr>
    <a:masterClrMapping/>
  </p:clrMapOvr>
  <mc:AlternateContent xmlns:mc="http://schemas.openxmlformats.org/markup-compatibility/2006">
    <mc:Choice xmlns:p14="http://schemas.microsoft.com/office/powerpoint/2010/main" Requires="p14">
      <p:transition spd="slow" p14:dur="2000" advTm="30033"/>
    </mc:Choice>
    <mc:Fallback>
      <p:transition spd="slow" advTm="3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68940F-8B72-4573-B110-2A5A1DC7138C}"/>
              </a:ext>
            </a:extLst>
          </p:cNvPr>
          <p:cNvPicPr>
            <a:picLocks noChangeAspect="1"/>
          </p:cNvPicPr>
          <p:nvPr/>
        </p:nvPicPr>
        <p:blipFill>
          <a:blip r:embed="rId4"/>
          <a:stretch>
            <a:fillRect/>
          </a:stretch>
        </p:blipFill>
        <p:spPr>
          <a:xfrm>
            <a:off x="1338682" y="499862"/>
            <a:ext cx="8920194" cy="6054557"/>
          </a:xfrm>
          <a:prstGeom prst="rect">
            <a:avLst/>
          </a:prstGeom>
        </p:spPr>
      </p:pic>
      <p:pic>
        <p:nvPicPr>
          <p:cNvPr id="3" name="Audio 2">
            <a:hlinkClick r:id="" action="ppaction://media"/>
            <a:extLst>
              <a:ext uri="{FF2B5EF4-FFF2-40B4-BE49-F238E27FC236}">
                <a16:creationId xmlns:a16="http://schemas.microsoft.com/office/drawing/2014/main" id="{3AEF6F07-D1A3-45E8-AE00-989F58F5B5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9813659"/>
      </p:ext>
    </p:extLst>
  </p:cSld>
  <p:clrMapOvr>
    <a:masterClrMapping/>
  </p:clrMapOvr>
  <mc:AlternateContent xmlns:mc="http://schemas.openxmlformats.org/markup-compatibility/2006">
    <mc:Choice xmlns:p14="http://schemas.microsoft.com/office/powerpoint/2010/main" Requires="p14">
      <p:transition spd="slow" p14:dur="2000" advTm="124868"/>
    </mc:Choice>
    <mc:Fallback>
      <p:transition spd="slow" advTm="12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8C6403A-684A-431F-8F36-A24C99E28661}">
  <ds:schemaRefs>
    <ds:schemaRef ds:uri="http://schemas.microsoft.com/sharepoint/v3/contenttype/forms"/>
  </ds:schemaRefs>
</ds:datastoreItem>
</file>

<file path=customXml/itemProps2.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455B2D-BAB7-438A-85DA-0266A24CB79F}">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{177838F9-2E69-4C9B-8933-3AB6740127BC}tf11964407</Template>
  <TotalTime>0</TotalTime>
  <Words>1686</Words>
  <Application>Microsoft Office PowerPoint</Application>
  <PresentationFormat>Widescreen</PresentationFormat>
  <Paragraphs>33</Paragraphs>
  <Slides>10</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Corbel</vt:lpstr>
      <vt:lpstr>Franklin Gothic Book</vt:lpstr>
      <vt:lpstr>Franklin Gothic Demi</vt:lpstr>
      <vt:lpstr>Gill Sans MT</vt:lpstr>
      <vt:lpstr>Wingdings 2</vt:lpstr>
      <vt:lpstr>DividendVTI</vt:lpstr>
      <vt:lpstr>نمونه گیری و  برآورد</vt:lpstr>
      <vt:lpstr>تعاریف</vt:lpstr>
      <vt:lpstr>PowerPoint Presentation</vt:lpstr>
      <vt:lpstr>جامعه و نمونه</vt:lpstr>
      <vt:lpstr>مفاهیم و روشهای نمونه گیری</vt:lpstr>
      <vt:lpstr>انواع بررسیهای نمونه ای و مزایای نمونه گیری</vt:lpstr>
      <vt:lpstr>طرحهای نمونه گیری</vt:lpstr>
      <vt:lpstr>PowerPoint Presentation</vt:lpstr>
      <vt:lpstr>PowerPoint Presentation</vt:lpstr>
      <vt:lpstr>Confidence Interval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2020-05-11T00:12:25Z</dcterms:created>
  <dcterms:modified xsi:type="dcterms:W3CDTF">2020-05-16T10:32:12Z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