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sldIdLst>
    <p:sldId id="256" r:id="rId2"/>
    <p:sldId id="265" r:id="rId3"/>
    <p:sldId id="259" r:id="rId4"/>
    <p:sldId id="260" r:id="rId5"/>
    <p:sldId id="261" r:id="rId6"/>
    <p:sldId id="262" r:id="rId7"/>
    <p:sldId id="263" r:id="rId8"/>
    <p:sldId id="257" r:id="rId9"/>
    <p:sldId id="258" r:id="rId10"/>
    <p:sldId id="266" r:id="rId11"/>
    <p:sldId id="269" r:id="rId12"/>
    <p:sldId id="267" r:id="rId13"/>
    <p:sldId id="268" r:id="rId14"/>
    <p:sldId id="270" r:id="rId15"/>
    <p:sldId id="273" r:id="rId16"/>
    <p:sldId id="274" r:id="rId17"/>
    <p:sldId id="271" r:id="rId18"/>
    <p:sldId id="275" r:id="rId19"/>
    <p:sldId id="272" r:id="rId20"/>
    <p:sldId id="276" r:id="rId21"/>
    <p:sldId id="277" r:id="rId22"/>
    <p:sldId id="279" r:id="rId23"/>
    <p:sldId id="278" r:id="rId24"/>
    <p:sldId id="280" r:id="rId25"/>
    <p:sldId id="281" r:id="rId26"/>
    <p:sldId id="282" r:id="rId27"/>
    <p:sldId id="283" r:id="rId28"/>
    <p:sldId id="284" r:id="rId29"/>
    <p:sldId id="285" r:id="rId30"/>
    <p:sldId id="287" r:id="rId31"/>
    <p:sldId id="288" r:id="rId32"/>
    <p:sldId id="289" r:id="rId33"/>
    <p:sldId id="290" r:id="rId34"/>
    <p:sldId id="292" r:id="rId35"/>
    <p:sldId id="293" r:id="rId36"/>
    <p:sldId id="294" r:id="rId37"/>
    <p:sldId id="295" r:id="rId38"/>
    <p:sldId id="296" r:id="rId39"/>
    <p:sldId id="301" r:id="rId40"/>
    <p:sldId id="297" r:id="rId41"/>
    <p:sldId id="298" r:id="rId42"/>
    <p:sldId id="299" r:id="rId43"/>
    <p:sldId id="304" r:id="rId44"/>
    <p:sldId id="300" r:id="rId45"/>
    <p:sldId id="305" r:id="rId46"/>
    <p:sldId id="291" r:id="rId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54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5FB65A0-AEA3-4E67-AD49-842826C37C8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D85D5283-99CE-451C-992B-988BDE42671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86EDE58B-F746-47D3-8A9B-3A67F8C7C16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DE22327-46D7-408F-B092-00299EC01E6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27A0A9DE-5142-473D-9DAA-BC886AF34DB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E48B75B1-9AFA-4C26-938D-81CC4AFA218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71D7CA09-DA4D-41BA-ACA8-07931F80178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850F52F6-0721-4660-8860-DD1966ABA9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08E06AE-A532-4069-8A1E-0248BABC9822}"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29522257-C194-443C-B87A-8C6C977BA550}"/>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2FD9DFBB-6964-4F99-960D-B472E8DAC0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6DBE7D4-DD17-45AB-A4C9-25948436BA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A36E4FF-4807-40F3-9E99-A9D5123438F3}" type="slidenum">
              <a:rPr lang="en-US" altLang="en-US">
                <a:latin typeface="Arial" panose="020B0604020202020204" pitchFamily="34" charset="0"/>
              </a:rPr>
              <a:pPr/>
              <a:t>10</a:t>
            </a:fld>
            <a:endParaRPr lang="en-US" altLang="en-US">
              <a:latin typeface="Arial" panose="020B0604020202020204" pitchFamily="34" charset="0"/>
            </a:endParaRPr>
          </a:p>
        </p:txBody>
      </p:sp>
      <p:sp>
        <p:nvSpPr>
          <p:cNvPr id="23555" name="Rectangle 2">
            <a:extLst>
              <a:ext uri="{FF2B5EF4-FFF2-40B4-BE49-F238E27FC236}">
                <a16:creationId xmlns:a16="http://schemas.microsoft.com/office/drawing/2014/main" id="{EE3D5DF5-CB6F-4FDD-9B4C-C16C2C9EDFB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11DBEDB2-7DA0-46E9-AAC5-82A9ED095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0977C5C-9543-4337-AE49-A9FE2177F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FFA8268-F7DD-468D-9EAD-0205B11A2373}" type="slidenum">
              <a:rPr lang="en-US" altLang="en-US">
                <a:latin typeface="Arial" panose="020B0604020202020204" pitchFamily="34" charset="0"/>
              </a:rPr>
              <a:pPr/>
              <a:t>11</a:t>
            </a:fld>
            <a:endParaRPr lang="en-US" altLang="en-US">
              <a:latin typeface="Arial" panose="020B0604020202020204" pitchFamily="34" charset="0"/>
            </a:endParaRPr>
          </a:p>
        </p:txBody>
      </p:sp>
      <p:sp>
        <p:nvSpPr>
          <p:cNvPr id="25603" name="Rectangle 2">
            <a:extLst>
              <a:ext uri="{FF2B5EF4-FFF2-40B4-BE49-F238E27FC236}">
                <a16:creationId xmlns:a16="http://schemas.microsoft.com/office/drawing/2014/main" id="{B04A1115-E02A-44BC-AA56-B5B1359CCA72}"/>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92CCB9B-AD2A-45DA-992A-5739EEF7C8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C855A6AA-5A33-45DF-AAB7-A1B4693BF3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BB48D76C-FA10-47E5-80DC-0C673F25443B}" type="slidenum">
              <a:rPr lang="en-US" altLang="en-US">
                <a:latin typeface="Arial" panose="020B0604020202020204" pitchFamily="34" charset="0"/>
              </a:rPr>
              <a:pPr/>
              <a:t>12</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53F7B414-A4E7-4BBB-91FB-18F6AFB5CAF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6429DA76-E1A1-49CA-99B1-88FADA664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1BB322B-6EBC-430C-889C-28D8D1FFA9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AC1A620-496D-4C46-8547-B2228886F80D}" type="slidenum">
              <a:rPr lang="en-US" altLang="en-US">
                <a:latin typeface="Arial" panose="020B0604020202020204" pitchFamily="34" charset="0"/>
              </a:rPr>
              <a:pPr/>
              <a:t>13</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471D4031-4A1A-48FC-BB89-702D622E1A87}"/>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94C02498-837B-403C-ABC4-A2663709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6B5985D-C586-4357-8C3B-4EB1C6F52F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C468758-F738-4E58-A850-31C82D949093}"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CE909B16-0D76-4D14-8B42-25F5E92E0F22}"/>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6282680-BE7A-42E8-9C15-2B399E8CEA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E75D805-FD80-4D13-A106-80254E8BF6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796617D-8E3E-41FE-B6CB-D679B606360B}"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8F9618CB-CCC4-4828-BB19-AA258B73FB7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7E12146-89C9-4466-9A26-AFD7E6037F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BE3F2BB-807D-4C3F-A56B-BE256D2E9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8B01082-567E-44BE-84C5-692D1CAC4172}"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6B0D7D75-5E1B-4C64-A8B2-AA5E14DF6EB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365ACC1-1803-4C1E-861E-A138D34610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42DD5FFD-CE10-4847-ACBB-007F8168C9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004AB0C-3F08-4C4D-98AE-4F082084B641}"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37891" name="Rectangle 2">
            <a:extLst>
              <a:ext uri="{FF2B5EF4-FFF2-40B4-BE49-F238E27FC236}">
                <a16:creationId xmlns:a16="http://schemas.microsoft.com/office/drawing/2014/main" id="{306EE263-D6CF-4F78-8EE7-F24EDB05949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C2E6DD38-BEDD-4A01-9E75-107FCB8C52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7D8CE98-372D-44E6-BB6A-3776207BFC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032C4CC0-56BA-41DF-B193-2266329B6FB6}" type="slidenum">
              <a:rPr lang="en-US" altLang="en-US">
                <a:latin typeface="Arial" panose="020B0604020202020204" pitchFamily="34" charset="0"/>
              </a:rPr>
              <a:pPr/>
              <a:t>18</a:t>
            </a:fld>
            <a:endParaRPr lang="en-US" altLang="en-US">
              <a:latin typeface="Arial" panose="020B0604020202020204" pitchFamily="34" charset="0"/>
            </a:endParaRPr>
          </a:p>
        </p:txBody>
      </p:sp>
      <p:sp>
        <p:nvSpPr>
          <p:cNvPr id="39939" name="Rectangle 2">
            <a:extLst>
              <a:ext uri="{FF2B5EF4-FFF2-40B4-BE49-F238E27FC236}">
                <a16:creationId xmlns:a16="http://schemas.microsoft.com/office/drawing/2014/main" id="{CD922914-F409-4EE2-BA94-B90CD1F7CE00}"/>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041BE7A-7BB4-413A-99F8-DB792706DC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708CB38-50B4-4BB9-94CA-71AFCE4FEB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A8324921-8969-4ED2-9564-F2DDB9263199}"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41987" name="Rectangle 2">
            <a:extLst>
              <a:ext uri="{FF2B5EF4-FFF2-40B4-BE49-F238E27FC236}">
                <a16:creationId xmlns:a16="http://schemas.microsoft.com/office/drawing/2014/main" id="{E200A76E-32F9-42DF-835A-37F83E7FDC76}"/>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E73E7D6-4AA4-4C46-B7F4-69A0EEB496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0E8A896-2BA2-4DC5-A2BE-61A335AF8A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7880C40-C86C-445C-B33D-6AB5AB4545B5}"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7171" name="Rectangle 2">
            <a:extLst>
              <a:ext uri="{FF2B5EF4-FFF2-40B4-BE49-F238E27FC236}">
                <a16:creationId xmlns:a16="http://schemas.microsoft.com/office/drawing/2014/main" id="{379AAA76-801A-4BAD-B6E2-9BC22C62F75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3BB2A89-14AE-4B2B-A596-2F2D190AD6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792F376-CB4E-43D3-8C45-EEEB7C074F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309BEA4-7D17-4B6A-9BE2-8D8B97D54C81}"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1DE238EA-45BD-45C3-972B-62654DE353C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6CC3B3A-36D9-4EEC-A1EC-0522D899E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4A4D644-78FB-407F-8434-ACF219C63D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977397D-4551-4C4F-87B4-2C4AF01DB71F}" type="slidenum">
              <a:rPr lang="en-US" altLang="en-US">
                <a:latin typeface="Arial" panose="020B0604020202020204" pitchFamily="34" charset="0"/>
              </a:rPr>
              <a:pPr/>
              <a:t>21</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DCEC849B-94EA-4EB5-9749-3AE9D6EF3AB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9B10CB41-DAC1-4930-A1C0-19797CF967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04617FC-57D3-454E-8864-7077FFA45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4A00432-C516-4530-81FC-98C109021EBD}"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48131" name="Rectangle 2">
            <a:extLst>
              <a:ext uri="{FF2B5EF4-FFF2-40B4-BE49-F238E27FC236}">
                <a16:creationId xmlns:a16="http://schemas.microsoft.com/office/drawing/2014/main" id="{A04FBE52-19BA-4287-B7CF-552E16EC0D7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909DDE33-9BFA-4F7E-94B8-C33D0727A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200F89D-EFEF-48BD-9C85-3605F38985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40C86E4-F768-4B42-8AB3-F94E6B28FE36}"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50179" name="Rectangle 2">
            <a:extLst>
              <a:ext uri="{FF2B5EF4-FFF2-40B4-BE49-F238E27FC236}">
                <a16:creationId xmlns:a16="http://schemas.microsoft.com/office/drawing/2014/main" id="{D9845B77-75EE-4ED1-914C-CDB32CE7C2F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7B21F139-238B-4BBB-BD2E-860801E50E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D94240E-C613-480F-8D95-52CDB8F685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015684A8-DE95-49ED-A071-249DB59D571F}" type="slidenum">
              <a:rPr lang="en-US" altLang="en-US">
                <a:latin typeface="Arial" panose="020B0604020202020204" pitchFamily="34" charset="0"/>
              </a:rPr>
              <a:pPr/>
              <a:t>24</a:t>
            </a:fld>
            <a:endParaRPr lang="en-US" altLang="en-US">
              <a:latin typeface="Arial" panose="020B0604020202020204" pitchFamily="34" charset="0"/>
            </a:endParaRPr>
          </a:p>
        </p:txBody>
      </p:sp>
      <p:sp>
        <p:nvSpPr>
          <p:cNvPr id="52227" name="Rectangle 2">
            <a:extLst>
              <a:ext uri="{FF2B5EF4-FFF2-40B4-BE49-F238E27FC236}">
                <a16:creationId xmlns:a16="http://schemas.microsoft.com/office/drawing/2014/main" id="{272CF554-E69C-4670-881C-FC7E7DD4C84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6941E4DB-E605-48EA-A7C5-C03904BD9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FA6496EE-5C4B-4B0A-B368-D29CECE48F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819BD8D-2590-4524-9BF2-311E8CB16D9C}"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54275" name="Rectangle 2">
            <a:extLst>
              <a:ext uri="{FF2B5EF4-FFF2-40B4-BE49-F238E27FC236}">
                <a16:creationId xmlns:a16="http://schemas.microsoft.com/office/drawing/2014/main" id="{0BF61FB6-62F2-4FFB-A2CD-E24C77EF9FE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1B43D07A-0D0E-49AB-ABE9-30B85E2EF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D9CDFC43-89C8-40FB-8A2F-9D5353ED25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5FB0139-8AC0-4B7E-B49B-EE5BEBC16DA2}" type="slidenum">
              <a:rPr lang="en-US" altLang="en-US">
                <a:latin typeface="Arial" panose="020B0604020202020204" pitchFamily="34" charset="0"/>
              </a:rPr>
              <a:pPr/>
              <a:t>26</a:t>
            </a:fld>
            <a:endParaRPr lang="en-US" altLang="en-US">
              <a:latin typeface="Arial" panose="020B0604020202020204" pitchFamily="34" charset="0"/>
            </a:endParaRPr>
          </a:p>
        </p:txBody>
      </p:sp>
      <p:sp>
        <p:nvSpPr>
          <p:cNvPr id="56323" name="Rectangle 2">
            <a:extLst>
              <a:ext uri="{FF2B5EF4-FFF2-40B4-BE49-F238E27FC236}">
                <a16:creationId xmlns:a16="http://schemas.microsoft.com/office/drawing/2014/main" id="{63781A5E-348C-40A5-8754-1048EBFC1268}"/>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A5139C6-77C7-4A63-9FF0-67955044E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68826D5-51CC-4BE5-B5CF-E5F821B6C5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AA5C51A-1F1E-4404-A8F0-E62C77E73E4B}" type="slidenum">
              <a:rPr lang="en-US" altLang="en-US">
                <a:latin typeface="Arial" panose="020B0604020202020204" pitchFamily="34" charset="0"/>
              </a:rPr>
              <a:pPr/>
              <a:t>27</a:t>
            </a:fld>
            <a:endParaRPr lang="en-US" altLang="en-US">
              <a:latin typeface="Arial" panose="020B0604020202020204" pitchFamily="34" charset="0"/>
            </a:endParaRPr>
          </a:p>
        </p:txBody>
      </p:sp>
      <p:sp>
        <p:nvSpPr>
          <p:cNvPr id="58371" name="Rectangle 2">
            <a:extLst>
              <a:ext uri="{FF2B5EF4-FFF2-40B4-BE49-F238E27FC236}">
                <a16:creationId xmlns:a16="http://schemas.microsoft.com/office/drawing/2014/main" id="{26779E7A-B39B-4C92-BC36-5970E53276B5}"/>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4FAFE217-9781-461B-9F3D-099EC99B9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DEA9191-D3DC-4A09-9BBC-332216570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CD2EFC3-0281-426A-823C-7236D1FDD349}"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60419" name="Rectangle 2">
            <a:extLst>
              <a:ext uri="{FF2B5EF4-FFF2-40B4-BE49-F238E27FC236}">
                <a16:creationId xmlns:a16="http://schemas.microsoft.com/office/drawing/2014/main" id="{D5F03B24-776F-439B-9AB3-73A159FA47CA}"/>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B09A3227-1BDF-4FF1-A5A4-92655FAA80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EA67D63-334A-4BFA-845F-CF94658AA5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F95D79E-CBC7-453C-B047-BD553D04CE63}" type="slidenum">
              <a:rPr lang="en-US" altLang="en-US">
                <a:latin typeface="Arial" panose="020B0604020202020204" pitchFamily="34" charset="0"/>
              </a:rPr>
              <a:pPr/>
              <a:t>29</a:t>
            </a:fld>
            <a:endParaRPr lang="en-US" altLang="en-US">
              <a:latin typeface="Arial" panose="020B0604020202020204" pitchFamily="34" charset="0"/>
            </a:endParaRPr>
          </a:p>
        </p:txBody>
      </p:sp>
      <p:sp>
        <p:nvSpPr>
          <p:cNvPr id="62467" name="Rectangle 2">
            <a:extLst>
              <a:ext uri="{FF2B5EF4-FFF2-40B4-BE49-F238E27FC236}">
                <a16:creationId xmlns:a16="http://schemas.microsoft.com/office/drawing/2014/main" id="{5F33AD3F-CEFF-4AA2-A1C2-9C9F7BD55C6A}"/>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9F7E31E-3378-48B7-AA59-A9327D0B1A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8E4DA3F-47D0-4500-A04F-103B9F6E64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FD97C0C-8A29-4DE0-A942-CFFE2B54FF59}" type="slidenum">
              <a:rPr lang="en-US" altLang="en-US">
                <a:latin typeface="Arial" panose="020B0604020202020204" pitchFamily="34" charset="0"/>
              </a:rPr>
              <a:pPr/>
              <a:t>3</a:t>
            </a:fld>
            <a:endParaRPr lang="en-US" altLang="en-US">
              <a:latin typeface="Arial" panose="020B0604020202020204" pitchFamily="34" charset="0"/>
            </a:endParaRPr>
          </a:p>
        </p:txBody>
      </p:sp>
      <p:sp>
        <p:nvSpPr>
          <p:cNvPr id="9219" name="Rectangle 2">
            <a:extLst>
              <a:ext uri="{FF2B5EF4-FFF2-40B4-BE49-F238E27FC236}">
                <a16:creationId xmlns:a16="http://schemas.microsoft.com/office/drawing/2014/main" id="{4EC522F8-05D8-4E4F-9526-DF3E515D210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183E970-2BE8-4CE3-A3EF-D5F8BE1908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82BF0A1-47CB-4A00-9249-0B2955773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3176A2B-B483-4B8D-9926-6FDE4D7E0F41}" type="slidenum">
              <a:rPr lang="en-US" altLang="en-US">
                <a:latin typeface="Arial" panose="020B0604020202020204" pitchFamily="34" charset="0"/>
              </a:rPr>
              <a:pPr/>
              <a:t>30</a:t>
            </a:fld>
            <a:endParaRPr lang="en-US" altLang="en-US">
              <a:latin typeface="Arial" panose="020B0604020202020204" pitchFamily="34" charset="0"/>
            </a:endParaRPr>
          </a:p>
        </p:txBody>
      </p:sp>
      <p:sp>
        <p:nvSpPr>
          <p:cNvPr id="64515" name="Rectangle 2">
            <a:extLst>
              <a:ext uri="{FF2B5EF4-FFF2-40B4-BE49-F238E27FC236}">
                <a16:creationId xmlns:a16="http://schemas.microsoft.com/office/drawing/2014/main" id="{485417FC-EC4F-4F52-8FDF-6BFFA0615FE6}"/>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2D38B5FD-245A-4816-A7F9-8E84CE377A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5E98156-4A52-452F-826D-54DB496B2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07901B0-CB95-480D-BFD1-CC4E77B0EB3F}" type="slidenum">
              <a:rPr lang="en-US" altLang="en-US">
                <a:latin typeface="Arial" panose="020B0604020202020204" pitchFamily="34" charset="0"/>
              </a:rPr>
              <a:pPr/>
              <a:t>31</a:t>
            </a:fld>
            <a:endParaRPr lang="en-US" altLang="en-US">
              <a:latin typeface="Arial" panose="020B0604020202020204" pitchFamily="34" charset="0"/>
            </a:endParaRPr>
          </a:p>
        </p:txBody>
      </p:sp>
      <p:sp>
        <p:nvSpPr>
          <p:cNvPr id="66563" name="Rectangle 2">
            <a:extLst>
              <a:ext uri="{FF2B5EF4-FFF2-40B4-BE49-F238E27FC236}">
                <a16:creationId xmlns:a16="http://schemas.microsoft.com/office/drawing/2014/main" id="{A411417B-F5C4-49F2-BB11-9D0BAD59C8B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6E0F1DA-B8C5-4653-BD1D-0E70B75C17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B4A41A8-D96E-4E42-8670-E3BBA257A6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4FFB101-2B35-4686-BF23-D86AB125A82C}" type="slidenum">
              <a:rPr lang="en-US" altLang="en-US">
                <a:latin typeface="Arial" panose="020B0604020202020204" pitchFamily="34" charset="0"/>
              </a:rPr>
              <a:pPr/>
              <a:t>32</a:t>
            </a:fld>
            <a:endParaRPr lang="en-US" altLang="en-US">
              <a:latin typeface="Arial" panose="020B0604020202020204" pitchFamily="34" charset="0"/>
            </a:endParaRPr>
          </a:p>
        </p:txBody>
      </p:sp>
      <p:sp>
        <p:nvSpPr>
          <p:cNvPr id="68611" name="Rectangle 2">
            <a:extLst>
              <a:ext uri="{FF2B5EF4-FFF2-40B4-BE49-F238E27FC236}">
                <a16:creationId xmlns:a16="http://schemas.microsoft.com/office/drawing/2014/main" id="{1018517B-84B7-4E3A-8439-9A88585857D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FC470389-78AF-455C-BD44-C5615661FE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8748C59-12DD-43E9-B03A-08BCFC6CB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70FD0B5-8DB8-4E8B-9AEA-BEE77A0EB31F}" type="slidenum">
              <a:rPr lang="en-US" altLang="en-US">
                <a:latin typeface="Arial" panose="020B0604020202020204" pitchFamily="34" charset="0"/>
              </a:rPr>
              <a:pPr/>
              <a:t>33</a:t>
            </a:fld>
            <a:endParaRPr lang="en-US" altLang="en-US">
              <a:latin typeface="Arial" panose="020B0604020202020204" pitchFamily="34" charset="0"/>
            </a:endParaRPr>
          </a:p>
        </p:txBody>
      </p:sp>
      <p:sp>
        <p:nvSpPr>
          <p:cNvPr id="70659" name="Rectangle 2">
            <a:extLst>
              <a:ext uri="{FF2B5EF4-FFF2-40B4-BE49-F238E27FC236}">
                <a16:creationId xmlns:a16="http://schemas.microsoft.com/office/drawing/2014/main" id="{3671B65A-DC4A-4AAE-A40D-018E11D0094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B16B16F-18FC-4296-B8AC-1478E6C86C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4B356C69-480C-4C87-928A-5191DC53B7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BC942A6-8FEF-49A7-9FFF-ACA80A6E601D}"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B25570CF-E90A-44B3-8B78-437D3CAEBC7B}"/>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EEBACDEC-1BCA-4706-AE50-CEB5602874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0FDC414F-1A96-4E04-953F-27B5EF1F22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9A1F3D4-C3A9-4DA0-BC05-FF9FD662539C}" type="slidenum">
              <a:rPr lang="en-US" altLang="en-US">
                <a:latin typeface="Arial" panose="020B0604020202020204" pitchFamily="34" charset="0"/>
              </a:rPr>
              <a:pPr/>
              <a:t>35</a:t>
            </a:fld>
            <a:endParaRPr lang="en-US" altLang="en-US">
              <a:latin typeface="Arial" panose="020B0604020202020204" pitchFamily="34" charset="0"/>
            </a:endParaRPr>
          </a:p>
        </p:txBody>
      </p:sp>
      <p:sp>
        <p:nvSpPr>
          <p:cNvPr id="74755" name="Rectangle 2">
            <a:extLst>
              <a:ext uri="{FF2B5EF4-FFF2-40B4-BE49-F238E27FC236}">
                <a16:creationId xmlns:a16="http://schemas.microsoft.com/office/drawing/2014/main" id="{81BF4D44-4A3F-4981-930F-E59F6025B988}"/>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A58A300-611E-4E4E-B51D-C647A24F1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6F3BF2B4-FE57-46A7-AF17-E4B02D62A5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D36F582-B8BB-49BA-BBAF-82C0F5CD8FDA}" type="slidenum">
              <a:rPr lang="en-US" altLang="en-US">
                <a:latin typeface="Arial" panose="020B0604020202020204" pitchFamily="34" charset="0"/>
              </a:rPr>
              <a:pPr/>
              <a:t>36</a:t>
            </a:fld>
            <a:endParaRPr lang="en-US" altLang="en-US">
              <a:latin typeface="Arial" panose="020B0604020202020204" pitchFamily="34" charset="0"/>
            </a:endParaRPr>
          </a:p>
        </p:txBody>
      </p:sp>
      <p:sp>
        <p:nvSpPr>
          <p:cNvPr id="76803" name="Rectangle 2">
            <a:extLst>
              <a:ext uri="{FF2B5EF4-FFF2-40B4-BE49-F238E27FC236}">
                <a16:creationId xmlns:a16="http://schemas.microsoft.com/office/drawing/2014/main" id="{69B74481-9569-4AC9-8D25-DF4E7215872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B868F5EC-74F8-423C-8DE2-881CC6DCE6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6021555E-6325-4228-B60D-6E7144EE5C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A478C91-2513-4379-8D8A-3BD2DFA17EFD}"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78851" name="Rectangle 2">
            <a:extLst>
              <a:ext uri="{FF2B5EF4-FFF2-40B4-BE49-F238E27FC236}">
                <a16:creationId xmlns:a16="http://schemas.microsoft.com/office/drawing/2014/main" id="{B952485F-B619-4156-90EA-7468BE00560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2BCDF901-12E1-402E-BCFA-F333C49A5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9A4840C-6A3C-43AA-9690-C719285B9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5A5FF84-CFCE-4539-8343-FC5C2F2702BF}" type="slidenum">
              <a:rPr lang="en-US" altLang="en-US">
                <a:latin typeface="Arial" panose="020B0604020202020204" pitchFamily="34" charset="0"/>
              </a:rPr>
              <a:pPr/>
              <a:t>38</a:t>
            </a:fld>
            <a:endParaRPr lang="en-US" altLang="en-US">
              <a:latin typeface="Arial" panose="020B0604020202020204" pitchFamily="34" charset="0"/>
            </a:endParaRPr>
          </a:p>
        </p:txBody>
      </p:sp>
      <p:sp>
        <p:nvSpPr>
          <p:cNvPr id="80899" name="Rectangle 2">
            <a:extLst>
              <a:ext uri="{FF2B5EF4-FFF2-40B4-BE49-F238E27FC236}">
                <a16:creationId xmlns:a16="http://schemas.microsoft.com/office/drawing/2014/main" id="{3F31EBF8-BC67-4890-94EB-509115A927F5}"/>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4CD1CF39-C43D-45F2-9E1A-43343FE9EB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46E3FF1-009E-4DB4-97EA-18F99AE86A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51F325B-2FFE-4FD3-8202-AC5BBD0CF429}" type="slidenum">
              <a:rPr lang="en-US" altLang="en-US">
                <a:latin typeface="Arial" panose="020B0604020202020204" pitchFamily="34" charset="0"/>
              </a:rPr>
              <a:pPr/>
              <a:t>39</a:t>
            </a:fld>
            <a:endParaRPr lang="en-US" altLang="en-US">
              <a:latin typeface="Arial" panose="020B0604020202020204" pitchFamily="34" charset="0"/>
            </a:endParaRPr>
          </a:p>
        </p:txBody>
      </p:sp>
      <p:sp>
        <p:nvSpPr>
          <p:cNvPr id="82947" name="Rectangle 2">
            <a:extLst>
              <a:ext uri="{FF2B5EF4-FFF2-40B4-BE49-F238E27FC236}">
                <a16:creationId xmlns:a16="http://schemas.microsoft.com/office/drawing/2014/main" id="{0A52F48B-B62A-4907-B58E-5A4CD7BAC684}"/>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6D4E1A3-BA53-419A-B67C-83D044083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7178F42-E89F-4E4F-BA41-9492E4C674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F0785C43-9963-4CE2-9A4B-ED83626B502C}"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1267" name="Rectangle 2">
            <a:extLst>
              <a:ext uri="{FF2B5EF4-FFF2-40B4-BE49-F238E27FC236}">
                <a16:creationId xmlns:a16="http://schemas.microsoft.com/office/drawing/2014/main" id="{66F67192-ED39-48D2-971B-D78B1FF981B0}"/>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3EB6CB3-E040-43A5-8531-BE9EE28289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27B0FDE-F1DA-44D4-A5EA-CF67ADA3E4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058BA880-1242-4089-AA58-E87B32F3E758}" type="slidenum">
              <a:rPr lang="en-US" altLang="en-US">
                <a:latin typeface="Arial" panose="020B0604020202020204" pitchFamily="34" charset="0"/>
              </a:rPr>
              <a:pPr/>
              <a:t>40</a:t>
            </a:fld>
            <a:endParaRPr lang="en-US" altLang="en-US">
              <a:latin typeface="Arial" panose="020B0604020202020204" pitchFamily="34" charset="0"/>
            </a:endParaRPr>
          </a:p>
        </p:txBody>
      </p:sp>
      <p:sp>
        <p:nvSpPr>
          <p:cNvPr id="84995" name="Rectangle 2">
            <a:extLst>
              <a:ext uri="{FF2B5EF4-FFF2-40B4-BE49-F238E27FC236}">
                <a16:creationId xmlns:a16="http://schemas.microsoft.com/office/drawing/2014/main" id="{AEB38124-BF72-47E0-AEDD-3327A8A225D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7EDABE47-2A48-4C02-AF80-EED00DE507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223491D-2185-43CC-8D1B-27F4238B1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7F1FC74-9054-4B13-83B8-0A19F6A0F721}" type="slidenum">
              <a:rPr lang="en-US" altLang="en-US">
                <a:latin typeface="Arial" panose="020B0604020202020204" pitchFamily="34" charset="0"/>
              </a:rPr>
              <a:pPr/>
              <a:t>41</a:t>
            </a:fld>
            <a:endParaRPr lang="en-US" altLang="en-US">
              <a:latin typeface="Arial" panose="020B0604020202020204" pitchFamily="34" charset="0"/>
            </a:endParaRPr>
          </a:p>
        </p:txBody>
      </p:sp>
      <p:sp>
        <p:nvSpPr>
          <p:cNvPr id="87043" name="Rectangle 2">
            <a:extLst>
              <a:ext uri="{FF2B5EF4-FFF2-40B4-BE49-F238E27FC236}">
                <a16:creationId xmlns:a16="http://schemas.microsoft.com/office/drawing/2014/main" id="{45F1FB26-9421-4230-911C-FEED57FB4ADB}"/>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8B244496-BD4A-4FAF-9584-3ACD0064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1BC9606C-2129-4771-82C6-85EC02996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65C6AEC-A4C8-4EC6-B93A-7896BDBF53B0}" type="slidenum">
              <a:rPr lang="en-US" altLang="en-US">
                <a:latin typeface="Arial" panose="020B0604020202020204" pitchFamily="34" charset="0"/>
              </a:rPr>
              <a:pPr/>
              <a:t>42</a:t>
            </a:fld>
            <a:endParaRPr lang="en-US" altLang="en-US">
              <a:latin typeface="Arial" panose="020B0604020202020204" pitchFamily="34" charset="0"/>
            </a:endParaRPr>
          </a:p>
        </p:txBody>
      </p:sp>
      <p:sp>
        <p:nvSpPr>
          <p:cNvPr id="89091" name="Rectangle 2">
            <a:extLst>
              <a:ext uri="{FF2B5EF4-FFF2-40B4-BE49-F238E27FC236}">
                <a16:creationId xmlns:a16="http://schemas.microsoft.com/office/drawing/2014/main" id="{6A735518-7E81-47A4-9DC5-1AC526123DB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F787032-4394-4BCA-B357-D0CEB90B07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4CE8406-C258-42A1-9EE6-DA6A0CC5C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A3E7CF2-47A4-440B-BFC2-459FA0AEC0F1}" type="slidenum">
              <a:rPr lang="en-US" altLang="en-US">
                <a:latin typeface="Arial" panose="020B0604020202020204" pitchFamily="34" charset="0"/>
              </a:rPr>
              <a:pPr/>
              <a:t>43</a:t>
            </a:fld>
            <a:endParaRPr lang="en-US" altLang="en-US">
              <a:latin typeface="Arial" panose="020B0604020202020204" pitchFamily="34" charset="0"/>
            </a:endParaRPr>
          </a:p>
        </p:txBody>
      </p:sp>
      <p:sp>
        <p:nvSpPr>
          <p:cNvPr id="91139" name="Rectangle 2">
            <a:extLst>
              <a:ext uri="{FF2B5EF4-FFF2-40B4-BE49-F238E27FC236}">
                <a16:creationId xmlns:a16="http://schemas.microsoft.com/office/drawing/2014/main" id="{6BDFD282-EB56-4257-B46F-EB266C193E04}"/>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1D205DED-5CDC-4371-B879-1AB9E8FF6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D7BEF0F-538A-4C20-BFD0-6ECBA0F6D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A79D5EA9-C406-4038-9572-EDB7B31E404F}" type="slidenum">
              <a:rPr lang="en-US" altLang="en-US">
                <a:latin typeface="Arial" panose="020B0604020202020204" pitchFamily="34" charset="0"/>
              </a:rPr>
              <a:pPr/>
              <a:t>44</a:t>
            </a:fld>
            <a:endParaRPr lang="en-US" altLang="en-US">
              <a:latin typeface="Arial" panose="020B0604020202020204" pitchFamily="34" charset="0"/>
            </a:endParaRPr>
          </a:p>
        </p:txBody>
      </p:sp>
      <p:sp>
        <p:nvSpPr>
          <p:cNvPr id="93187" name="Rectangle 2">
            <a:extLst>
              <a:ext uri="{FF2B5EF4-FFF2-40B4-BE49-F238E27FC236}">
                <a16:creationId xmlns:a16="http://schemas.microsoft.com/office/drawing/2014/main" id="{8ED542A5-335A-4AAE-98F7-96AF808AAC9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41AAFEC2-BC0B-4AF6-84D7-7EEECF8B5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F8C9975-1D60-46B2-BCA4-46580B204E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EA9F5D4-4ECA-4A26-99F6-7E1FC419C7F9}" type="slidenum">
              <a:rPr lang="en-US" altLang="en-US">
                <a:latin typeface="Arial" panose="020B0604020202020204" pitchFamily="34" charset="0"/>
              </a:rPr>
              <a:pPr/>
              <a:t>46</a:t>
            </a:fld>
            <a:endParaRPr lang="en-US" altLang="en-US">
              <a:latin typeface="Arial" panose="020B0604020202020204" pitchFamily="34" charset="0"/>
            </a:endParaRPr>
          </a:p>
        </p:txBody>
      </p:sp>
      <p:sp>
        <p:nvSpPr>
          <p:cNvPr id="96259" name="Rectangle 2">
            <a:extLst>
              <a:ext uri="{FF2B5EF4-FFF2-40B4-BE49-F238E27FC236}">
                <a16:creationId xmlns:a16="http://schemas.microsoft.com/office/drawing/2014/main" id="{22DBD24A-4F94-458C-B7D8-1A28C03E1C19}"/>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D96940D2-354D-44D3-B8A0-5E58CC9AB6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88A7623-C7F3-460D-82B8-D68460579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C9080F3-BC49-41D5-86BD-A10F45112E45}"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FF7269D1-B6A7-4552-BA4B-F697D31A604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E4C29209-5A47-4D1D-9AAC-9462BF02D1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2ED7E02-D135-4DAB-911C-2EFEB8C479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032A2BB-5F4B-4F70-A601-40C6D55A1541}"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573E5E6C-4E3D-49C9-99DC-D20D4804E498}"/>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6BAC0CC5-12E6-4E50-BF77-02717CAF4B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3A6E052-5D62-453D-93E5-F7B4AF73B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7907CB9-B5FC-427F-8D38-DF349BDDAAC0}"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17411" name="Rectangle 2">
            <a:extLst>
              <a:ext uri="{FF2B5EF4-FFF2-40B4-BE49-F238E27FC236}">
                <a16:creationId xmlns:a16="http://schemas.microsoft.com/office/drawing/2014/main" id="{40D9405B-EB0C-4DF0-8814-2D70A1A9CC8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5897146-7850-471A-89BD-21A2BBCB58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92A8555-0C6C-4DC1-B908-11B72CE1B8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E00265F-B5A7-480E-8542-DA250EDF4510}"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19459" name="Rectangle 2">
            <a:extLst>
              <a:ext uri="{FF2B5EF4-FFF2-40B4-BE49-F238E27FC236}">
                <a16:creationId xmlns:a16="http://schemas.microsoft.com/office/drawing/2014/main" id="{A7B79D28-66F0-48BC-9F77-90A2E2A8D66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258BF71-79AD-4393-AFE5-B4DC112D81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08BD82F5-39E0-4844-92A1-224F60E8E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0781320-A503-4F74-9719-FF77B5D84410}" type="slidenum">
              <a:rPr lang="en-US" altLang="en-US">
                <a:latin typeface="Arial" panose="020B0604020202020204" pitchFamily="34" charset="0"/>
              </a:rPr>
              <a:pPr/>
              <a:t>9</a:t>
            </a:fld>
            <a:endParaRPr lang="en-US" altLang="en-US">
              <a:latin typeface="Arial" panose="020B0604020202020204" pitchFamily="34" charset="0"/>
            </a:endParaRPr>
          </a:p>
        </p:txBody>
      </p:sp>
      <p:sp>
        <p:nvSpPr>
          <p:cNvPr id="21507" name="Rectangle 2">
            <a:extLst>
              <a:ext uri="{FF2B5EF4-FFF2-40B4-BE49-F238E27FC236}">
                <a16:creationId xmlns:a16="http://schemas.microsoft.com/office/drawing/2014/main" id="{C5DF0399-0A5B-4DBF-9707-9F554A0AE7E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3052E998-51C8-4532-B7EC-6426402B4F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4327EB5-CD5B-494E-9206-D173ACD6BF10}"/>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0709B5DD-1FB9-4C85-A950-641ACBD3DC2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202EC899-3539-499C-9F05-E71E94F214A6}"/>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a:extLst>
                  <a:ext uri="{FF2B5EF4-FFF2-40B4-BE49-F238E27FC236}">
                    <a16:creationId xmlns:a16="http://schemas.microsoft.com/office/drawing/2014/main" id="{11C3D9B9-576F-4B15-9560-50331268DEAF}"/>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a:extLst>
                  <a:ext uri="{FF2B5EF4-FFF2-40B4-BE49-F238E27FC236}">
                    <a16:creationId xmlns:a16="http://schemas.microsoft.com/office/drawing/2014/main" id="{A136CE84-9250-43CA-8E83-57225F576BF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a:extLst>
                  <a:ext uri="{FF2B5EF4-FFF2-40B4-BE49-F238E27FC236}">
                    <a16:creationId xmlns:a16="http://schemas.microsoft.com/office/drawing/2014/main" id="{5D77969E-FAAC-4F5D-AF0A-F50BB0E075E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D477E41A-4955-47DB-8F8B-C91E47601C74}"/>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a:extLst>
                <a:ext uri="{FF2B5EF4-FFF2-40B4-BE49-F238E27FC236}">
                  <a16:creationId xmlns:a16="http://schemas.microsoft.com/office/drawing/2014/main" id="{3B67EAB1-5CC9-4BB4-B45B-8D7D018DD0FC}"/>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a:extLst>
                <a:ext uri="{FF2B5EF4-FFF2-40B4-BE49-F238E27FC236}">
                  <a16:creationId xmlns:a16="http://schemas.microsoft.com/office/drawing/2014/main" id="{94506425-3393-471A-BE99-FAF212E8AAD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86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05D7F10E-A81C-4910-A36A-0BF47671F96D}"/>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48C2886D-B202-4DAB-81C7-9CFD8AE3227C}"/>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E7EB48F7-12DF-408C-896E-447E0EB14CA0}"/>
              </a:ext>
            </a:extLst>
          </p:cNvPr>
          <p:cNvSpPr>
            <a:spLocks noGrp="1" noChangeArrowheads="1"/>
          </p:cNvSpPr>
          <p:nvPr>
            <p:ph type="sldNum" sz="quarter" idx="12"/>
          </p:nvPr>
        </p:nvSpPr>
        <p:spPr>
          <a:xfrm>
            <a:off x="6553200" y="6254750"/>
            <a:ext cx="2133600" cy="476250"/>
          </a:xfrm>
        </p:spPr>
        <p:txBody>
          <a:bodyPr/>
          <a:lstStyle>
            <a:lvl1pPr>
              <a:defRPr/>
            </a:lvl1pPr>
          </a:lstStyle>
          <a:p>
            <a:fld id="{DFFC4416-D21D-4C4F-BA8D-1AA9AE92C1A2}" type="slidenum">
              <a:rPr lang="en-US" altLang="en-US"/>
              <a:pPr/>
              <a:t>‹#›</a:t>
            </a:fld>
            <a:endParaRPr lang="en-US" altLang="en-US"/>
          </a:p>
        </p:txBody>
      </p:sp>
    </p:spTree>
    <p:extLst>
      <p:ext uri="{BB962C8B-B14F-4D97-AF65-F5344CB8AC3E}">
        <p14:creationId xmlns:p14="http://schemas.microsoft.com/office/powerpoint/2010/main" val="243962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873AC63-AA37-44E0-AD1D-DB9E46C72A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5E69B81-4658-44A7-A36F-9CD2820C9E97}"/>
              </a:ext>
            </a:extLst>
          </p:cNvPr>
          <p:cNvSpPr>
            <a:spLocks noGrp="1" noChangeArrowheads="1"/>
          </p:cNvSpPr>
          <p:nvPr>
            <p:ph type="sldNum" sz="quarter" idx="11"/>
          </p:nvPr>
        </p:nvSpPr>
        <p:spPr>
          <a:ln/>
        </p:spPr>
        <p:txBody>
          <a:bodyPr/>
          <a:lstStyle>
            <a:lvl1pPr>
              <a:defRPr/>
            </a:lvl1pPr>
          </a:lstStyle>
          <a:p>
            <a:fld id="{2D8C266F-7E1F-4570-9D88-40F50BDB67EB}" type="slidenum">
              <a:rPr lang="en-US" altLang="en-US"/>
              <a:pPr/>
              <a:t>‹#›</a:t>
            </a:fld>
            <a:endParaRPr lang="en-US" altLang="en-US"/>
          </a:p>
        </p:txBody>
      </p:sp>
      <p:sp>
        <p:nvSpPr>
          <p:cNvPr id="6" name="Rectangle 14">
            <a:extLst>
              <a:ext uri="{FF2B5EF4-FFF2-40B4-BE49-F238E27FC236}">
                <a16:creationId xmlns:a16="http://schemas.microsoft.com/office/drawing/2014/main" id="{0635C3EA-F730-4C6C-8D2C-34C8D54D91C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575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69C3392-0F1F-4D8D-AAC0-2E5F6B50BA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C49029C-4661-401A-83D4-BFEF45213763}"/>
              </a:ext>
            </a:extLst>
          </p:cNvPr>
          <p:cNvSpPr>
            <a:spLocks noGrp="1" noChangeArrowheads="1"/>
          </p:cNvSpPr>
          <p:nvPr>
            <p:ph type="sldNum" sz="quarter" idx="11"/>
          </p:nvPr>
        </p:nvSpPr>
        <p:spPr>
          <a:ln/>
        </p:spPr>
        <p:txBody>
          <a:bodyPr/>
          <a:lstStyle>
            <a:lvl1pPr>
              <a:defRPr/>
            </a:lvl1pPr>
          </a:lstStyle>
          <a:p>
            <a:fld id="{D0DBE4F5-BFB5-4B77-8DE8-249D8B0FC48F}" type="slidenum">
              <a:rPr lang="en-US" altLang="en-US"/>
              <a:pPr/>
              <a:t>‹#›</a:t>
            </a:fld>
            <a:endParaRPr lang="en-US" altLang="en-US"/>
          </a:p>
        </p:txBody>
      </p:sp>
      <p:sp>
        <p:nvSpPr>
          <p:cNvPr id="6" name="Rectangle 14">
            <a:extLst>
              <a:ext uri="{FF2B5EF4-FFF2-40B4-BE49-F238E27FC236}">
                <a16:creationId xmlns:a16="http://schemas.microsoft.com/office/drawing/2014/main" id="{CE8F94A4-1D26-4927-B755-1729A8F618D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788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A9956E2F-3AAB-494A-B49F-C10FB14E736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B1A0314A-B93C-47C4-AD89-F93224F61083}"/>
              </a:ext>
            </a:extLst>
          </p:cNvPr>
          <p:cNvSpPr>
            <a:spLocks noGrp="1" noChangeArrowheads="1"/>
          </p:cNvSpPr>
          <p:nvPr>
            <p:ph type="sldNum" sz="quarter" idx="11"/>
          </p:nvPr>
        </p:nvSpPr>
        <p:spPr>
          <a:ln/>
        </p:spPr>
        <p:txBody>
          <a:bodyPr/>
          <a:lstStyle>
            <a:lvl1pPr>
              <a:defRPr/>
            </a:lvl1pPr>
          </a:lstStyle>
          <a:p>
            <a:fld id="{B5D09193-8ACB-4B15-938F-1BEB3A1ECBD6}" type="slidenum">
              <a:rPr lang="en-US" altLang="en-US"/>
              <a:pPr/>
              <a:t>‹#›</a:t>
            </a:fld>
            <a:endParaRPr lang="en-US" altLang="en-US"/>
          </a:p>
        </p:txBody>
      </p:sp>
      <p:sp>
        <p:nvSpPr>
          <p:cNvPr id="8" name="Rectangle 14">
            <a:extLst>
              <a:ext uri="{FF2B5EF4-FFF2-40B4-BE49-F238E27FC236}">
                <a16:creationId xmlns:a16="http://schemas.microsoft.com/office/drawing/2014/main" id="{0F1EACA8-B5C0-4662-8B2F-B405B46E23A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812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B217A02-3F1A-4340-82DD-592D25518F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425C4CA5-6688-47F8-9DD4-F58BCB48B8E3}"/>
              </a:ext>
            </a:extLst>
          </p:cNvPr>
          <p:cNvSpPr>
            <a:spLocks noGrp="1" noChangeArrowheads="1"/>
          </p:cNvSpPr>
          <p:nvPr>
            <p:ph type="sldNum" sz="quarter" idx="11"/>
          </p:nvPr>
        </p:nvSpPr>
        <p:spPr>
          <a:ln/>
        </p:spPr>
        <p:txBody>
          <a:bodyPr/>
          <a:lstStyle>
            <a:lvl1pPr>
              <a:defRPr/>
            </a:lvl1pPr>
          </a:lstStyle>
          <a:p>
            <a:fld id="{F9EDBC06-C30B-4816-A7D1-3BBC09595394}" type="slidenum">
              <a:rPr lang="en-US" altLang="en-US"/>
              <a:pPr/>
              <a:t>‹#›</a:t>
            </a:fld>
            <a:endParaRPr lang="en-US" altLang="en-US"/>
          </a:p>
        </p:txBody>
      </p:sp>
      <p:sp>
        <p:nvSpPr>
          <p:cNvPr id="7" name="Rectangle 14">
            <a:extLst>
              <a:ext uri="{FF2B5EF4-FFF2-40B4-BE49-F238E27FC236}">
                <a16:creationId xmlns:a16="http://schemas.microsoft.com/office/drawing/2014/main" id="{21B0B66D-DB28-4E36-95DF-CCA69B3CF45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265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68E90378-D9AD-4FB6-8B38-8EA87D0372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7AB15FF-BB1A-4325-885A-7065902BEB0B}"/>
              </a:ext>
            </a:extLst>
          </p:cNvPr>
          <p:cNvSpPr>
            <a:spLocks noGrp="1" noChangeArrowheads="1"/>
          </p:cNvSpPr>
          <p:nvPr>
            <p:ph type="sldNum" sz="quarter" idx="11"/>
          </p:nvPr>
        </p:nvSpPr>
        <p:spPr>
          <a:ln/>
        </p:spPr>
        <p:txBody>
          <a:bodyPr/>
          <a:lstStyle>
            <a:lvl1pPr>
              <a:defRPr/>
            </a:lvl1pPr>
          </a:lstStyle>
          <a:p>
            <a:fld id="{C5F740CE-8DBB-4C67-A1EA-A619C2EB26D3}" type="slidenum">
              <a:rPr lang="en-US" altLang="en-US"/>
              <a:pPr/>
              <a:t>‹#›</a:t>
            </a:fld>
            <a:endParaRPr lang="en-US" altLang="en-US"/>
          </a:p>
        </p:txBody>
      </p:sp>
      <p:sp>
        <p:nvSpPr>
          <p:cNvPr id="7" name="Rectangle 14">
            <a:extLst>
              <a:ext uri="{FF2B5EF4-FFF2-40B4-BE49-F238E27FC236}">
                <a16:creationId xmlns:a16="http://schemas.microsoft.com/office/drawing/2014/main" id="{09EDDD3B-7385-45E0-A29C-C5AAAF7CA25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030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126B4729-E504-44C3-BC3D-4AA41360D7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5618942D-477A-4415-A1F6-8C99B1CB7C1A}"/>
              </a:ext>
            </a:extLst>
          </p:cNvPr>
          <p:cNvSpPr>
            <a:spLocks noGrp="1" noChangeArrowheads="1"/>
          </p:cNvSpPr>
          <p:nvPr>
            <p:ph type="sldNum" sz="quarter" idx="11"/>
          </p:nvPr>
        </p:nvSpPr>
        <p:spPr>
          <a:ln/>
        </p:spPr>
        <p:txBody>
          <a:bodyPr/>
          <a:lstStyle>
            <a:lvl1pPr>
              <a:defRPr/>
            </a:lvl1pPr>
          </a:lstStyle>
          <a:p>
            <a:fld id="{D5F9BCB8-CEE6-4EB3-B056-B5F5A0D56D56}" type="slidenum">
              <a:rPr lang="en-US" altLang="en-US"/>
              <a:pPr/>
              <a:t>‹#›</a:t>
            </a:fld>
            <a:endParaRPr lang="en-US" altLang="en-US"/>
          </a:p>
        </p:txBody>
      </p:sp>
      <p:sp>
        <p:nvSpPr>
          <p:cNvPr id="7" name="Rectangle 14">
            <a:extLst>
              <a:ext uri="{FF2B5EF4-FFF2-40B4-BE49-F238E27FC236}">
                <a16:creationId xmlns:a16="http://schemas.microsoft.com/office/drawing/2014/main" id="{4F997E5A-E2DA-490E-9EDE-271E332CFC9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554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E77FB71-360B-46FD-81FF-26B5D08C93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67256E80-0BB9-4D0B-9402-628FB108A339}"/>
              </a:ext>
            </a:extLst>
          </p:cNvPr>
          <p:cNvSpPr>
            <a:spLocks noGrp="1" noChangeArrowheads="1"/>
          </p:cNvSpPr>
          <p:nvPr>
            <p:ph type="sldNum" sz="quarter" idx="11"/>
          </p:nvPr>
        </p:nvSpPr>
        <p:spPr>
          <a:ln/>
        </p:spPr>
        <p:txBody>
          <a:bodyPr/>
          <a:lstStyle>
            <a:lvl1pPr>
              <a:defRPr/>
            </a:lvl1pPr>
          </a:lstStyle>
          <a:p>
            <a:fld id="{A4B0D72C-C587-4F52-AFEC-69DF442057F3}" type="slidenum">
              <a:rPr lang="en-US" altLang="en-US"/>
              <a:pPr/>
              <a:t>‹#›</a:t>
            </a:fld>
            <a:endParaRPr lang="en-US" altLang="en-US"/>
          </a:p>
        </p:txBody>
      </p:sp>
      <p:sp>
        <p:nvSpPr>
          <p:cNvPr id="6" name="Rectangle 14">
            <a:extLst>
              <a:ext uri="{FF2B5EF4-FFF2-40B4-BE49-F238E27FC236}">
                <a16:creationId xmlns:a16="http://schemas.microsoft.com/office/drawing/2014/main" id="{942912F9-6933-4B73-A757-339F446B480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774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D44F77D7-B041-491B-9C5B-13D47EF9CE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9C4E215-C488-47F0-B6BB-7943AF1536D8}"/>
              </a:ext>
            </a:extLst>
          </p:cNvPr>
          <p:cNvSpPr>
            <a:spLocks noGrp="1" noChangeArrowheads="1"/>
          </p:cNvSpPr>
          <p:nvPr>
            <p:ph type="sldNum" sz="quarter" idx="11"/>
          </p:nvPr>
        </p:nvSpPr>
        <p:spPr>
          <a:ln/>
        </p:spPr>
        <p:txBody>
          <a:bodyPr/>
          <a:lstStyle>
            <a:lvl1pPr>
              <a:defRPr/>
            </a:lvl1pPr>
          </a:lstStyle>
          <a:p>
            <a:fld id="{33441488-90C9-4F37-8C41-ECEF6783FBCE}" type="slidenum">
              <a:rPr lang="en-US" altLang="en-US"/>
              <a:pPr/>
              <a:t>‹#›</a:t>
            </a:fld>
            <a:endParaRPr lang="en-US" altLang="en-US"/>
          </a:p>
        </p:txBody>
      </p:sp>
      <p:sp>
        <p:nvSpPr>
          <p:cNvPr id="6" name="Rectangle 14">
            <a:extLst>
              <a:ext uri="{FF2B5EF4-FFF2-40B4-BE49-F238E27FC236}">
                <a16:creationId xmlns:a16="http://schemas.microsoft.com/office/drawing/2014/main" id="{7808471C-A72A-4B37-876C-1CF3751F44F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345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1282FF5E-0D90-4DF8-88E1-DBBB362BFB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FA50701-70F3-43AE-831A-A5FDF1112DF4}"/>
              </a:ext>
            </a:extLst>
          </p:cNvPr>
          <p:cNvSpPr>
            <a:spLocks noGrp="1" noChangeArrowheads="1"/>
          </p:cNvSpPr>
          <p:nvPr>
            <p:ph type="sldNum" sz="quarter" idx="11"/>
          </p:nvPr>
        </p:nvSpPr>
        <p:spPr>
          <a:ln/>
        </p:spPr>
        <p:txBody>
          <a:bodyPr/>
          <a:lstStyle>
            <a:lvl1pPr>
              <a:defRPr/>
            </a:lvl1pPr>
          </a:lstStyle>
          <a:p>
            <a:fld id="{C5286C96-4A61-42FF-BF18-7D1017C1121F}" type="slidenum">
              <a:rPr lang="en-US" altLang="en-US"/>
              <a:pPr/>
              <a:t>‹#›</a:t>
            </a:fld>
            <a:endParaRPr lang="en-US" altLang="en-US"/>
          </a:p>
        </p:txBody>
      </p:sp>
      <p:sp>
        <p:nvSpPr>
          <p:cNvPr id="7" name="Rectangle 14">
            <a:extLst>
              <a:ext uri="{FF2B5EF4-FFF2-40B4-BE49-F238E27FC236}">
                <a16:creationId xmlns:a16="http://schemas.microsoft.com/office/drawing/2014/main" id="{96403F22-F7D1-478A-91CE-5FDFF0E800A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650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ABD6E10E-F9A5-492C-8913-1F7096F2C2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CAC9E5EC-3A15-461B-A31C-81406F838E74}"/>
              </a:ext>
            </a:extLst>
          </p:cNvPr>
          <p:cNvSpPr>
            <a:spLocks noGrp="1" noChangeArrowheads="1"/>
          </p:cNvSpPr>
          <p:nvPr>
            <p:ph type="sldNum" sz="quarter" idx="11"/>
          </p:nvPr>
        </p:nvSpPr>
        <p:spPr>
          <a:ln/>
        </p:spPr>
        <p:txBody>
          <a:bodyPr/>
          <a:lstStyle>
            <a:lvl1pPr>
              <a:defRPr/>
            </a:lvl1pPr>
          </a:lstStyle>
          <a:p>
            <a:fld id="{B7B4EF69-FD94-47AC-B9B0-0B4DB0ABA9E8}" type="slidenum">
              <a:rPr lang="en-US" altLang="en-US"/>
              <a:pPr/>
              <a:t>‹#›</a:t>
            </a:fld>
            <a:endParaRPr lang="en-US" altLang="en-US"/>
          </a:p>
        </p:txBody>
      </p:sp>
      <p:sp>
        <p:nvSpPr>
          <p:cNvPr id="9" name="Rectangle 14">
            <a:extLst>
              <a:ext uri="{FF2B5EF4-FFF2-40B4-BE49-F238E27FC236}">
                <a16:creationId xmlns:a16="http://schemas.microsoft.com/office/drawing/2014/main" id="{0F4E7229-E7B5-43D6-9AC0-09AB49B47B0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792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C6EC1BE-053E-43D1-B591-8303722CF5A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33D6B724-4B27-4D51-A306-A56AB42590EC}"/>
              </a:ext>
            </a:extLst>
          </p:cNvPr>
          <p:cNvSpPr>
            <a:spLocks noGrp="1" noChangeArrowheads="1"/>
          </p:cNvSpPr>
          <p:nvPr>
            <p:ph type="sldNum" sz="quarter" idx="11"/>
          </p:nvPr>
        </p:nvSpPr>
        <p:spPr>
          <a:ln/>
        </p:spPr>
        <p:txBody>
          <a:bodyPr/>
          <a:lstStyle>
            <a:lvl1pPr>
              <a:defRPr/>
            </a:lvl1pPr>
          </a:lstStyle>
          <a:p>
            <a:fld id="{F18C56D3-CCBE-44BD-A60F-E984F9CD2C75}" type="slidenum">
              <a:rPr lang="en-US" altLang="en-US"/>
              <a:pPr/>
              <a:t>‹#›</a:t>
            </a:fld>
            <a:endParaRPr lang="en-US" altLang="en-US"/>
          </a:p>
        </p:txBody>
      </p:sp>
      <p:sp>
        <p:nvSpPr>
          <p:cNvPr id="5" name="Rectangle 14">
            <a:extLst>
              <a:ext uri="{FF2B5EF4-FFF2-40B4-BE49-F238E27FC236}">
                <a16:creationId xmlns:a16="http://schemas.microsoft.com/office/drawing/2014/main" id="{FB670D17-7319-4B6C-8D1A-45D198E823A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574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809F947-1CDF-47F0-80CB-B9C1D7B99F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06F11E65-9A8C-45CF-B64E-809CFA05F983}"/>
              </a:ext>
            </a:extLst>
          </p:cNvPr>
          <p:cNvSpPr>
            <a:spLocks noGrp="1" noChangeArrowheads="1"/>
          </p:cNvSpPr>
          <p:nvPr>
            <p:ph type="sldNum" sz="quarter" idx="11"/>
          </p:nvPr>
        </p:nvSpPr>
        <p:spPr>
          <a:ln/>
        </p:spPr>
        <p:txBody>
          <a:bodyPr/>
          <a:lstStyle>
            <a:lvl1pPr>
              <a:defRPr/>
            </a:lvl1pPr>
          </a:lstStyle>
          <a:p>
            <a:fld id="{1E34C4AC-E78C-4724-B5EB-1C8EA992BA03}" type="slidenum">
              <a:rPr lang="en-US" altLang="en-US"/>
              <a:pPr/>
              <a:t>‹#›</a:t>
            </a:fld>
            <a:endParaRPr lang="en-US" altLang="en-US"/>
          </a:p>
        </p:txBody>
      </p:sp>
      <p:sp>
        <p:nvSpPr>
          <p:cNvPr id="4" name="Rectangle 14">
            <a:extLst>
              <a:ext uri="{FF2B5EF4-FFF2-40B4-BE49-F238E27FC236}">
                <a16:creationId xmlns:a16="http://schemas.microsoft.com/office/drawing/2014/main" id="{A67D4708-6DF9-4295-BB7D-CE35D47E179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816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BE2CECD-703D-49DC-BAE3-63770F4526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40E10B54-EDB5-4309-9990-85EF3AB60614}"/>
              </a:ext>
            </a:extLst>
          </p:cNvPr>
          <p:cNvSpPr>
            <a:spLocks noGrp="1" noChangeArrowheads="1"/>
          </p:cNvSpPr>
          <p:nvPr>
            <p:ph type="sldNum" sz="quarter" idx="11"/>
          </p:nvPr>
        </p:nvSpPr>
        <p:spPr>
          <a:ln/>
        </p:spPr>
        <p:txBody>
          <a:bodyPr/>
          <a:lstStyle>
            <a:lvl1pPr>
              <a:defRPr/>
            </a:lvl1pPr>
          </a:lstStyle>
          <a:p>
            <a:fld id="{814462B7-E165-4016-8535-9AF1AD66B56B}" type="slidenum">
              <a:rPr lang="en-US" altLang="en-US"/>
              <a:pPr/>
              <a:t>‹#›</a:t>
            </a:fld>
            <a:endParaRPr lang="en-US" altLang="en-US"/>
          </a:p>
        </p:txBody>
      </p:sp>
      <p:sp>
        <p:nvSpPr>
          <p:cNvPr id="7" name="Rectangle 14">
            <a:extLst>
              <a:ext uri="{FF2B5EF4-FFF2-40B4-BE49-F238E27FC236}">
                <a16:creationId xmlns:a16="http://schemas.microsoft.com/office/drawing/2014/main" id="{DFD4C454-02A3-4AB0-A0D4-9F8045E2EB1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721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664D3B8-5FA5-46C3-9967-C6BF467CAC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CCCD7AE4-AF12-47BB-8496-7074615C704B}"/>
              </a:ext>
            </a:extLst>
          </p:cNvPr>
          <p:cNvSpPr>
            <a:spLocks noGrp="1" noChangeArrowheads="1"/>
          </p:cNvSpPr>
          <p:nvPr>
            <p:ph type="sldNum" sz="quarter" idx="11"/>
          </p:nvPr>
        </p:nvSpPr>
        <p:spPr>
          <a:ln/>
        </p:spPr>
        <p:txBody>
          <a:bodyPr/>
          <a:lstStyle>
            <a:lvl1pPr>
              <a:defRPr/>
            </a:lvl1pPr>
          </a:lstStyle>
          <a:p>
            <a:fld id="{682B4A94-D1C7-41AA-88C7-0B22F7DC4F1E}" type="slidenum">
              <a:rPr lang="en-US" altLang="en-US"/>
              <a:pPr/>
              <a:t>‹#›</a:t>
            </a:fld>
            <a:endParaRPr lang="en-US" altLang="en-US"/>
          </a:p>
        </p:txBody>
      </p:sp>
      <p:sp>
        <p:nvSpPr>
          <p:cNvPr id="7" name="Rectangle 14">
            <a:extLst>
              <a:ext uri="{FF2B5EF4-FFF2-40B4-BE49-F238E27FC236}">
                <a16:creationId xmlns:a16="http://schemas.microsoft.com/office/drawing/2014/main" id="{BE66F9A0-278C-424E-BD3E-171F0F3519B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2624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059FD51-C6F4-4137-A89F-7D8A4284B420}"/>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7651" name="Rectangle 3">
            <a:extLst>
              <a:ext uri="{FF2B5EF4-FFF2-40B4-BE49-F238E27FC236}">
                <a16:creationId xmlns:a16="http://schemas.microsoft.com/office/drawing/2014/main" id="{188EC71D-DF68-4F33-9AD6-808CE5E809C7}"/>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DA1E0248-BAE1-45F0-A7F5-B48DCC923E1C}" type="slidenum">
              <a:rPr lang="en-US" altLang="en-US"/>
              <a:pPr/>
              <a:t>‹#›</a:t>
            </a:fld>
            <a:endParaRPr lang="en-US" altLang="en-US"/>
          </a:p>
        </p:txBody>
      </p:sp>
      <p:grpSp>
        <p:nvGrpSpPr>
          <p:cNvPr id="1028" name="Group 4">
            <a:extLst>
              <a:ext uri="{FF2B5EF4-FFF2-40B4-BE49-F238E27FC236}">
                <a16:creationId xmlns:a16="http://schemas.microsoft.com/office/drawing/2014/main" id="{CECEB428-ADA9-48E9-866E-9C46C96FD9B4}"/>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2648C8C4-3496-468E-9F18-7EBDBFBB1490}"/>
                </a:ext>
              </a:extLst>
            </p:cNvPr>
            <p:cNvGrpSpPr>
              <a:grpSpLocks/>
            </p:cNvGrpSpPr>
            <p:nvPr userDrawn="1"/>
          </p:nvGrpSpPr>
          <p:grpSpPr bwMode="auto">
            <a:xfrm>
              <a:off x="1728" y="2230"/>
              <a:ext cx="4027" cy="2085"/>
              <a:chOff x="1728" y="2230"/>
              <a:chExt cx="4027" cy="2085"/>
            </a:xfrm>
          </p:grpSpPr>
          <p:sp>
            <p:nvSpPr>
              <p:cNvPr id="27654" name="Freeform 6">
                <a:extLst>
                  <a:ext uri="{FF2B5EF4-FFF2-40B4-BE49-F238E27FC236}">
                    <a16:creationId xmlns:a16="http://schemas.microsoft.com/office/drawing/2014/main" id="{C3F9F99B-E359-4E75-80B5-3EA0EC1C684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27655" name="Freeform 7">
                <a:extLst>
                  <a:ext uri="{FF2B5EF4-FFF2-40B4-BE49-F238E27FC236}">
                    <a16:creationId xmlns:a16="http://schemas.microsoft.com/office/drawing/2014/main" id="{44215F0E-75E3-4311-965D-0A98DD1411B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27656" name="Freeform 8">
                <a:extLst>
                  <a:ext uri="{FF2B5EF4-FFF2-40B4-BE49-F238E27FC236}">
                    <a16:creationId xmlns:a16="http://schemas.microsoft.com/office/drawing/2014/main" id="{68DF10B5-662B-4BE4-8709-1C060ED6F9DA}"/>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038" name="Freeform 9">
                <a:extLst>
                  <a:ext uri="{FF2B5EF4-FFF2-40B4-BE49-F238E27FC236}">
                    <a16:creationId xmlns:a16="http://schemas.microsoft.com/office/drawing/2014/main" id="{F93CD045-C548-4051-A68C-2836340A544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58" name="Freeform 10">
                <a:extLst>
                  <a:ext uri="{FF2B5EF4-FFF2-40B4-BE49-F238E27FC236}">
                    <a16:creationId xmlns:a16="http://schemas.microsoft.com/office/drawing/2014/main" id="{E30E2539-C5FA-46A7-B177-3C34982CD8E4}"/>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27659" name="Freeform 11">
              <a:extLst>
                <a:ext uri="{FF2B5EF4-FFF2-40B4-BE49-F238E27FC236}">
                  <a16:creationId xmlns:a16="http://schemas.microsoft.com/office/drawing/2014/main" id="{996392DB-E997-4DCD-A192-C0C038746F86}"/>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1034" name="Freeform 12">
              <a:extLst>
                <a:ext uri="{FF2B5EF4-FFF2-40B4-BE49-F238E27FC236}">
                  <a16:creationId xmlns:a16="http://schemas.microsoft.com/office/drawing/2014/main" id="{5BA2D852-BFA1-4793-844D-AB4F96ED6BC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661" name="Rectangle 13">
            <a:extLst>
              <a:ext uri="{FF2B5EF4-FFF2-40B4-BE49-F238E27FC236}">
                <a16:creationId xmlns:a16="http://schemas.microsoft.com/office/drawing/2014/main" id="{1FA349B0-66F5-457C-9C7A-042F60F17D6D}"/>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2" name="Rectangle 14">
            <a:extLst>
              <a:ext uri="{FF2B5EF4-FFF2-40B4-BE49-F238E27FC236}">
                <a16:creationId xmlns:a16="http://schemas.microsoft.com/office/drawing/2014/main" id="{79AEFD9B-140A-429D-897E-6E9C37860A91}"/>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27663" name="Rectangle 15">
            <a:extLst>
              <a:ext uri="{FF2B5EF4-FFF2-40B4-BE49-F238E27FC236}">
                <a16:creationId xmlns:a16="http://schemas.microsoft.com/office/drawing/2014/main" id="{D696A31A-29F0-4AC9-9CBC-352EB52DD795}"/>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28"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40.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7AAE459-CC83-4084-ADF8-317CD8CEFBF4}"/>
              </a:ext>
            </a:extLst>
          </p:cNvPr>
          <p:cNvSpPr>
            <a:spLocks noGrp="1" noChangeArrowheads="1"/>
          </p:cNvSpPr>
          <p:nvPr>
            <p:ph type="ctrTitle"/>
          </p:nvPr>
        </p:nvSpPr>
        <p:spPr>
          <a:xfrm>
            <a:off x="762000" y="457200"/>
            <a:ext cx="7772400" cy="1470025"/>
          </a:xfrm>
        </p:spPr>
        <p:txBody>
          <a:bodyPr/>
          <a:lstStyle/>
          <a:p>
            <a:pPr eaLnBrk="1" hangingPunct="1">
              <a:defRPr/>
            </a:pPr>
            <a:r>
              <a:rPr lang="en-US"/>
              <a:t>Hamsters </a:t>
            </a:r>
          </a:p>
        </p:txBody>
      </p:sp>
      <p:sp>
        <p:nvSpPr>
          <p:cNvPr id="2051" name="Rectangle 3">
            <a:extLst>
              <a:ext uri="{FF2B5EF4-FFF2-40B4-BE49-F238E27FC236}">
                <a16:creationId xmlns:a16="http://schemas.microsoft.com/office/drawing/2014/main" id="{FF448027-82BB-4134-8E60-1DF01EABB1F9}"/>
              </a:ext>
            </a:extLst>
          </p:cNvPr>
          <p:cNvSpPr>
            <a:spLocks noGrp="1" noChangeArrowheads="1"/>
          </p:cNvSpPr>
          <p:nvPr>
            <p:ph type="subTitle" idx="1"/>
          </p:nvPr>
        </p:nvSpPr>
        <p:spPr>
          <a:xfrm>
            <a:off x="1371600" y="1905000"/>
            <a:ext cx="6400800" cy="1752600"/>
          </a:xfrm>
        </p:spPr>
        <p:txBody>
          <a:bodyPr/>
          <a:lstStyle/>
          <a:p>
            <a:pPr eaLnBrk="1" hangingPunct="1">
              <a:defRPr/>
            </a:pPr>
            <a:r>
              <a:rPr lang="en-US"/>
              <a:t>Biology and Anatomy  </a:t>
            </a:r>
          </a:p>
        </p:txBody>
      </p:sp>
      <p:pic>
        <p:nvPicPr>
          <p:cNvPr id="4100" name="Picture 4" descr="posh-hamster-wallpaper">
            <a:extLst>
              <a:ext uri="{FF2B5EF4-FFF2-40B4-BE49-F238E27FC236}">
                <a16:creationId xmlns:a16="http://schemas.microsoft.com/office/drawing/2014/main" id="{DC89D0BD-7BDB-4C68-B036-2F08D922C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971800"/>
            <a:ext cx="4529138"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F1944F7-EB21-4273-99C5-B6A083D74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03"/>
    </mc:Choice>
    <mc:Fallback xmlns="">
      <p:transition spd="slow" advTm="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CBBE8C77-5D47-480A-A0B6-A247881B91AF}"/>
              </a:ext>
            </a:extLst>
          </p:cNvPr>
          <p:cNvSpPr>
            <a:spLocks noGrp="1" noRot="1" noChangeArrowheads="1"/>
          </p:cNvSpPr>
          <p:nvPr>
            <p:ph type="title"/>
          </p:nvPr>
        </p:nvSpPr>
        <p:spPr/>
        <p:txBody>
          <a:bodyPr/>
          <a:lstStyle/>
          <a:p>
            <a:pPr eaLnBrk="1" hangingPunct="1">
              <a:defRPr/>
            </a:pPr>
            <a:r>
              <a:rPr lang="en-US"/>
              <a:t>Cheek pouches</a:t>
            </a:r>
          </a:p>
        </p:txBody>
      </p:sp>
      <p:sp>
        <p:nvSpPr>
          <p:cNvPr id="24582" name="Rectangle 6">
            <a:extLst>
              <a:ext uri="{FF2B5EF4-FFF2-40B4-BE49-F238E27FC236}">
                <a16:creationId xmlns:a16="http://schemas.microsoft.com/office/drawing/2014/main" id="{A59E4E0B-4BFA-4147-98B3-F52E5466B205}"/>
              </a:ext>
            </a:extLst>
          </p:cNvPr>
          <p:cNvSpPr>
            <a:spLocks noGrp="1" noChangeArrowheads="1"/>
          </p:cNvSpPr>
          <p:nvPr>
            <p:ph type="body" sz="half" idx="2"/>
          </p:nvPr>
        </p:nvSpPr>
        <p:spPr/>
        <p:txBody>
          <a:bodyPr/>
          <a:lstStyle/>
          <a:p>
            <a:pPr eaLnBrk="1" hangingPunct="1">
              <a:defRPr/>
            </a:pPr>
            <a:r>
              <a:rPr lang="en-US" sz="2800"/>
              <a:t>Hamsters have </a:t>
            </a:r>
            <a:r>
              <a:rPr lang="en-US" sz="2800">
                <a:solidFill>
                  <a:srgbClr val="FF3300"/>
                </a:solidFill>
              </a:rPr>
              <a:t>well-developed buccal</a:t>
            </a:r>
            <a:r>
              <a:rPr lang="en-US" sz="2800"/>
              <a:t> or cheek pouches beneath the skin on the lateral sides of the head, which can expand to </a:t>
            </a:r>
            <a:r>
              <a:rPr lang="en-US" sz="2800">
                <a:solidFill>
                  <a:srgbClr val="FF3300"/>
                </a:solidFill>
              </a:rPr>
              <a:t>20 mm wide when filled and measure 30 to 40 mm long and 4 to 8 mm wide when empty</a:t>
            </a:r>
          </a:p>
          <a:p>
            <a:pPr eaLnBrk="1" hangingPunct="1">
              <a:buFont typeface="Wingdings" panose="05000000000000000000" pitchFamily="2" charset="2"/>
              <a:buNone/>
              <a:defRPr/>
            </a:pPr>
            <a:endParaRPr lang="en-US" sz="2800">
              <a:solidFill>
                <a:srgbClr val="FF3300"/>
              </a:solidFill>
            </a:endParaRPr>
          </a:p>
        </p:txBody>
      </p:sp>
      <p:pic>
        <p:nvPicPr>
          <p:cNvPr id="22532" name="Picture 7" descr="9028_11">
            <a:extLst>
              <a:ext uri="{FF2B5EF4-FFF2-40B4-BE49-F238E27FC236}">
                <a16:creationId xmlns:a16="http://schemas.microsoft.com/office/drawing/2014/main" id="{7F6F192C-AE3A-4FF3-8141-5224DB08739D}"/>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 y="2133600"/>
            <a:ext cx="4038600" cy="3024188"/>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2A2CEF9-E084-42BB-A6CE-18E1DC91F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30"/>
    </mc:Choice>
    <mc:Fallback xmlns="">
      <p:transition spd="slow" advTm="2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amster Cheekpouch">
            <a:extLst>
              <a:ext uri="{FF2B5EF4-FFF2-40B4-BE49-F238E27FC236}">
                <a16:creationId xmlns:a16="http://schemas.microsoft.com/office/drawing/2014/main" id="{8EE26D39-811E-4EE3-89DC-656F169E3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86" t="5190" r="3435" b="18163"/>
          <a:stretch>
            <a:fillRect/>
          </a:stretch>
        </p:blipFill>
        <p:spPr bwMode="auto">
          <a:xfrm>
            <a:off x="3925888" y="3276600"/>
            <a:ext cx="52181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a:extLst>
              <a:ext uri="{FF2B5EF4-FFF2-40B4-BE49-F238E27FC236}">
                <a16:creationId xmlns:a16="http://schemas.microsoft.com/office/drawing/2014/main" id="{189A0891-ED86-4C9F-BE67-A106840CEEFD}"/>
              </a:ext>
            </a:extLst>
          </p:cNvPr>
          <p:cNvSpPr>
            <a:spLocks noGrp="1" noRot="1" noChangeArrowheads="1"/>
          </p:cNvSpPr>
          <p:nvPr>
            <p:ph type="title"/>
          </p:nvPr>
        </p:nvSpPr>
        <p:spPr>
          <a:xfrm>
            <a:off x="457200" y="0"/>
            <a:ext cx="8229600" cy="609600"/>
          </a:xfrm>
        </p:spPr>
        <p:txBody>
          <a:bodyPr/>
          <a:lstStyle/>
          <a:p>
            <a:pPr eaLnBrk="1" hangingPunct="1">
              <a:defRPr/>
            </a:pPr>
            <a:r>
              <a:rPr lang="en-US"/>
              <a:t>Gastrointestinal Tract</a:t>
            </a:r>
          </a:p>
        </p:txBody>
      </p:sp>
      <p:sp>
        <p:nvSpPr>
          <p:cNvPr id="36868" name="Rectangle 4">
            <a:extLst>
              <a:ext uri="{FF2B5EF4-FFF2-40B4-BE49-F238E27FC236}">
                <a16:creationId xmlns:a16="http://schemas.microsoft.com/office/drawing/2014/main" id="{86B86E7A-D03B-41BE-A02A-EEB91E16D075}"/>
              </a:ext>
            </a:extLst>
          </p:cNvPr>
          <p:cNvSpPr>
            <a:spLocks noGrp="1" noChangeArrowheads="1"/>
          </p:cNvSpPr>
          <p:nvPr>
            <p:ph type="body" idx="1"/>
          </p:nvPr>
        </p:nvSpPr>
        <p:spPr>
          <a:xfrm>
            <a:off x="457200" y="914400"/>
            <a:ext cx="8229600" cy="4525963"/>
          </a:xfrm>
        </p:spPr>
        <p:txBody>
          <a:bodyPr/>
          <a:lstStyle/>
          <a:p>
            <a:pPr eaLnBrk="1" hangingPunct="1">
              <a:defRPr/>
            </a:pPr>
            <a:r>
              <a:rPr lang="en-US" sz="2400" b="1"/>
              <a:t>Cheek pouches- extended back to the scapula. These pouches can distend to quite a large size, allowing the hamster  to </a:t>
            </a:r>
            <a:r>
              <a:rPr lang="en-US" sz="2400" b="1">
                <a:solidFill>
                  <a:srgbClr val="FF3300"/>
                </a:solidFill>
              </a:rPr>
              <a:t>transfer food and bedding from one point to another</a:t>
            </a:r>
            <a:r>
              <a:rPr lang="en-US" b="1">
                <a:solidFill>
                  <a:srgbClr val="FF3300"/>
                </a:solidFill>
              </a:rPr>
              <a:t> </a:t>
            </a:r>
          </a:p>
        </p:txBody>
      </p:sp>
      <p:pic>
        <p:nvPicPr>
          <p:cNvPr id="24581" name="Picture 5" descr="31134">
            <a:extLst>
              <a:ext uri="{FF2B5EF4-FFF2-40B4-BE49-F238E27FC236}">
                <a16:creationId xmlns:a16="http://schemas.microsoft.com/office/drawing/2014/main" id="{6F04A4D3-89A1-483F-9462-5DE2D36DF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76600"/>
            <a:ext cx="336708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7B926A6-E591-4085-AFD2-55989D6ED4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p:transition advTm="7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C76883A2-C333-4BD5-93EE-160748EF0346}"/>
              </a:ext>
            </a:extLst>
          </p:cNvPr>
          <p:cNvSpPr>
            <a:spLocks noGrp="1" noRot="1" noChangeArrowheads="1"/>
          </p:cNvSpPr>
          <p:nvPr>
            <p:ph type="title"/>
          </p:nvPr>
        </p:nvSpPr>
        <p:spPr/>
        <p:txBody>
          <a:bodyPr/>
          <a:lstStyle/>
          <a:p>
            <a:pPr eaLnBrk="1" hangingPunct="1">
              <a:defRPr/>
            </a:pPr>
            <a:endParaRPr lang="en-US"/>
          </a:p>
        </p:txBody>
      </p:sp>
      <p:sp>
        <p:nvSpPr>
          <p:cNvPr id="30726" name="Rectangle 6">
            <a:extLst>
              <a:ext uri="{FF2B5EF4-FFF2-40B4-BE49-F238E27FC236}">
                <a16:creationId xmlns:a16="http://schemas.microsoft.com/office/drawing/2014/main" id="{AD79FDE7-D77B-4AF7-A3ED-3A9F025FC81D}"/>
              </a:ext>
            </a:extLst>
          </p:cNvPr>
          <p:cNvSpPr>
            <a:spLocks noGrp="1" noChangeArrowheads="1"/>
          </p:cNvSpPr>
          <p:nvPr>
            <p:ph type="body" sz="half" idx="2"/>
          </p:nvPr>
        </p:nvSpPr>
        <p:spPr/>
        <p:txBody>
          <a:bodyPr/>
          <a:lstStyle/>
          <a:p>
            <a:pPr eaLnBrk="1" hangingPunct="1">
              <a:defRPr/>
            </a:pPr>
            <a:r>
              <a:rPr lang="en-US" sz="2400"/>
              <a:t>The cheek pouches have been called </a:t>
            </a:r>
            <a:r>
              <a:rPr lang="en-US" sz="2400" i="1">
                <a:solidFill>
                  <a:srgbClr val="FF3300"/>
                </a:solidFill>
              </a:rPr>
              <a:t>immunologically privileged sites</a:t>
            </a:r>
            <a:r>
              <a:rPr lang="en-US" sz="2400" i="1"/>
              <a:t>,</a:t>
            </a:r>
            <a:r>
              <a:rPr lang="en-US" sz="2400"/>
              <a:t> because tumors from man or other animals can be transplanted to them and not be readily rejected by the hamster immune system. The reason why tumors can remain and grow in the hamster cheek pouches is not fully understood </a:t>
            </a:r>
          </a:p>
        </p:txBody>
      </p:sp>
      <p:pic>
        <p:nvPicPr>
          <p:cNvPr id="26628" name="Picture 7" descr="9028_12">
            <a:extLst>
              <a:ext uri="{FF2B5EF4-FFF2-40B4-BE49-F238E27FC236}">
                <a16:creationId xmlns:a16="http://schemas.microsoft.com/office/drawing/2014/main" id="{9CC955E5-7737-4D0B-BE47-CDC1F457465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 y="1905000"/>
            <a:ext cx="4267200" cy="3494088"/>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15E7CC6-2B4D-416E-AEC5-14049485DD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878"/>
    </mc:Choice>
    <mc:Fallback>
      <p:transition spd="slow" advTm="2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Rectangle 7">
            <a:extLst>
              <a:ext uri="{FF2B5EF4-FFF2-40B4-BE49-F238E27FC236}">
                <a16:creationId xmlns:a16="http://schemas.microsoft.com/office/drawing/2014/main" id="{7DC58C32-3392-4E44-B5F4-DB64EAFC1A4F}"/>
              </a:ext>
            </a:extLst>
          </p:cNvPr>
          <p:cNvSpPr>
            <a:spLocks noGrp="1" noRot="1" noChangeArrowheads="1"/>
          </p:cNvSpPr>
          <p:nvPr>
            <p:ph type="title"/>
          </p:nvPr>
        </p:nvSpPr>
        <p:spPr/>
        <p:txBody>
          <a:bodyPr/>
          <a:lstStyle/>
          <a:p>
            <a:pPr eaLnBrk="1" hangingPunct="1">
              <a:defRPr/>
            </a:pPr>
            <a:endParaRPr lang="en-US"/>
          </a:p>
        </p:txBody>
      </p:sp>
      <p:sp>
        <p:nvSpPr>
          <p:cNvPr id="34821" name="Rectangle 5">
            <a:extLst>
              <a:ext uri="{FF2B5EF4-FFF2-40B4-BE49-F238E27FC236}">
                <a16:creationId xmlns:a16="http://schemas.microsoft.com/office/drawing/2014/main" id="{FE1E9F9D-ED7D-4D36-AA78-9256ECEBCEEA}"/>
              </a:ext>
            </a:extLst>
          </p:cNvPr>
          <p:cNvSpPr>
            <a:spLocks noGrp="1" noChangeArrowheads="1"/>
          </p:cNvSpPr>
          <p:nvPr>
            <p:ph type="body" sz="half" idx="1"/>
          </p:nvPr>
        </p:nvSpPr>
        <p:spPr/>
        <p:txBody>
          <a:bodyPr/>
          <a:lstStyle/>
          <a:p>
            <a:pPr eaLnBrk="1" hangingPunct="1">
              <a:defRPr/>
            </a:pPr>
            <a:r>
              <a:rPr lang="en-US" sz="2400" b="1">
                <a:solidFill>
                  <a:srgbClr val="FF3300"/>
                </a:solidFill>
              </a:rPr>
              <a:t>The dental formula for hamsters is 2(I 1/1  C 0/0  PM 0/0  M 3/3) = 16.</a:t>
            </a:r>
            <a:r>
              <a:rPr lang="en-US" sz="2400"/>
              <a:t> In other words, the Syrian hamster has 2 upper and 2 lower incisors, no canines, no premolars, and 6 upper and 6 lower molars for a total of 16 teeth. As with other rodents, hamsters have open-rooted incisors </a:t>
            </a:r>
          </a:p>
        </p:txBody>
      </p:sp>
      <p:pic>
        <p:nvPicPr>
          <p:cNvPr id="28676" name="Picture 10" descr="9028_13a">
            <a:extLst>
              <a:ext uri="{FF2B5EF4-FFF2-40B4-BE49-F238E27FC236}">
                <a16:creationId xmlns:a16="http://schemas.microsoft.com/office/drawing/2014/main" id="{E7CA2565-A010-492A-8C28-C052F4718EE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410200" y="1828800"/>
            <a:ext cx="2933700" cy="1846263"/>
          </a:xfrm>
          <a:noFill/>
          <a:extLst>
            <a:ext uri="{909E8E84-426E-40DD-AFC4-6F175D3DCCD1}">
              <a14:hiddenFill xmlns:a14="http://schemas.microsoft.com/office/drawing/2010/main">
                <a:solidFill>
                  <a:srgbClr val="FFFFFF"/>
                </a:solidFill>
              </a14:hiddenFill>
            </a:ext>
          </a:extLst>
        </p:spPr>
      </p:pic>
      <p:pic>
        <p:nvPicPr>
          <p:cNvPr id="28677" name="Picture 11" descr="9028_13b">
            <a:extLst>
              <a:ext uri="{FF2B5EF4-FFF2-40B4-BE49-F238E27FC236}">
                <a16:creationId xmlns:a16="http://schemas.microsoft.com/office/drawing/2014/main" id="{EA03DEE4-2817-4C44-ABF4-56385B992F19}"/>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410200" y="4191000"/>
            <a:ext cx="3124200" cy="2328863"/>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C5393B1-488E-4E36-9702-055AE8F5FE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92"/>
    </mc:Choice>
    <mc:Fallback>
      <p:transition spd="slow" advTm="2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D3959AF5-FE27-43CD-AB65-7B6313F95F71}"/>
              </a:ext>
            </a:extLst>
          </p:cNvPr>
          <p:cNvSpPr>
            <a:spLocks noGrp="1" noRot="1" noChangeArrowheads="1"/>
          </p:cNvSpPr>
          <p:nvPr>
            <p:ph type="title"/>
          </p:nvPr>
        </p:nvSpPr>
        <p:spPr/>
        <p:txBody>
          <a:bodyPr/>
          <a:lstStyle/>
          <a:p>
            <a:pPr marL="838200" indent="-838200" eaLnBrk="1" hangingPunct="1">
              <a:defRPr/>
            </a:pPr>
            <a:r>
              <a:rPr lang="en-US" sz="4000" b="0"/>
              <a:t>Abdominal Viscera</a:t>
            </a:r>
            <a:br>
              <a:rPr lang="en-US" sz="4000"/>
            </a:br>
            <a:endParaRPr lang="en-US" sz="4000"/>
          </a:p>
        </p:txBody>
      </p:sp>
      <p:sp>
        <p:nvSpPr>
          <p:cNvPr id="40966" name="Rectangle 6">
            <a:extLst>
              <a:ext uri="{FF2B5EF4-FFF2-40B4-BE49-F238E27FC236}">
                <a16:creationId xmlns:a16="http://schemas.microsoft.com/office/drawing/2014/main" id="{7AF745CE-FC8C-4F64-80A5-9F896B2BA943}"/>
              </a:ext>
            </a:extLst>
          </p:cNvPr>
          <p:cNvSpPr>
            <a:spLocks noGrp="1" noChangeArrowheads="1"/>
          </p:cNvSpPr>
          <p:nvPr>
            <p:ph sz="half" idx="2"/>
          </p:nvPr>
        </p:nvSpPr>
        <p:spPr>
          <a:xfrm>
            <a:off x="457200" y="4572000"/>
            <a:ext cx="8229600" cy="1554163"/>
          </a:xfrm>
        </p:spPr>
        <p:txBody>
          <a:bodyPr/>
          <a:lstStyle/>
          <a:p>
            <a:pPr eaLnBrk="1" hangingPunct="1">
              <a:defRPr/>
            </a:pPr>
            <a:r>
              <a:rPr lang="en-US" sz="2800"/>
              <a:t>The liver is the dark, red-brown organ filling the body cavity on the left. The liver is composed of four lobes, with the gallbladder located in the ventral medial lobe </a:t>
            </a:r>
          </a:p>
        </p:txBody>
      </p:sp>
      <p:pic>
        <p:nvPicPr>
          <p:cNvPr id="30724" name="Picture 7" descr="9028_14">
            <a:extLst>
              <a:ext uri="{FF2B5EF4-FFF2-40B4-BE49-F238E27FC236}">
                <a16:creationId xmlns:a16="http://schemas.microsoft.com/office/drawing/2014/main" id="{12CD3E36-DC44-43A7-8CD7-FA0414B67D89}"/>
              </a:ext>
            </a:extLst>
          </p:cNvPr>
          <p:cNvPicPr>
            <a:picLocks noGrp="1" noChangeAspect="1" noChangeArrowheads="1"/>
          </p:cNvPicPr>
          <p:nvPr>
            <p:ph type="body" sz="half" idx="1"/>
          </p:nvPr>
        </p:nvPicPr>
        <p:blipFill>
          <a:blip r:embed="rId5">
            <a:extLst>
              <a:ext uri="{28A0092B-C50C-407E-A947-70E740481C1C}">
                <a14:useLocalDpi xmlns:a14="http://schemas.microsoft.com/office/drawing/2010/main" val="0"/>
              </a:ext>
            </a:extLst>
          </a:blip>
          <a:srcRect/>
          <a:stretch>
            <a:fillRect/>
          </a:stretch>
        </p:blipFill>
        <p:spPr>
          <a:xfrm>
            <a:off x="1752600" y="858838"/>
            <a:ext cx="5638800" cy="3668712"/>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5047EC4-6ADD-4462-9612-C43DF4475E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79"/>
    </mc:Choice>
    <mc:Fallback>
      <p:transition spd="slow" advTm="1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63">
            <a:extLst>
              <a:ext uri="{FF2B5EF4-FFF2-40B4-BE49-F238E27FC236}">
                <a16:creationId xmlns:a16="http://schemas.microsoft.com/office/drawing/2014/main" id="{81AE6DC4-B0DD-4D20-BA99-BA566CBB3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618"/>
          <a:stretch>
            <a:fillRect/>
          </a:stretch>
        </p:blipFill>
        <p:spPr bwMode="auto">
          <a:xfrm>
            <a:off x="1143000" y="1828800"/>
            <a:ext cx="672941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a:extLst>
              <a:ext uri="{FF2B5EF4-FFF2-40B4-BE49-F238E27FC236}">
                <a16:creationId xmlns:a16="http://schemas.microsoft.com/office/drawing/2014/main" id="{86C75801-D32C-47C8-9AA6-332C91D51AE8}"/>
              </a:ext>
            </a:extLst>
          </p:cNvPr>
          <p:cNvSpPr>
            <a:spLocks noGrp="1" noRot="1" noChangeArrowheads="1"/>
          </p:cNvSpPr>
          <p:nvPr>
            <p:ph type="title"/>
          </p:nvPr>
        </p:nvSpPr>
        <p:spPr>
          <a:xfrm>
            <a:off x="457200" y="0"/>
            <a:ext cx="8229600" cy="609600"/>
          </a:xfrm>
        </p:spPr>
        <p:txBody>
          <a:bodyPr/>
          <a:lstStyle/>
          <a:p>
            <a:pPr eaLnBrk="1" hangingPunct="1">
              <a:defRPr/>
            </a:pPr>
            <a:r>
              <a:rPr lang="en-US"/>
              <a:t>Gastrointestinal Tract</a:t>
            </a:r>
          </a:p>
        </p:txBody>
      </p:sp>
      <p:sp>
        <p:nvSpPr>
          <p:cNvPr id="48132" name="Rectangle 4">
            <a:extLst>
              <a:ext uri="{FF2B5EF4-FFF2-40B4-BE49-F238E27FC236}">
                <a16:creationId xmlns:a16="http://schemas.microsoft.com/office/drawing/2014/main" id="{6515A5DC-C501-4468-8D90-E6FBC6E64A9B}"/>
              </a:ext>
            </a:extLst>
          </p:cNvPr>
          <p:cNvSpPr>
            <a:spLocks noGrp="1" noChangeArrowheads="1"/>
          </p:cNvSpPr>
          <p:nvPr>
            <p:ph type="body" idx="1"/>
          </p:nvPr>
        </p:nvSpPr>
        <p:spPr>
          <a:xfrm>
            <a:off x="457200" y="838200"/>
            <a:ext cx="8229600" cy="4525963"/>
          </a:xfrm>
        </p:spPr>
        <p:txBody>
          <a:bodyPr/>
          <a:lstStyle/>
          <a:p>
            <a:pPr eaLnBrk="1" hangingPunct="1">
              <a:defRPr/>
            </a:pPr>
            <a:r>
              <a:rPr lang="en-US" sz="2400" b="1"/>
              <a:t>Hamsters are monogastric with their stomach divided in two portions  one glandular &amp; one nonglandular stomach</a:t>
            </a:r>
          </a:p>
        </p:txBody>
      </p:sp>
      <p:sp>
        <p:nvSpPr>
          <p:cNvPr id="32773" name="AutoShape 5">
            <a:extLst>
              <a:ext uri="{FF2B5EF4-FFF2-40B4-BE49-F238E27FC236}">
                <a16:creationId xmlns:a16="http://schemas.microsoft.com/office/drawing/2014/main" id="{CD8DE166-FFF7-4777-BBB4-47E248D2F06F}"/>
              </a:ext>
            </a:extLst>
          </p:cNvPr>
          <p:cNvSpPr>
            <a:spLocks noChangeArrowheads="1"/>
          </p:cNvSpPr>
          <p:nvPr/>
        </p:nvSpPr>
        <p:spPr bwMode="auto">
          <a:xfrm rot="-1465501">
            <a:off x="5638800" y="3505200"/>
            <a:ext cx="976313" cy="304800"/>
          </a:xfrm>
          <a:prstGeom prst="leftArrow">
            <a:avLst>
              <a:gd name="adj1" fmla="val 50000"/>
              <a:gd name="adj2" fmla="val 80078"/>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sp>
        <p:nvSpPr>
          <p:cNvPr id="32774" name="AutoShape 6">
            <a:extLst>
              <a:ext uri="{FF2B5EF4-FFF2-40B4-BE49-F238E27FC236}">
                <a16:creationId xmlns:a16="http://schemas.microsoft.com/office/drawing/2014/main" id="{CFB1E49D-373D-4ED9-87A6-ED732162E294}"/>
              </a:ext>
            </a:extLst>
          </p:cNvPr>
          <p:cNvSpPr>
            <a:spLocks noChangeArrowheads="1"/>
          </p:cNvSpPr>
          <p:nvPr/>
        </p:nvSpPr>
        <p:spPr bwMode="auto">
          <a:xfrm rot="-9889357">
            <a:off x="1524000" y="3886200"/>
            <a:ext cx="976313" cy="304800"/>
          </a:xfrm>
          <a:prstGeom prst="leftArrow">
            <a:avLst>
              <a:gd name="adj1" fmla="val 50000"/>
              <a:gd name="adj2" fmla="val 80078"/>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sp>
        <p:nvSpPr>
          <p:cNvPr id="32775" name="Text Box 7">
            <a:extLst>
              <a:ext uri="{FF2B5EF4-FFF2-40B4-BE49-F238E27FC236}">
                <a16:creationId xmlns:a16="http://schemas.microsoft.com/office/drawing/2014/main" id="{4A5200DE-E9EF-4F75-9508-A38D40758728}"/>
              </a:ext>
            </a:extLst>
          </p:cNvPr>
          <p:cNvSpPr txBox="1">
            <a:spLocks noChangeArrowheads="1"/>
          </p:cNvSpPr>
          <p:nvPr/>
        </p:nvSpPr>
        <p:spPr bwMode="auto">
          <a:xfrm>
            <a:off x="6705600" y="2895600"/>
            <a:ext cx="1997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b="1">
                <a:latin typeface="Times New Roman" panose="02020603050405020304" pitchFamily="18" charset="0"/>
              </a:rPr>
              <a:t>Nonglandular</a:t>
            </a:r>
          </a:p>
          <a:p>
            <a:pPr eaLnBrk="1" hangingPunct="1">
              <a:spcBef>
                <a:spcPct val="0"/>
              </a:spcBef>
              <a:buClrTx/>
              <a:buSzTx/>
              <a:buFontTx/>
              <a:buNone/>
            </a:pPr>
            <a:r>
              <a:rPr lang="en-US" altLang="en-US" sz="2400" b="1">
                <a:latin typeface="Times New Roman" panose="02020603050405020304" pitchFamily="18" charset="0"/>
              </a:rPr>
              <a:t>forestomach</a:t>
            </a:r>
          </a:p>
        </p:txBody>
      </p:sp>
      <p:sp>
        <p:nvSpPr>
          <p:cNvPr id="32776" name="Text Box 8">
            <a:extLst>
              <a:ext uri="{FF2B5EF4-FFF2-40B4-BE49-F238E27FC236}">
                <a16:creationId xmlns:a16="http://schemas.microsoft.com/office/drawing/2014/main" id="{77DC3A56-A092-4486-8DF0-08C5F606CD78}"/>
              </a:ext>
            </a:extLst>
          </p:cNvPr>
          <p:cNvSpPr txBox="1">
            <a:spLocks noChangeArrowheads="1"/>
          </p:cNvSpPr>
          <p:nvPr/>
        </p:nvSpPr>
        <p:spPr bwMode="auto">
          <a:xfrm>
            <a:off x="381000" y="3429000"/>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b="1">
                <a:latin typeface="Times New Roman" panose="02020603050405020304" pitchFamily="18" charset="0"/>
              </a:rPr>
              <a:t>Glandular</a:t>
            </a:r>
          </a:p>
        </p:txBody>
      </p:sp>
      <p:sp>
        <p:nvSpPr>
          <p:cNvPr id="32777" name="Text Box 9">
            <a:extLst>
              <a:ext uri="{FF2B5EF4-FFF2-40B4-BE49-F238E27FC236}">
                <a16:creationId xmlns:a16="http://schemas.microsoft.com/office/drawing/2014/main" id="{9456E033-2460-45A3-B350-28562750CB6E}"/>
              </a:ext>
            </a:extLst>
          </p:cNvPr>
          <p:cNvSpPr txBox="1">
            <a:spLocks noChangeArrowheads="1"/>
          </p:cNvSpPr>
          <p:nvPr/>
        </p:nvSpPr>
        <p:spPr bwMode="auto">
          <a:xfrm>
            <a:off x="200025" y="5595938"/>
            <a:ext cx="89439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000" b="1">
                <a:latin typeface="Arial" panose="020B0604020202020204" pitchFamily="34" charset="0"/>
              </a:rPr>
              <a:t>Rodents can not regurgitate and the practice of coprophagy is believed </a:t>
            </a:r>
          </a:p>
          <a:p>
            <a:pPr>
              <a:spcBef>
                <a:spcPct val="0"/>
              </a:spcBef>
              <a:buClrTx/>
              <a:buSzTx/>
              <a:buFontTx/>
              <a:buNone/>
            </a:pPr>
            <a:r>
              <a:rPr lang="en-US" altLang="en-US" sz="2000" b="1">
                <a:latin typeface="Arial" panose="020B0604020202020204" pitchFamily="34" charset="0"/>
              </a:rPr>
              <a:t> to assimilate certain nutrients such as B vitamins</a:t>
            </a:r>
            <a:r>
              <a:rPr lang="en-US" altLang="en-US" sz="1800">
                <a:latin typeface="Arial" panose="020B0604020202020204" pitchFamily="34" charset="0"/>
              </a:rPr>
              <a:t> </a:t>
            </a:r>
          </a:p>
          <a:p>
            <a:pPr>
              <a:spcBef>
                <a:spcPct val="0"/>
              </a:spcBef>
              <a:buClrTx/>
              <a:buSzTx/>
              <a:buFontTx/>
              <a:buNone/>
            </a:pPr>
            <a:r>
              <a:rPr lang="en-US" altLang="en-US" sz="1800">
                <a:latin typeface="Arial" panose="020B0604020202020204" pitchFamily="34" charset="0"/>
              </a:rPr>
              <a:t>The nonglandular forestomach acts like rumen and has higher pH than the glandular </a:t>
            </a:r>
          </a:p>
          <a:p>
            <a:pPr>
              <a:spcBef>
                <a:spcPct val="0"/>
              </a:spcBef>
              <a:buClrTx/>
              <a:buSzTx/>
              <a:buFontTx/>
              <a:buNone/>
            </a:pPr>
            <a:r>
              <a:rPr lang="en-US" altLang="en-US" sz="1800">
                <a:latin typeface="Arial" panose="020B0604020202020204" pitchFamily="34" charset="0"/>
              </a:rPr>
              <a:t>stomach</a:t>
            </a:r>
          </a:p>
        </p:txBody>
      </p:sp>
      <p:pic>
        <p:nvPicPr>
          <p:cNvPr id="2" name="Audio 1">
            <a:hlinkClick r:id="" action="ppaction://media"/>
            <a:extLst>
              <a:ext uri="{FF2B5EF4-FFF2-40B4-BE49-F238E27FC236}">
                <a16:creationId xmlns:a16="http://schemas.microsoft.com/office/drawing/2014/main" id="{E878FB97-A024-44C9-AE44-A89917F3D8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1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id="{A5C8590F-F093-4BCD-871B-F4982DA66086}"/>
              </a:ext>
            </a:extLst>
          </p:cNvPr>
          <p:cNvSpPr>
            <a:spLocks noGrp="1" noRot="1" noChangeArrowheads="1"/>
          </p:cNvSpPr>
          <p:nvPr>
            <p:ph type="title"/>
          </p:nvPr>
        </p:nvSpPr>
        <p:spPr/>
        <p:txBody>
          <a:bodyPr/>
          <a:lstStyle/>
          <a:p>
            <a:pPr eaLnBrk="1" hangingPunct="1">
              <a:defRPr/>
            </a:pPr>
            <a:endParaRPr lang="en-US"/>
          </a:p>
        </p:txBody>
      </p:sp>
      <p:sp>
        <p:nvSpPr>
          <p:cNvPr id="50182" name="Rectangle 6">
            <a:extLst>
              <a:ext uri="{FF2B5EF4-FFF2-40B4-BE49-F238E27FC236}">
                <a16:creationId xmlns:a16="http://schemas.microsoft.com/office/drawing/2014/main" id="{64C8CF42-A326-452A-9DCD-2F5AC6CDABE7}"/>
              </a:ext>
            </a:extLst>
          </p:cNvPr>
          <p:cNvSpPr>
            <a:spLocks noGrp="1" noChangeArrowheads="1"/>
          </p:cNvSpPr>
          <p:nvPr>
            <p:ph type="body" sz="half" idx="2"/>
          </p:nvPr>
        </p:nvSpPr>
        <p:spPr>
          <a:xfrm>
            <a:off x="5257800" y="1600200"/>
            <a:ext cx="3429000" cy="4525963"/>
          </a:xfrm>
        </p:spPr>
        <p:txBody>
          <a:bodyPr/>
          <a:lstStyle/>
          <a:p>
            <a:pPr eaLnBrk="1" hangingPunct="1">
              <a:defRPr/>
            </a:pPr>
            <a:r>
              <a:rPr lang="en-US" sz="2800"/>
              <a:t>The cecum is large and slightly sacculated, with apical and basal portions. </a:t>
            </a:r>
            <a:r>
              <a:rPr lang="en-US" sz="2800">
                <a:solidFill>
                  <a:srgbClr val="FF3300"/>
                </a:solidFill>
              </a:rPr>
              <a:t>The colon is relatively long compared to other rodents,</a:t>
            </a:r>
            <a:r>
              <a:rPr lang="en-US" sz="2800"/>
              <a:t> suggesting an adaptation for water retention.</a:t>
            </a:r>
          </a:p>
        </p:txBody>
      </p:sp>
      <p:pic>
        <p:nvPicPr>
          <p:cNvPr id="34820" name="Picture 7" descr="9028_17">
            <a:extLst>
              <a:ext uri="{FF2B5EF4-FFF2-40B4-BE49-F238E27FC236}">
                <a16:creationId xmlns:a16="http://schemas.microsoft.com/office/drawing/2014/main" id="{EF260278-821D-49E1-B101-FB6FB70A1A76}"/>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0" y="1981200"/>
            <a:ext cx="5334000" cy="4017963"/>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269C8F0-D970-4B9B-A6E8-1D75A2EBC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02"/>
    </mc:Choice>
    <mc:Fallback>
      <p:transition spd="slow" advTm="1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13554AD8-65F9-44B6-AFA9-F5F0F85CA4A8}"/>
              </a:ext>
            </a:extLst>
          </p:cNvPr>
          <p:cNvSpPr>
            <a:spLocks noGrp="1" noRot="1" noChangeArrowheads="1"/>
          </p:cNvSpPr>
          <p:nvPr>
            <p:ph type="title"/>
          </p:nvPr>
        </p:nvSpPr>
        <p:spPr/>
        <p:txBody>
          <a:bodyPr/>
          <a:lstStyle/>
          <a:p>
            <a:pPr eaLnBrk="1" hangingPunct="1">
              <a:defRPr/>
            </a:pPr>
            <a:r>
              <a:rPr lang="en-US"/>
              <a:t>Sexing Hamsters </a:t>
            </a:r>
          </a:p>
        </p:txBody>
      </p:sp>
      <p:sp>
        <p:nvSpPr>
          <p:cNvPr id="43013" name="Rectangle 5">
            <a:extLst>
              <a:ext uri="{FF2B5EF4-FFF2-40B4-BE49-F238E27FC236}">
                <a16:creationId xmlns:a16="http://schemas.microsoft.com/office/drawing/2014/main" id="{6E636E37-59B7-41B3-B365-B2DCDEBD2D8A}"/>
              </a:ext>
            </a:extLst>
          </p:cNvPr>
          <p:cNvSpPr>
            <a:spLocks noGrp="1" noChangeArrowheads="1"/>
          </p:cNvSpPr>
          <p:nvPr>
            <p:ph type="body" sz="half" idx="1"/>
          </p:nvPr>
        </p:nvSpPr>
        <p:spPr/>
        <p:txBody>
          <a:bodyPr/>
          <a:lstStyle/>
          <a:p>
            <a:pPr eaLnBrk="1" hangingPunct="1">
              <a:defRPr/>
            </a:pPr>
            <a:r>
              <a:rPr lang="en-US" sz="2800"/>
              <a:t> Sexual identification in hamsters is similar to other rodents. </a:t>
            </a:r>
            <a:r>
              <a:rPr lang="en-US" sz="2800">
                <a:solidFill>
                  <a:srgbClr val="FF3300"/>
                </a:solidFill>
              </a:rPr>
              <a:t>The anogenital distance in the male is greater than in the female (</a:t>
            </a:r>
            <a:r>
              <a:rPr lang="en-US" sz="2800"/>
              <a:t>1). In the male, the penis is retracted when the animal is not mating </a:t>
            </a:r>
          </a:p>
        </p:txBody>
      </p:sp>
      <p:pic>
        <p:nvPicPr>
          <p:cNvPr id="36868" name="Picture 7" descr="9028_18">
            <a:extLst>
              <a:ext uri="{FF2B5EF4-FFF2-40B4-BE49-F238E27FC236}">
                <a16:creationId xmlns:a16="http://schemas.microsoft.com/office/drawing/2014/main" id="{F59F1E22-6D0B-4D02-9B84-471D2CAE95E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572000" y="2185988"/>
            <a:ext cx="4572000" cy="3657600"/>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0A6E15E-8923-43AB-AC5A-AB2F1B92FB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155"/>
    </mc:Choice>
    <mc:Fallback>
      <p:transition spd="slow" advTm="2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46C1F9B-89A6-424C-B2E1-D4BBA03A3DC4}"/>
              </a:ext>
            </a:extLst>
          </p:cNvPr>
          <p:cNvSpPr>
            <a:spLocks noGrp="1" noRot="1" noChangeArrowheads="1"/>
          </p:cNvSpPr>
          <p:nvPr>
            <p:ph type="title"/>
          </p:nvPr>
        </p:nvSpPr>
        <p:spPr/>
        <p:txBody>
          <a:bodyPr/>
          <a:lstStyle/>
          <a:p>
            <a:pPr eaLnBrk="1" hangingPunct="1">
              <a:defRPr/>
            </a:pPr>
            <a:r>
              <a:rPr lang="en-US"/>
              <a:t>Sexing Hamsters </a:t>
            </a:r>
          </a:p>
        </p:txBody>
      </p:sp>
      <p:sp>
        <p:nvSpPr>
          <p:cNvPr id="54275" name="Rectangle 3">
            <a:extLst>
              <a:ext uri="{FF2B5EF4-FFF2-40B4-BE49-F238E27FC236}">
                <a16:creationId xmlns:a16="http://schemas.microsoft.com/office/drawing/2014/main" id="{6CDB74DE-8254-4B20-A344-35243A1E678B}"/>
              </a:ext>
            </a:extLst>
          </p:cNvPr>
          <p:cNvSpPr>
            <a:spLocks noGrp="1" noChangeArrowheads="1"/>
          </p:cNvSpPr>
          <p:nvPr>
            <p:ph idx="1"/>
          </p:nvPr>
        </p:nvSpPr>
        <p:spPr/>
        <p:txBody>
          <a:bodyPr/>
          <a:lstStyle/>
          <a:p>
            <a:pPr eaLnBrk="1" hangingPunct="1">
              <a:defRPr/>
            </a:pPr>
            <a:endParaRPr lang="en-US"/>
          </a:p>
        </p:txBody>
      </p:sp>
      <p:pic>
        <p:nvPicPr>
          <p:cNvPr id="38916" name="Picture 4" descr="SexingDiagramSyrian">
            <a:extLst>
              <a:ext uri="{FF2B5EF4-FFF2-40B4-BE49-F238E27FC236}">
                <a16:creationId xmlns:a16="http://schemas.microsoft.com/office/drawing/2014/main" id="{B78846A4-93D9-4BE7-8DAC-B766892F6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87513"/>
            <a:ext cx="741045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4AA993C-EEBF-4D22-8C91-E2E0BC92BB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48"/>
    </mc:Choice>
    <mc:Fallback>
      <p:transition spd="slow" advTm="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B154D548-9DC1-4354-B881-D1A72787BE57}"/>
              </a:ext>
            </a:extLst>
          </p:cNvPr>
          <p:cNvSpPr>
            <a:spLocks noGrp="1" noRot="1" noChangeArrowheads="1"/>
          </p:cNvSpPr>
          <p:nvPr>
            <p:ph type="title"/>
          </p:nvPr>
        </p:nvSpPr>
        <p:spPr/>
        <p:txBody>
          <a:bodyPr/>
          <a:lstStyle/>
          <a:p>
            <a:pPr eaLnBrk="1" hangingPunct="1">
              <a:defRPr/>
            </a:pPr>
            <a:r>
              <a:rPr lang="en-US"/>
              <a:t>Dorsal View</a:t>
            </a:r>
          </a:p>
        </p:txBody>
      </p:sp>
      <p:sp>
        <p:nvSpPr>
          <p:cNvPr id="45062" name="Rectangle 6">
            <a:extLst>
              <a:ext uri="{FF2B5EF4-FFF2-40B4-BE49-F238E27FC236}">
                <a16:creationId xmlns:a16="http://schemas.microsoft.com/office/drawing/2014/main" id="{90174FC4-2E44-4B1C-AF9A-0CEF41264755}"/>
              </a:ext>
            </a:extLst>
          </p:cNvPr>
          <p:cNvSpPr>
            <a:spLocks noGrp="1" noChangeArrowheads="1"/>
          </p:cNvSpPr>
          <p:nvPr>
            <p:ph type="body" sz="half" idx="2"/>
          </p:nvPr>
        </p:nvSpPr>
        <p:spPr/>
        <p:txBody>
          <a:bodyPr/>
          <a:lstStyle/>
          <a:p>
            <a:pPr marL="533400" indent="-533400" eaLnBrk="1" hangingPunct="1">
              <a:defRPr/>
            </a:pPr>
            <a:endParaRPr lang="en-US" sz="2800" b="1"/>
          </a:p>
          <a:p>
            <a:pPr marL="533400" indent="-533400" eaLnBrk="1" hangingPunct="1">
              <a:defRPr/>
            </a:pPr>
            <a:r>
              <a:rPr lang="en-US" sz="2800"/>
              <a:t>Differentiation between adult male and female hamsters is relatively simple. The adult female has a blunt posterior, while the male has a bulge associated with the scrotal sac </a:t>
            </a:r>
          </a:p>
        </p:txBody>
      </p:sp>
      <p:pic>
        <p:nvPicPr>
          <p:cNvPr id="40964" name="Picture 7" descr="9028_20">
            <a:extLst>
              <a:ext uri="{FF2B5EF4-FFF2-40B4-BE49-F238E27FC236}">
                <a16:creationId xmlns:a16="http://schemas.microsoft.com/office/drawing/2014/main" id="{F56EF269-1E5C-4E57-8B5A-8FB03817E8BE}"/>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09600" y="1676400"/>
            <a:ext cx="3887788" cy="4724400"/>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78EED3-319D-4457-A42B-A57F7F7BF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84"/>
    </mc:Choice>
    <mc:Fallback>
      <p:transition spd="slow" advTm="1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D217BBE-7FCA-498D-B782-54C1C0A1B4E3}"/>
              </a:ext>
            </a:extLst>
          </p:cNvPr>
          <p:cNvSpPr>
            <a:spLocks noGrp="1" noRot="1" noChangeArrowheads="1"/>
          </p:cNvSpPr>
          <p:nvPr>
            <p:ph type="title"/>
          </p:nvPr>
        </p:nvSpPr>
        <p:spPr/>
        <p:txBody>
          <a:bodyPr/>
          <a:lstStyle/>
          <a:p>
            <a:pPr eaLnBrk="1" hangingPunct="1">
              <a:defRPr/>
            </a:pPr>
            <a:r>
              <a:rPr lang="en-US"/>
              <a:t>Syrian Hamster</a:t>
            </a:r>
            <a:br>
              <a:rPr lang="en-US" i="1"/>
            </a:br>
            <a:r>
              <a:rPr lang="en-US" i="1"/>
              <a:t>Mesocricetus auratus</a:t>
            </a:r>
          </a:p>
        </p:txBody>
      </p:sp>
      <p:sp>
        <p:nvSpPr>
          <p:cNvPr id="6147" name="AutoShape 3" descr="Hamster Singer">
            <a:extLst>
              <a:ext uri="{FF2B5EF4-FFF2-40B4-BE49-F238E27FC236}">
                <a16:creationId xmlns:a16="http://schemas.microsoft.com/office/drawing/2014/main" id="{CF763155-2951-4E17-94B2-E8399C295564}"/>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pic>
        <p:nvPicPr>
          <p:cNvPr id="6148" name="Picture 4" descr="Peach_2">
            <a:extLst>
              <a:ext uri="{FF2B5EF4-FFF2-40B4-BE49-F238E27FC236}">
                <a16:creationId xmlns:a16="http://schemas.microsoft.com/office/drawing/2014/main" id="{D48415D9-163D-4935-B14D-6FCD4BB032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828800"/>
            <a:ext cx="32289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syrian-hamster-0044">
            <a:extLst>
              <a:ext uri="{FF2B5EF4-FFF2-40B4-BE49-F238E27FC236}">
                <a16:creationId xmlns:a16="http://schemas.microsoft.com/office/drawing/2014/main" id="{F8823B70-5BE1-42EA-AE2B-AB123DE0A2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33600"/>
            <a:ext cx="29511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90058158">
            <a:extLst>
              <a:ext uri="{FF2B5EF4-FFF2-40B4-BE49-F238E27FC236}">
                <a16:creationId xmlns:a16="http://schemas.microsoft.com/office/drawing/2014/main" id="{5EEACFD6-101C-4DA4-8F77-80D37FE45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113213"/>
            <a:ext cx="373380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ACC8BF1-98CF-4BA7-9882-8E2080479B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p:transition advTm="250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a:extLst>
              <a:ext uri="{FF2B5EF4-FFF2-40B4-BE49-F238E27FC236}">
                <a16:creationId xmlns:a16="http://schemas.microsoft.com/office/drawing/2014/main" id="{3AF2A76C-9B61-41D9-871C-995B29F44596}"/>
              </a:ext>
            </a:extLst>
          </p:cNvPr>
          <p:cNvSpPr>
            <a:spLocks noGrp="1" noRot="1" noChangeArrowheads="1"/>
          </p:cNvSpPr>
          <p:nvPr>
            <p:ph type="title"/>
          </p:nvPr>
        </p:nvSpPr>
        <p:spPr/>
        <p:txBody>
          <a:bodyPr/>
          <a:lstStyle/>
          <a:p>
            <a:pPr eaLnBrk="1" hangingPunct="1">
              <a:defRPr/>
            </a:pPr>
            <a:r>
              <a:rPr lang="en-US"/>
              <a:t>Sexing Pups</a:t>
            </a:r>
          </a:p>
        </p:txBody>
      </p:sp>
      <p:sp>
        <p:nvSpPr>
          <p:cNvPr id="57349" name="Rectangle 5">
            <a:extLst>
              <a:ext uri="{FF2B5EF4-FFF2-40B4-BE49-F238E27FC236}">
                <a16:creationId xmlns:a16="http://schemas.microsoft.com/office/drawing/2014/main" id="{E7050C06-C50C-40D5-BB0C-84AF43CD45A1}"/>
              </a:ext>
            </a:extLst>
          </p:cNvPr>
          <p:cNvSpPr>
            <a:spLocks noGrp="1" noChangeArrowheads="1"/>
          </p:cNvSpPr>
          <p:nvPr>
            <p:ph type="body" sz="half" idx="1"/>
          </p:nvPr>
        </p:nvSpPr>
        <p:spPr>
          <a:xfrm>
            <a:off x="457200" y="1143000"/>
            <a:ext cx="4038600" cy="5334000"/>
          </a:xfrm>
        </p:spPr>
        <p:txBody>
          <a:bodyPr/>
          <a:lstStyle/>
          <a:p>
            <a:pPr marL="533400" indent="-533400" eaLnBrk="1" hangingPunct="1">
              <a:defRPr/>
            </a:pPr>
            <a:endParaRPr lang="en-US" sz="2400" b="1"/>
          </a:p>
          <a:p>
            <a:pPr marL="533400" indent="-533400" eaLnBrk="1" hangingPunct="1">
              <a:defRPr/>
            </a:pPr>
            <a:r>
              <a:rPr lang="en-US" sz="2400"/>
              <a:t>Sexing of hamster pups is somewhat more difficult, but the principle is the same—the animal with the longer anogenital distance is the male. Also notice in this image, that the </a:t>
            </a:r>
            <a:r>
              <a:rPr lang="en-US" sz="2400">
                <a:solidFill>
                  <a:srgbClr val="FF3300"/>
                </a:solidFill>
              </a:rPr>
              <a:t>mammary glands are much more distinct in the female pup</a:t>
            </a:r>
            <a:r>
              <a:rPr lang="en-US" sz="2400"/>
              <a:t>, which is on the left.</a:t>
            </a:r>
          </a:p>
        </p:txBody>
      </p:sp>
      <p:pic>
        <p:nvPicPr>
          <p:cNvPr id="43012" name="Picture 7" descr="9028_21">
            <a:extLst>
              <a:ext uri="{FF2B5EF4-FFF2-40B4-BE49-F238E27FC236}">
                <a16:creationId xmlns:a16="http://schemas.microsoft.com/office/drawing/2014/main" id="{9D26936E-5ADF-4873-BA40-407DD767835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24400" y="1909763"/>
            <a:ext cx="4419600" cy="4354512"/>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0B602BC-FDA9-499C-A225-A18F71E155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5"/>
    </mc:Choice>
    <mc:Fallback>
      <p:transition spd="slow" advTm="1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id="{87B745B8-3F7F-48D4-93A1-716088689E07}"/>
              </a:ext>
            </a:extLst>
          </p:cNvPr>
          <p:cNvSpPr>
            <a:spLocks noGrp="1" noRot="1" noChangeArrowheads="1"/>
          </p:cNvSpPr>
          <p:nvPr>
            <p:ph type="title"/>
          </p:nvPr>
        </p:nvSpPr>
        <p:spPr/>
        <p:txBody>
          <a:bodyPr/>
          <a:lstStyle/>
          <a:p>
            <a:pPr eaLnBrk="1" hangingPunct="1">
              <a:defRPr/>
            </a:pPr>
            <a:r>
              <a:rPr lang="en-US" sz="4000"/>
              <a:t>Female Urogenital Tract</a:t>
            </a:r>
            <a:br>
              <a:rPr lang="en-US" sz="4000" b="0"/>
            </a:br>
            <a:endParaRPr lang="en-US" sz="4000" b="0"/>
          </a:p>
        </p:txBody>
      </p:sp>
      <p:sp>
        <p:nvSpPr>
          <p:cNvPr id="60422" name="Rectangle 6">
            <a:extLst>
              <a:ext uri="{FF2B5EF4-FFF2-40B4-BE49-F238E27FC236}">
                <a16:creationId xmlns:a16="http://schemas.microsoft.com/office/drawing/2014/main" id="{9BC83399-A26F-430D-9DB6-F63672A7BC4E}"/>
              </a:ext>
            </a:extLst>
          </p:cNvPr>
          <p:cNvSpPr>
            <a:spLocks noGrp="1" noChangeArrowheads="1"/>
          </p:cNvSpPr>
          <p:nvPr>
            <p:ph type="body" sz="half" idx="2"/>
          </p:nvPr>
        </p:nvSpPr>
        <p:spPr>
          <a:xfrm>
            <a:off x="5181600" y="1676400"/>
            <a:ext cx="4038600" cy="4525963"/>
          </a:xfrm>
        </p:spPr>
        <p:txBody>
          <a:bodyPr/>
          <a:lstStyle/>
          <a:p>
            <a:pPr marL="533400" indent="-533400" eaLnBrk="1" hangingPunct="1">
              <a:defRPr/>
            </a:pPr>
            <a:r>
              <a:rPr lang="en-US" sz="2400"/>
              <a:t>This image demonstrates the arrangement of the female urogenital system, after the other abdominal viscera have been removed. The ovaries are dorsolateral to the kidneys, 3 to 4 mm long, oval, and completely enclosed in a bursa </a:t>
            </a:r>
          </a:p>
        </p:txBody>
      </p:sp>
      <p:pic>
        <p:nvPicPr>
          <p:cNvPr id="45060" name="Picture 7" descr="9028_22">
            <a:extLst>
              <a:ext uri="{FF2B5EF4-FFF2-40B4-BE49-F238E27FC236}">
                <a16:creationId xmlns:a16="http://schemas.microsoft.com/office/drawing/2014/main" id="{4B8A16B9-F9ED-4459-ABF0-24E9E2EDC346}"/>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04800" y="1944688"/>
            <a:ext cx="4876800" cy="3459162"/>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3022701-42AD-4D1D-9D54-DEAAB4322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84"/>
    </mc:Choice>
    <mc:Fallback>
      <p:transition spd="slow" advTm="14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a:extLst>
              <a:ext uri="{FF2B5EF4-FFF2-40B4-BE49-F238E27FC236}">
                <a16:creationId xmlns:a16="http://schemas.microsoft.com/office/drawing/2014/main" id="{AE81ACAC-E82F-4C54-A59E-6857CE3B7AB3}"/>
              </a:ext>
            </a:extLst>
          </p:cNvPr>
          <p:cNvSpPr>
            <a:spLocks noGrp="1" noRot="1" noChangeArrowheads="1"/>
          </p:cNvSpPr>
          <p:nvPr>
            <p:ph type="title"/>
          </p:nvPr>
        </p:nvSpPr>
        <p:spPr/>
        <p:txBody>
          <a:bodyPr/>
          <a:lstStyle/>
          <a:p>
            <a:pPr marL="838200" indent="-838200" eaLnBrk="1" hangingPunct="1">
              <a:defRPr/>
            </a:pPr>
            <a:r>
              <a:rPr lang="en-US" sz="4000" b="0"/>
              <a:t>Male Urogenital System</a:t>
            </a:r>
            <a:br>
              <a:rPr lang="en-US" sz="4000"/>
            </a:br>
            <a:endParaRPr lang="en-US" sz="4000"/>
          </a:p>
        </p:txBody>
      </p:sp>
      <p:sp>
        <p:nvSpPr>
          <p:cNvPr id="65541" name="Rectangle 5">
            <a:extLst>
              <a:ext uri="{FF2B5EF4-FFF2-40B4-BE49-F238E27FC236}">
                <a16:creationId xmlns:a16="http://schemas.microsoft.com/office/drawing/2014/main" id="{FF841D6B-01BE-4C66-9864-5217D7E16666}"/>
              </a:ext>
            </a:extLst>
          </p:cNvPr>
          <p:cNvSpPr>
            <a:spLocks noGrp="1" noChangeArrowheads="1"/>
          </p:cNvSpPr>
          <p:nvPr>
            <p:ph type="body" sz="half" idx="1"/>
          </p:nvPr>
        </p:nvSpPr>
        <p:spPr/>
        <p:txBody>
          <a:bodyPr/>
          <a:lstStyle/>
          <a:p>
            <a:pPr eaLnBrk="1" hangingPunct="1">
              <a:defRPr/>
            </a:pPr>
            <a:r>
              <a:rPr lang="en-US" sz="2800"/>
              <a:t>Large fat bodies or pads cover the proximal portion of the testicles and the epididymis </a:t>
            </a:r>
          </a:p>
          <a:p>
            <a:pPr eaLnBrk="1" hangingPunct="1">
              <a:defRPr/>
            </a:pPr>
            <a:r>
              <a:rPr lang="en-US" sz="2800"/>
              <a:t>Accessory sex glands include the large branched vesicular glands </a:t>
            </a:r>
          </a:p>
        </p:txBody>
      </p:sp>
      <p:pic>
        <p:nvPicPr>
          <p:cNvPr id="47108" name="Picture 7" descr="9028_23a">
            <a:extLst>
              <a:ext uri="{FF2B5EF4-FFF2-40B4-BE49-F238E27FC236}">
                <a16:creationId xmlns:a16="http://schemas.microsoft.com/office/drawing/2014/main" id="{E682ED30-5A3E-4460-8D7D-311FCA6B54EA}"/>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114800" y="2362200"/>
            <a:ext cx="2517775" cy="3200400"/>
          </a:xfrm>
          <a:noFill/>
          <a:extLst>
            <a:ext uri="{909E8E84-426E-40DD-AFC4-6F175D3DCCD1}">
              <a14:hiddenFill xmlns:a14="http://schemas.microsoft.com/office/drawing/2010/main">
                <a:solidFill>
                  <a:srgbClr val="FFFFFF"/>
                </a:solidFill>
              </a14:hiddenFill>
            </a:ext>
          </a:extLst>
        </p:spPr>
      </p:pic>
      <p:pic>
        <p:nvPicPr>
          <p:cNvPr id="47109" name="Picture 8" descr="9028_23b">
            <a:extLst>
              <a:ext uri="{FF2B5EF4-FFF2-40B4-BE49-F238E27FC236}">
                <a16:creationId xmlns:a16="http://schemas.microsoft.com/office/drawing/2014/main" id="{87EC3936-6351-42E8-866B-4ABABB5A4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8763" y="2362200"/>
            <a:ext cx="25352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EA05592-7D65-4B5C-A657-EBC237ADA7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41"/>
    </mc:Choice>
    <mc:Fallback>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A4D80CD-7C6C-4B73-83AD-69B7DB9CFA99}"/>
              </a:ext>
            </a:extLst>
          </p:cNvPr>
          <p:cNvSpPr>
            <a:spLocks noGrp="1" noRot="1" noChangeArrowheads="1"/>
          </p:cNvSpPr>
          <p:nvPr>
            <p:ph type="title"/>
          </p:nvPr>
        </p:nvSpPr>
        <p:spPr/>
        <p:txBody>
          <a:bodyPr/>
          <a:lstStyle/>
          <a:p>
            <a:pPr eaLnBrk="1" hangingPunct="1">
              <a:defRPr/>
            </a:pPr>
            <a:r>
              <a:rPr lang="en-US" sz="4000"/>
              <a:t>Brown fat</a:t>
            </a:r>
            <a:br>
              <a:rPr lang="en-US" sz="4000"/>
            </a:br>
            <a:endParaRPr lang="en-US" sz="4000"/>
          </a:p>
        </p:txBody>
      </p:sp>
      <p:sp>
        <p:nvSpPr>
          <p:cNvPr id="63491" name="Rectangle 3">
            <a:extLst>
              <a:ext uri="{FF2B5EF4-FFF2-40B4-BE49-F238E27FC236}">
                <a16:creationId xmlns:a16="http://schemas.microsoft.com/office/drawing/2014/main" id="{724A9A17-D9F4-4618-B43B-3691885C1EA4}"/>
              </a:ext>
            </a:extLst>
          </p:cNvPr>
          <p:cNvSpPr>
            <a:spLocks noGrp="1" noChangeArrowheads="1"/>
          </p:cNvSpPr>
          <p:nvPr>
            <p:ph type="body" idx="1"/>
          </p:nvPr>
        </p:nvSpPr>
        <p:spPr>
          <a:xfrm>
            <a:off x="0" y="914400"/>
            <a:ext cx="8686800" cy="2209800"/>
          </a:xfrm>
        </p:spPr>
        <p:txBody>
          <a:bodyPr/>
          <a:lstStyle/>
          <a:p>
            <a:pPr eaLnBrk="1" hangingPunct="1">
              <a:lnSpc>
                <a:spcPct val="90000"/>
              </a:lnSpc>
              <a:defRPr/>
            </a:pPr>
            <a:r>
              <a:rPr lang="en-US" sz="2400"/>
              <a:t>Brown adipose tissue or brown fat (between arrows) is primarily located ventral to and between the scapulae or shoulder blades from the lower cervical spine to the mid-thorax. </a:t>
            </a:r>
            <a:r>
              <a:rPr lang="en-US" sz="2400">
                <a:solidFill>
                  <a:srgbClr val="FF3300"/>
                </a:solidFill>
              </a:rPr>
              <a:t>In cold-acclimating, hibernating, or neonatal animals, brown fat plays an important role in thermogenesis or heat production by heating the blood passing through it. </a:t>
            </a:r>
          </a:p>
        </p:txBody>
      </p:sp>
      <p:pic>
        <p:nvPicPr>
          <p:cNvPr id="49156" name="Picture 4" descr="9028_27">
            <a:extLst>
              <a:ext uri="{FF2B5EF4-FFF2-40B4-BE49-F238E27FC236}">
                <a16:creationId xmlns:a16="http://schemas.microsoft.com/office/drawing/2014/main" id="{FC853467-258B-4DF9-AE8A-770C19490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200400"/>
            <a:ext cx="55022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F03493D-C70D-46AD-864D-89C2959968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578"/>
    </mc:Choice>
    <mc:Fallback>
      <p:transition spd="slow" advTm="2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2DF01A4-1B07-44C3-B241-EDD32D48B97C}"/>
              </a:ext>
            </a:extLst>
          </p:cNvPr>
          <p:cNvSpPr>
            <a:spLocks noGrp="1" noRot="1" noChangeArrowheads="1"/>
          </p:cNvSpPr>
          <p:nvPr>
            <p:ph type="title"/>
          </p:nvPr>
        </p:nvSpPr>
        <p:spPr/>
        <p:txBody>
          <a:bodyPr/>
          <a:lstStyle/>
          <a:p>
            <a:pPr eaLnBrk="1" hangingPunct="1">
              <a:defRPr/>
            </a:pPr>
            <a:r>
              <a:rPr lang="en-US" sz="4000" b="0">
                <a:solidFill>
                  <a:srgbClr val="FF3300"/>
                </a:solidFill>
              </a:rPr>
              <a:t>PHYSIOLOGY</a:t>
            </a:r>
            <a:br>
              <a:rPr lang="en-US" sz="4000" b="0"/>
            </a:br>
            <a:endParaRPr lang="en-US" sz="4000" b="0"/>
          </a:p>
        </p:txBody>
      </p:sp>
      <p:sp>
        <p:nvSpPr>
          <p:cNvPr id="68611" name="Rectangle 3">
            <a:extLst>
              <a:ext uri="{FF2B5EF4-FFF2-40B4-BE49-F238E27FC236}">
                <a16:creationId xmlns:a16="http://schemas.microsoft.com/office/drawing/2014/main" id="{4013008A-3CCA-48F5-A9DF-1C38056C4223}"/>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a:t>Normative Data	</a:t>
            </a:r>
            <a:endParaRPr lang="en-US" b="1"/>
          </a:p>
          <a:p>
            <a:pPr eaLnBrk="1" hangingPunct="1">
              <a:lnSpc>
                <a:spcPct val="90000"/>
              </a:lnSpc>
              <a:defRPr/>
            </a:pPr>
            <a:r>
              <a:rPr lang="en-US"/>
              <a:t>Syrian hamsters have a normal life span of 18 to 24 months. </a:t>
            </a:r>
          </a:p>
          <a:p>
            <a:pPr eaLnBrk="1" hangingPunct="1">
              <a:lnSpc>
                <a:spcPct val="90000"/>
              </a:lnSpc>
              <a:defRPr/>
            </a:pPr>
            <a:r>
              <a:rPr lang="en-US"/>
              <a:t>Normal body temperatures range from 98.6° to 100.4 ° F. </a:t>
            </a:r>
          </a:p>
          <a:p>
            <a:pPr eaLnBrk="1" hangingPunct="1">
              <a:lnSpc>
                <a:spcPct val="90000"/>
              </a:lnSpc>
              <a:defRPr/>
            </a:pPr>
            <a:r>
              <a:rPr lang="en-US"/>
              <a:t>The normal heart rate is 250 to 500 beats per minute. </a:t>
            </a:r>
          </a:p>
          <a:p>
            <a:pPr eaLnBrk="1" hangingPunct="1">
              <a:lnSpc>
                <a:spcPct val="90000"/>
              </a:lnSpc>
              <a:defRPr/>
            </a:pPr>
            <a:r>
              <a:rPr lang="en-US"/>
              <a:t>Normal respiration is 33 to 135 breaths per minute, averaging 72. (page 132)</a:t>
            </a:r>
          </a:p>
        </p:txBody>
      </p:sp>
      <p:pic>
        <p:nvPicPr>
          <p:cNvPr id="2" name="Audio 1">
            <a:hlinkClick r:id="" action="ppaction://media"/>
            <a:extLst>
              <a:ext uri="{FF2B5EF4-FFF2-40B4-BE49-F238E27FC236}">
                <a16:creationId xmlns:a16="http://schemas.microsoft.com/office/drawing/2014/main" id="{EE4B4881-833B-4F03-8606-EDC7B33E63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45"/>
    </mc:Choice>
    <mc:Fallback>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E196A3DE-F809-4996-9818-E55A916D31D2}"/>
              </a:ext>
            </a:extLst>
          </p:cNvPr>
          <p:cNvSpPr>
            <a:spLocks noGrp="1" noRot="1" noChangeArrowheads="1"/>
          </p:cNvSpPr>
          <p:nvPr>
            <p:ph type="title"/>
          </p:nvPr>
        </p:nvSpPr>
        <p:spPr/>
        <p:txBody>
          <a:bodyPr/>
          <a:lstStyle/>
          <a:p>
            <a:pPr eaLnBrk="1" hangingPunct="1">
              <a:defRPr/>
            </a:pPr>
            <a:r>
              <a:rPr lang="en-US"/>
              <a:t>Urine</a:t>
            </a:r>
          </a:p>
        </p:txBody>
      </p:sp>
      <p:sp>
        <p:nvSpPr>
          <p:cNvPr id="70661" name="Rectangle 5">
            <a:extLst>
              <a:ext uri="{FF2B5EF4-FFF2-40B4-BE49-F238E27FC236}">
                <a16:creationId xmlns:a16="http://schemas.microsoft.com/office/drawing/2014/main" id="{7843DB18-C52E-4B81-99F7-15F6BE47C70B}"/>
              </a:ext>
            </a:extLst>
          </p:cNvPr>
          <p:cNvSpPr>
            <a:spLocks noGrp="1" noChangeArrowheads="1"/>
          </p:cNvSpPr>
          <p:nvPr>
            <p:ph type="body" sz="half" idx="1"/>
          </p:nvPr>
        </p:nvSpPr>
        <p:spPr>
          <a:xfrm>
            <a:off x="457200" y="1600200"/>
            <a:ext cx="4038600" cy="4953000"/>
          </a:xfrm>
        </p:spPr>
        <p:txBody>
          <a:bodyPr/>
          <a:lstStyle/>
          <a:p>
            <a:pPr marL="533400" indent="-533400" eaLnBrk="1" hangingPunct="1">
              <a:lnSpc>
                <a:spcPct val="90000"/>
              </a:lnSpc>
              <a:buFont typeface="Wingdings" panose="05000000000000000000" pitchFamily="2" charset="2"/>
              <a:buNone/>
              <a:defRPr/>
            </a:pPr>
            <a:endParaRPr lang="en-US" sz="2800" b="1"/>
          </a:p>
          <a:p>
            <a:pPr marL="533400" indent="-533400" eaLnBrk="1" hangingPunct="1">
              <a:lnSpc>
                <a:spcPct val="90000"/>
              </a:lnSpc>
              <a:defRPr/>
            </a:pPr>
            <a:r>
              <a:rPr lang="en-US" sz="2800"/>
              <a:t>Hamster urine is milky white because it contains </a:t>
            </a:r>
            <a:r>
              <a:rPr lang="en-US" sz="2800">
                <a:solidFill>
                  <a:srgbClr val="FF3300"/>
                </a:solidFill>
              </a:rPr>
              <a:t>calcium carbonate</a:t>
            </a:r>
            <a:r>
              <a:rPr lang="en-US" sz="2800"/>
              <a:t>. The urine is highly concentrated and alkaline, with a normal pH of 8. Because it is highly concentrated and alkaline, the urine adheres to cage surfaces. </a:t>
            </a:r>
          </a:p>
        </p:txBody>
      </p:sp>
      <p:pic>
        <p:nvPicPr>
          <p:cNvPr id="53252" name="Picture 7" descr="9028_31">
            <a:extLst>
              <a:ext uri="{FF2B5EF4-FFF2-40B4-BE49-F238E27FC236}">
                <a16:creationId xmlns:a16="http://schemas.microsoft.com/office/drawing/2014/main" id="{447368E9-8034-4BFF-8B93-DF8995C073E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943600" y="1905000"/>
            <a:ext cx="2219325" cy="4386263"/>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8BE3243-7F41-470B-9F84-CA044CC0E1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160"/>
    </mc:Choice>
    <mc:Fallback>
      <p:transition spd="slow" advTm="1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288B705-AE99-4A7D-9804-125412331E94}"/>
              </a:ext>
            </a:extLst>
          </p:cNvPr>
          <p:cNvSpPr>
            <a:spLocks noGrp="1" noRot="1" noChangeArrowheads="1"/>
          </p:cNvSpPr>
          <p:nvPr>
            <p:ph type="title"/>
          </p:nvPr>
        </p:nvSpPr>
        <p:spPr/>
        <p:txBody>
          <a:bodyPr/>
          <a:lstStyle/>
          <a:p>
            <a:pPr eaLnBrk="1" hangingPunct="1">
              <a:defRPr/>
            </a:pPr>
            <a:r>
              <a:rPr lang="en-US"/>
              <a:t>Food and Water </a:t>
            </a:r>
          </a:p>
        </p:txBody>
      </p:sp>
      <p:sp>
        <p:nvSpPr>
          <p:cNvPr id="73731" name="Rectangle 3">
            <a:extLst>
              <a:ext uri="{FF2B5EF4-FFF2-40B4-BE49-F238E27FC236}">
                <a16:creationId xmlns:a16="http://schemas.microsoft.com/office/drawing/2014/main" id="{D0131773-FF78-40BD-8DCD-65328C0D8CEF}"/>
              </a:ext>
            </a:extLst>
          </p:cNvPr>
          <p:cNvSpPr>
            <a:spLocks noGrp="1" noChangeArrowheads="1"/>
          </p:cNvSpPr>
          <p:nvPr>
            <p:ph type="body" idx="1"/>
          </p:nvPr>
        </p:nvSpPr>
        <p:spPr>
          <a:xfrm>
            <a:off x="457200" y="1600200"/>
            <a:ext cx="4191000" cy="4525963"/>
          </a:xfrm>
        </p:spPr>
        <p:txBody>
          <a:bodyPr/>
          <a:lstStyle/>
          <a:p>
            <a:pPr eaLnBrk="1" hangingPunct="1">
              <a:lnSpc>
                <a:spcPct val="80000"/>
              </a:lnSpc>
              <a:defRPr/>
            </a:pPr>
            <a:r>
              <a:rPr lang="en-US" sz="2800">
                <a:solidFill>
                  <a:srgbClr val="FF3300"/>
                </a:solidFill>
              </a:rPr>
              <a:t>Average food consumption is 8 to 12 g of commercial</a:t>
            </a:r>
            <a:r>
              <a:rPr lang="en-US" sz="2800"/>
              <a:t> pelleted rodent food per day for adult hamsters. Hamsters drink approximately </a:t>
            </a:r>
            <a:r>
              <a:rPr lang="en-US" sz="2800">
                <a:solidFill>
                  <a:srgbClr val="FF3300"/>
                </a:solidFill>
              </a:rPr>
              <a:t>8-10 ml of water per 100 g of body</a:t>
            </a:r>
            <a:r>
              <a:rPr lang="en-US" sz="2800"/>
              <a:t> weight per day. This rate of water consumption is similar to the gerbil, another rodent species indigenous to the desert. </a:t>
            </a:r>
          </a:p>
        </p:txBody>
      </p:sp>
      <p:pic>
        <p:nvPicPr>
          <p:cNvPr id="55300" name="Picture 4" descr="9028_32">
            <a:extLst>
              <a:ext uri="{FF2B5EF4-FFF2-40B4-BE49-F238E27FC236}">
                <a16:creationId xmlns:a16="http://schemas.microsoft.com/office/drawing/2014/main" id="{C1199845-D460-49F6-A78F-4EA9D8A4B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513" y="1524000"/>
            <a:ext cx="3087687"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497DB1C-6811-4824-9F4B-17DD181A73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82"/>
    </mc:Choice>
    <mc:Fallback>
      <p:transition spd="slow" advTm="2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4CC80DEA-23E6-4260-9F07-B59A970FE9F8}"/>
              </a:ext>
            </a:extLst>
          </p:cNvPr>
          <p:cNvSpPr>
            <a:spLocks noGrp="1" noRot="1" noChangeArrowheads="1"/>
          </p:cNvSpPr>
          <p:nvPr>
            <p:ph type="title"/>
          </p:nvPr>
        </p:nvSpPr>
        <p:spPr/>
        <p:txBody>
          <a:bodyPr/>
          <a:lstStyle/>
          <a:p>
            <a:pPr eaLnBrk="1" hangingPunct="1">
              <a:defRPr/>
            </a:pPr>
            <a:r>
              <a:rPr lang="en-US"/>
              <a:t>Hibernation</a:t>
            </a:r>
          </a:p>
        </p:txBody>
      </p:sp>
      <p:sp>
        <p:nvSpPr>
          <p:cNvPr id="75779" name="Rectangle 3">
            <a:extLst>
              <a:ext uri="{FF2B5EF4-FFF2-40B4-BE49-F238E27FC236}">
                <a16:creationId xmlns:a16="http://schemas.microsoft.com/office/drawing/2014/main" id="{A3F4FF87-0B96-4EA5-B5EA-0289631068B6}"/>
              </a:ext>
            </a:extLst>
          </p:cNvPr>
          <p:cNvSpPr>
            <a:spLocks noGrp="1" noChangeArrowheads="1"/>
          </p:cNvSpPr>
          <p:nvPr>
            <p:ph type="body" idx="1"/>
          </p:nvPr>
        </p:nvSpPr>
        <p:spPr/>
        <p:txBody>
          <a:bodyPr/>
          <a:lstStyle/>
          <a:p>
            <a:pPr marL="609600" indent="-609600" eaLnBrk="1" hangingPunct="1">
              <a:lnSpc>
                <a:spcPct val="80000"/>
              </a:lnSpc>
              <a:buFont typeface="Wingdings" panose="05000000000000000000" pitchFamily="2" charset="2"/>
              <a:buNone/>
              <a:defRPr/>
            </a:pPr>
            <a:r>
              <a:rPr lang="en-US" sz="2800"/>
              <a:t>	</a:t>
            </a:r>
            <a:endParaRPr lang="en-US" sz="2800" b="1"/>
          </a:p>
          <a:p>
            <a:pPr marL="609600" indent="-609600" eaLnBrk="1" hangingPunct="1">
              <a:lnSpc>
                <a:spcPct val="80000"/>
              </a:lnSpc>
              <a:defRPr/>
            </a:pPr>
            <a:r>
              <a:rPr lang="en-US" sz="2800"/>
              <a:t>Hibernation is a physiologic adaptation of many hamster species to harsh winter environments. Hamsters are permissive hibernators who may avoid hibernation if there are insufficient food stores in the burrow or may arouse from hibernation if the temperature temporarily rises. </a:t>
            </a:r>
          </a:p>
          <a:p>
            <a:pPr marL="609600" indent="-609600" eaLnBrk="1" hangingPunct="1">
              <a:lnSpc>
                <a:spcPct val="80000"/>
              </a:lnSpc>
              <a:defRPr/>
            </a:pPr>
            <a:r>
              <a:rPr lang="en-US" sz="2800"/>
              <a:t>Cold exposure is considered an important factor in inducing hibernation. </a:t>
            </a:r>
            <a:r>
              <a:rPr lang="en-US" sz="2800">
                <a:solidFill>
                  <a:srgbClr val="FF3300"/>
                </a:solidFill>
              </a:rPr>
              <a:t>Hamsters may hibernate if the </a:t>
            </a:r>
            <a:r>
              <a:rPr lang="en-US" sz="2800" b="1" u="sng">
                <a:solidFill>
                  <a:srgbClr val="FF3300"/>
                </a:solidFill>
              </a:rPr>
              <a:t>temperature falls below 48°F (8°C).</a:t>
            </a:r>
            <a:r>
              <a:rPr lang="en-US" sz="2800"/>
              <a:t> Testicular regression or atrophy due to decreasing photoperiod or daylight predisposes male hamsters to hibernate </a:t>
            </a:r>
          </a:p>
        </p:txBody>
      </p:sp>
      <p:pic>
        <p:nvPicPr>
          <p:cNvPr id="2" name="Audio 1">
            <a:hlinkClick r:id="" action="ppaction://media"/>
            <a:extLst>
              <a:ext uri="{FF2B5EF4-FFF2-40B4-BE49-F238E27FC236}">
                <a16:creationId xmlns:a16="http://schemas.microsoft.com/office/drawing/2014/main" id="{0FF95413-0F42-4792-A9F3-F3CA11ADB0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120"/>
    </mc:Choice>
    <mc:Fallback>
      <p:transition spd="slow" advTm="2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770CD92-5E69-49ED-846A-CB26D52AAB17}"/>
              </a:ext>
            </a:extLst>
          </p:cNvPr>
          <p:cNvSpPr>
            <a:spLocks noGrp="1" noRot="1" noChangeArrowheads="1"/>
          </p:cNvSpPr>
          <p:nvPr>
            <p:ph type="title"/>
          </p:nvPr>
        </p:nvSpPr>
        <p:spPr/>
        <p:txBody>
          <a:bodyPr/>
          <a:lstStyle/>
          <a:p>
            <a:pPr eaLnBrk="1" hangingPunct="1">
              <a:defRPr/>
            </a:pPr>
            <a:r>
              <a:rPr lang="en-US"/>
              <a:t>Reproduction</a:t>
            </a:r>
          </a:p>
        </p:txBody>
      </p:sp>
      <p:sp>
        <p:nvSpPr>
          <p:cNvPr id="77827" name="Rectangle 3">
            <a:extLst>
              <a:ext uri="{FF2B5EF4-FFF2-40B4-BE49-F238E27FC236}">
                <a16:creationId xmlns:a16="http://schemas.microsoft.com/office/drawing/2014/main" id="{23DD311C-FEC1-4F5B-92D0-632FC771406B}"/>
              </a:ext>
            </a:extLst>
          </p:cNvPr>
          <p:cNvSpPr>
            <a:spLocks noGrp="1" noChangeArrowheads="1"/>
          </p:cNvSpPr>
          <p:nvPr>
            <p:ph type="body" idx="1"/>
          </p:nvPr>
        </p:nvSpPr>
        <p:spPr/>
        <p:txBody>
          <a:bodyPr/>
          <a:lstStyle/>
          <a:p>
            <a:pPr eaLnBrk="1" hangingPunct="1">
              <a:lnSpc>
                <a:spcPct val="90000"/>
              </a:lnSpc>
              <a:defRPr/>
            </a:pPr>
            <a:r>
              <a:rPr lang="en-US"/>
              <a:t>Although the female hamster can be sexually mature as </a:t>
            </a:r>
            <a:r>
              <a:rPr lang="en-US">
                <a:solidFill>
                  <a:srgbClr val="FF3300"/>
                </a:solidFill>
              </a:rPr>
              <a:t>young as 4 to 6 weeks</a:t>
            </a:r>
            <a:r>
              <a:rPr lang="en-US"/>
              <a:t> of age, breeding should not be allowed until the optimal age </a:t>
            </a:r>
            <a:r>
              <a:rPr lang="en-US">
                <a:solidFill>
                  <a:srgbClr val="FF3300"/>
                </a:solidFill>
              </a:rPr>
              <a:t>of 8 to 10 weeks. </a:t>
            </a:r>
          </a:p>
          <a:p>
            <a:pPr eaLnBrk="1" hangingPunct="1">
              <a:lnSpc>
                <a:spcPct val="90000"/>
              </a:lnSpc>
              <a:defRPr/>
            </a:pPr>
            <a:r>
              <a:rPr lang="en-US"/>
              <a:t>The hamster has a </a:t>
            </a:r>
            <a:r>
              <a:rPr lang="en-US">
                <a:solidFill>
                  <a:srgbClr val="FF3300"/>
                </a:solidFill>
              </a:rPr>
              <a:t>96 h or 4 day estrous cycle</a:t>
            </a:r>
            <a:r>
              <a:rPr lang="en-US"/>
              <a:t> </a:t>
            </a:r>
          </a:p>
          <a:p>
            <a:pPr eaLnBrk="1" hangingPunct="1">
              <a:lnSpc>
                <a:spcPct val="90000"/>
              </a:lnSpc>
              <a:defRPr/>
            </a:pPr>
            <a:r>
              <a:rPr lang="en-US"/>
              <a:t>Ovulation occurs during estrus—about </a:t>
            </a:r>
            <a:r>
              <a:rPr lang="en-US">
                <a:solidFill>
                  <a:srgbClr val="FF3300"/>
                </a:solidFill>
              </a:rPr>
              <a:t>18-19 h into day 1. </a:t>
            </a:r>
          </a:p>
          <a:p>
            <a:pPr eaLnBrk="1" hangingPunct="1">
              <a:lnSpc>
                <a:spcPct val="90000"/>
              </a:lnSpc>
              <a:defRPr/>
            </a:pPr>
            <a:r>
              <a:rPr lang="en-US"/>
              <a:t>During estrus, the female hamster is receptive to the male </a:t>
            </a:r>
          </a:p>
        </p:txBody>
      </p:sp>
      <p:pic>
        <p:nvPicPr>
          <p:cNvPr id="2" name="Audio 1">
            <a:hlinkClick r:id="" action="ppaction://media"/>
            <a:extLst>
              <a:ext uri="{FF2B5EF4-FFF2-40B4-BE49-F238E27FC236}">
                <a16:creationId xmlns:a16="http://schemas.microsoft.com/office/drawing/2014/main" id="{EA4688C0-1D29-4DED-A7D3-1FEF0D544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433"/>
    </mc:Choice>
    <mc:Fallback>
      <p:transition spd="slow" advTm="4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a:extLst>
              <a:ext uri="{FF2B5EF4-FFF2-40B4-BE49-F238E27FC236}">
                <a16:creationId xmlns:a16="http://schemas.microsoft.com/office/drawing/2014/main" id="{6CE8F59D-A5D8-4DE2-B0A5-D5988C24D4F4}"/>
              </a:ext>
            </a:extLst>
          </p:cNvPr>
          <p:cNvSpPr>
            <a:spLocks noGrp="1" noRot="1" noChangeArrowheads="1"/>
          </p:cNvSpPr>
          <p:nvPr>
            <p:ph type="title"/>
          </p:nvPr>
        </p:nvSpPr>
        <p:spPr/>
        <p:txBody>
          <a:bodyPr/>
          <a:lstStyle/>
          <a:p>
            <a:pPr eaLnBrk="1" hangingPunct="1">
              <a:defRPr/>
            </a:pPr>
            <a:r>
              <a:rPr lang="en-US"/>
              <a:t>Post-Ovulatory Discharge</a:t>
            </a:r>
          </a:p>
        </p:txBody>
      </p:sp>
      <p:sp>
        <p:nvSpPr>
          <p:cNvPr id="79877" name="Rectangle 5">
            <a:extLst>
              <a:ext uri="{FF2B5EF4-FFF2-40B4-BE49-F238E27FC236}">
                <a16:creationId xmlns:a16="http://schemas.microsoft.com/office/drawing/2014/main" id="{8E5620DB-EEE7-4DB5-8B1C-07982FC54A23}"/>
              </a:ext>
            </a:extLst>
          </p:cNvPr>
          <p:cNvSpPr>
            <a:spLocks noGrp="1" noChangeArrowheads="1"/>
          </p:cNvSpPr>
          <p:nvPr>
            <p:ph type="body" sz="half" idx="1"/>
          </p:nvPr>
        </p:nvSpPr>
        <p:spPr>
          <a:xfrm>
            <a:off x="0" y="1600200"/>
            <a:ext cx="4038600" cy="4525963"/>
          </a:xfrm>
        </p:spPr>
        <p:txBody>
          <a:bodyPr/>
          <a:lstStyle/>
          <a:p>
            <a:pPr marL="533400" indent="-533400" eaLnBrk="1" hangingPunct="1">
              <a:defRPr/>
            </a:pPr>
            <a:endParaRPr lang="en-US" sz="2400" b="1"/>
          </a:p>
          <a:p>
            <a:pPr marL="533400" indent="-533400" eaLnBrk="1" hangingPunct="1">
              <a:defRPr/>
            </a:pPr>
            <a:r>
              <a:rPr lang="en-US" sz="2400"/>
              <a:t>This image shows the post-ovulatory discharge, which is drawn into a long string. The end of estrus and start of diestrus is marked by the appearance of this discharge, which fills the vagina and even extrudes through the vaginal orifice. </a:t>
            </a:r>
          </a:p>
        </p:txBody>
      </p:sp>
      <p:pic>
        <p:nvPicPr>
          <p:cNvPr id="61444" name="Picture 7" descr="9028_37">
            <a:extLst>
              <a:ext uri="{FF2B5EF4-FFF2-40B4-BE49-F238E27FC236}">
                <a16:creationId xmlns:a16="http://schemas.microsoft.com/office/drawing/2014/main" id="{CEA97074-2044-4F2E-981A-E3B0D40E01E4}"/>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419600" y="2279650"/>
            <a:ext cx="4724400" cy="3019425"/>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A4D0E0D-B93B-4014-A5C1-64DB1FF0CB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67"/>
    </mc:Choice>
    <mc:Fallback>
      <p:transition spd="slow" advTm="1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FA9B0DB-15BD-4847-96BA-311C5390308E}"/>
              </a:ext>
            </a:extLst>
          </p:cNvPr>
          <p:cNvSpPr>
            <a:spLocks noGrp="1" noRot="1" noChangeArrowheads="1"/>
          </p:cNvSpPr>
          <p:nvPr>
            <p:ph type="title"/>
          </p:nvPr>
        </p:nvSpPr>
        <p:spPr/>
        <p:txBody>
          <a:bodyPr/>
          <a:lstStyle/>
          <a:p>
            <a:pPr eaLnBrk="1" hangingPunct="1">
              <a:defRPr/>
            </a:pPr>
            <a:r>
              <a:rPr lang="en-US" sz="4000"/>
              <a:t>Taxonomy</a:t>
            </a:r>
            <a:br>
              <a:rPr lang="en-US" sz="4000" b="0"/>
            </a:br>
            <a:endParaRPr lang="en-US" sz="4000" b="0"/>
          </a:p>
        </p:txBody>
      </p:sp>
      <p:sp>
        <p:nvSpPr>
          <p:cNvPr id="10243" name="Rectangle 3">
            <a:extLst>
              <a:ext uri="{FF2B5EF4-FFF2-40B4-BE49-F238E27FC236}">
                <a16:creationId xmlns:a16="http://schemas.microsoft.com/office/drawing/2014/main" id="{F32F4207-9EC7-4E68-B559-EBCF750FF1C7}"/>
              </a:ext>
            </a:extLst>
          </p:cNvPr>
          <p:cNvSpPr>
            <a:spLocks noGrp="1" noChangeArrowheads="1"/>
          </p:cNvSpPr>
          <p:nvPr>
            <p:ph type="body" idx="1"/>
          </p:nvPr>
        </p:nvSpPr>
        <p:spPr>
          <a:xfrm>
            <a:off x="457200" y="1600200"/>
            <a:ext cx="3810000" cy="4525963"/>
          </a:xfrm>
        </p:spPr>
        <p:txBody>
          <a:bodyPr/>
          <a:lstStyle/>
          <a:p>
            <a:pPr marL="609600" indent="-609600" eaLnBrk="1" hangingPunct="1">
              <a:lnSpc>
                <a:spcPct val="90000"/>
              </a:lnSpc>
              <a:defRPr/>
            </a:pPr>
            <a:r>
              <a:rPr lang="en-US" sz="2400"/>
              <a:t>The Syrian or golden hamster belongs to the order </a:t>
            </a:r>
            <a:r>
              <a:rPr lang="en-US" sz="2400" i="1"/>
              <a:t>Rodentia</a:t>
            </a:r>
            <a:r>
              <a:rPr lang="en-US" sz="2400"/>
              <a:t>, family </a:t>
            </a:r>
            <a:r>
              <a:rPr lang="en-US" sz="2400" i="1"/>
              <a:t>Cricetidae</a:t>
            </a:r>
            <a:r>
              <a:rPr lang="en-US" sz="2400"/>
              <a:t>. Its genus and species designation is </a:t>
            </a:r>
            <a:r>
              <a:rPr lang="en-US" sz="2400" i="1">
                <a:solidFill>
                  <a:srgbClr val="FF3300"/>
                </a:solidFill>
              </a:rPr>
              <a:t>Mesocricetus auratus.</a:t>
            </a:r>
            <a:r>
              <a:rPr lang="en-US" sz="2400"/>
              <a:t> The Syrian hamster is a desert rodent, indigenous to northwest Syria (orange area on this map of the Mediterranean). </a:t>
            </a:r>
          </a:p>
        </p:txBody>
      </p:sp>
      <p:pic>
        <p:nvPicPr>
          <p:cNvPr id="8196" name="Picture 4" descr="9028_05">
            <a:extLst>
              <a:ext uri="{FF2B5EF4-FFF2-40B4-BE49-F238E27FC236}">
                <a16:creationId xmlns:a16="http://schemas.microsoft.com/office/drawing/2014/main" id="{673B68B2-0F1E-4ADE-BCA2-B89050FDA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6482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403D52B-1F65-4818-9D7C-1A5A4C91BE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67"/>
    </mc:Choice>
    <mc:Fallback xmlns="">
      <p:transition spd="slow" advTm="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498A380-96E6-4DFB-86A8-03C059F3D14A}"/>
              </a:ext>
            </a:extLst>
          </p:cNvPr>
          <p:cNvSpPr>
            <a:spLocks noGrp="1" noRot="1" noChangeArrowheads="1"/>
          </p:cNvSpPr>
          <p:nvPr>
            <p:ph type="title"/>
          </p:nvPr>
        </p:nvSpPr>
        <p:spPr/>
        <p:txBody>
          <a:bodyPr/>
          <a:lstStyle/>
          <a:p>
            <a:pPr eaLnBrk="1" hangingPunct="1">
              <a:defRPr/>
            </a:pPr>
            <a:r>
              <a:rPr lang="en-US" sz="4000"/>
              <a:t>Gestation and Parturition </a:t>
            </a:r>
            <a:br>
              <a:rPr lang="en-US" sz="4000" b="0"/>
            </a:br>
            <a:endParaRPr lang="en-US" sz="4000" b="0"/>
          </a:p>
        </p:txBody>
      </p:sp>
      <p:sp>
        <p:nvSpPr>
          <p:cNvPr id="84995" name="Rectangle 3">
            <a:extLst>
              <a:ext uri="{FF2B5EF4-FFF2-40B4-BE49-F238E27FC236}">
                <a16:creationId xmlns:a16="http://schemas.microsoft.com/office/drawing/2014/main" id="{3417F19E-DACB-4E48-9AEF-96C404F18705}"/>
              </a:ext>
            </a:extLst>
          </p:cNvPr>
          <p:cNvSpPr>
            <a:spLocks noGrp="1" noChangeArrowheads="1"/>
          </p:cNvSpPr>
          <p:nvPr>
            <p:ph type="body" idx="1"/>
          </p:nvPr>
        </p:nvSpPr>
        <p:spPr/>
        <p:txBody>
          <a:bodyPr/>
          <a:lstStyle/>
          <a:p>
            <a:pPr marL="609600" indent="-609600" eaLnBrk="1" hangingPunct="1">
              <a:lnSpc>
                <a:spcPct val="90000"/>
              </a:lnSpc>
              <a:defRPr/>
            </a:pPr>
            <a:r>
              <a:rPr lang="en-US" sz="2800"/>
              <a:t>Gestation is from </a:t>
            </a:r>
            <a:r>
              <a:rPr lang="en-US" sz="2800">
                <a:solidFill>
                  <a:srgbClr val="FF3300"/>
                </a:solidFill>
              </a:rPr>
              <a:t>15 to 16 days</a:t>
            </a:r>
            <a:r>
              <a:rPr lang="en-US" sz="2800"/>
              <a:t> duration, usually averaging 16 days. </a:t>
            </a:r>
          </a:p>
          <a:p>
            <a:pPr marL="609600" indent="-609600" eaLnBrk="1" hangingPunct="1">
              <a:lnSpc>
                <a:spcPct val="90000"/>
              </a:lnSpc>
              <a:defRPr/>
            </a:pPr>
            <a:r>
              <a:rPr lang="en-US" sz="2800"/>
              <a:t>Imminent parturition is indicated by restlessness, increased respiratory rates, bloody discharge prior to delivery, and active licking of the perineal area. </a:t>
            </a:r>
          </a:p>
          <a:p>
            <a:pPr marL="609600" indent="-609600" eaLnBrk="1" hangingPunct="1">
              <a:lnSpc>
                <a:spcPct val="90000"/>
              </a:lnSpc>
              <a:defRPr/>
            </a:pPr>
            <a:r>
              <a:rPr lang="en-US" sz="2800"/>
              <a:t>Litter size usually ranges from </a:t>
            </a:r>
            <a:r>
              <a:rPr lang="en-US" sz="2800">
                <a:solidFill>
                  <a:srgbClr val="FF3300"/>
                </a:solidFill>
              </a:rPr>
              <a:t>5 to 9 pups</a:t>
            </a:r>
            <a:r>
              <a:rPr lang="en-US" sz="2800"/>
              <a:t>. </a:t>
            </a:r>
          </a:p>
          <a:p>
            <a:pPr marL="609600" indent="-609600" eaLnBrk="1" hangingPunct="1">
              <a:lnSpc>
                <a:spcPct val="90000"/>
              </a:lnSpc>
              <a:defRPr/>
            </a:pPr>
            <a:r>
              <a:rPr lang="en-US" sz="2800"/>
              <a:t>The short gestation period, 16 days compared to 21 days for rats and mice; and the large litter size make hamsters an excellent model for use in teratology or the study of the causes of fetal defects </a:t>
            </a:r>
          </a:p>
        </p:txBody>
      </p:sp>
      <p:pic>
        <p:nvPicPr>
          <p:cNvPr id="2" name="Audio 1">
            <a:hlinkClick r:id="" action="ppaction://media"/>
            <a:extLst>
              <a:ext uri="{FF2B5EF4-FFF2-40B4-BE49-F238E27FC236}">
                <a16:creationId xmlns:a16="http://schemas.microsoft.com/office/drawing/2014/main" id="{62351955-FF1A-4938-A5F2-1DD023BBF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685"/>
    </mc:Choice>
    <mc:Fallback>
      <p:transition spd="slow" advTm="1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F3B30D6-E8EB-4F9C-A7DC-6DF5187D27E7}"/>
              </a:ext>
            </a:extLst>
          </p:cNvPr>
          <p:cNvSpPr>
            <a:spLocks noGrp="1" noRot="1" noChangeArrowheads="1"/>
          </p:cNvSpPr>
          <p:nvPr>
            <p:ph type="title"/>
          </p:nvPr>
        </p:nvSpPr>
        <p:spPr/>
        <p:txBody>
          <a:bodyPr/>
          <a:lstStyle/>
          <a:p>
            <a:pPr eaLnBrk="1" hangingPunct="1">
              <a:defRPr/>
            </a:pPr>
            <a:r>
              <a:rPr lang="en-US"/>
              <a:t>Postpartum </a:t>
            </a:r>
          </a:p>
        </p:txBody>
      </p:sp>
      <p:sp>
        <p:nvSpPr>
          <p:cNvPr id="87043" name="Rectangle 3">
            <a:extLst>
              <a:ext uri="{FF2B5EF4-FFF2-40B4-BE49-F238E27FC236}">
                <a16:creationId xmlns:a16="http://schemas.microsoft.com/office/drawing/2014/main" id="{7D6D4D02-8F03-4057-A924-6BB542716876}"/>
              </a:ext>
            </a:extLst>
          </p:cNvPr>
          <p:cNvSpPr>
            <a:spLocks noGrp="1" noChangeArrowheads="1"/>
          </p:cNvSpPr>
          <p:nvPr>
            <p:ph type="body" idx="1"/>
          </p:nvPr>
        </p:nvSpPr>
        <p:spPr>
          <a:xfrm>
            <a:off x="0" y="1600200"/>
            <a:ext cx="3810000" cy="4525963"/>
          </a:xfrm>
        </p:spPr>
        <p:txBody>
          <a:bodyPr/>
          <a:lstStyle/>
          <a:p>
            <a:pPr eaLnBrk="1" hangingPunct="1">
              <a:lnSpc>
                <a:spcPct val="90000"/>
              </a:lnSpc>
              <a:defRPr/>
            </a:pPr>
            <a:r>
              <a:rPr lang="en-US" sz="2800"/>
              <a:t>This is a picture of 7- to 10-day-old pups with their dam. </a:t>
            </a:r>
            <a:r>
              <a:rPr lang="en-US" sz="2800">
                <a:solidFill>
                  <a:srgbClr val="FF3300"/>
                </a:solidFill>
              </a:rPr>
              <a:t>The dam and her pups should be disturbed as little as possible for the first 7 to 10 days</a:t>
            </a:r>
            <a:r>
              <a:rPr lang="en-US" sz="2800"/>
              <a:t>. This is especially true if she is primiparous, as she may cannibalize or abandon the litter. </a:t>
            </a:r>
          </a:p>
        </p:txBody>
      </p:sp>
      <p:pic>
        <p:nvPicPr>
          <p:cNvPr id="65540" name="Picture 4" descr="9028_41">
            <a:extLst>
              <a:ext uri="{FF2B5EF4-FFF2-40B4-BE49-F238E27FC236}">
                <a16:creationId xmlns:a16="http://schemas.microsoft.com/office/drawing/2014/main" id="{973F4A07-4900-4AB2-9BFB-2DECA6AEC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159000"/>
            <a:ext cx="5181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3DE7486-A6A2-4EB6-A1D4-CA3341B15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19"/>
    </mc:Choice>
    <mc:Fallback>
      <p:transition spd="slow" advTm="2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7E5E3DA-8AD9-47C8-BE49-B0754C9D8652}"/>
              </a:ext>
            </a:extLst>
          </p:cNvPr>
          <p:cNvSpPr>
            <a:spLocks noGrp="1" noRot="1" noChangeArrowheads="1"/>
          </p:cNvSpPr>
          <p:nvPr>
            <p:ph type="title"/>
          </p:nvPr>
        </p:nvSpPr>
        <p:spPr/>
        <p:txBody>
          <a:bodyPr/>
          <a:lstStyle/>
          <a:p>
            <a:pPr eaLnBrk="1" hangingPunct="1">
              <a:defRPr/>
            </a:pPr>
            <a:r>
              <a:rPr lang="en-US"/>
              <a:t>Weaning	</a:t>
            </a:r>
          </a:p>
        </p:txBody>
      </p:sp>
      <p:sp>
        <p:nvSpPr>
          <p:cNvPr id="89091" name="Rectangle 3">
            <a:extLst>
              <a:ext uri="{FF2B5EF4-FFF2-40B4-BE49-F238E27FC236}">
                <a16:creationId xmlns:a16="http://schemas.microsoft.com/office/drawing/2014/main" id="{CECCC4D5-9735-44A0-92A6-2AB69AB773B5}"/>
              </a:ext>
            </a:extLst>
          </p:cNvPr>
          <p:cNvSpPr>
            <a:spLocks noGrp="1" noChangeArrowheads="1"/>
          </p:cNvSpPr>
          <p:nvPr>
            <p:ph type="body" idx="1"/>
          </p:nvPr>
        </p:nvSpPr>
        <p:spPr>
          <a:xfrm>
            <a:off x="-152400" y="1600200"/>
            <a:ext cx="4572000" cy="4525963"/>
          </a:xfrm>
        </p:spPr>
        <p:txBody>
          <a:bodyPr/>
          <a:lstStyle/>
          <a:p>
            <a:pPr marL="609600" indent="-609600" eaLnBrk="1" hangingPunct="1">
              <a:lnSpc>
                <a:spcPct val="80000"/>
              </a:lnSpc>
              <a:defRPr/>
            </a:pPr>
            <a:endParaRPr lang="en-US" sz="2800" b="1"/>
          </a:p>
          <a:p>
            <a:pPr marL="609600" indent="-609600" eaLnBrk="1" hangingPunct="1">
              <a:lnSpc>
                <a:spcPct val="80000"/>
              </a:lnSpc>
              <a:defRPr/>
            </a:pPr>
            <a:r>
              <a:rPr lang="en-US" sz="2800">
                <a:solidFill>
                  <a:srgbClr val="FF3300"/>
                </a:solidFill>
              </a:rPr>
              <a:t>The pups can be weaned at 21 days of age</a:t>
            </a:r>
            <a:r>
              <a:rPr lang="en-US" sz="2800"/>
              <a:t>. Postpartum estrus in the Syrian hamster is infertile; the female hamster will return to estrus when the litter is weaned. </a:t>
            </a:r>
          </a:p>
          <a:p>
            <a:pPr marL="609600" indent="-609600" eaLnBrk="1" hangingPunct="1">
              <a:lnSpc>
                <a:spcPct val="80000"/>
              </a:lnSpc>
              <a:defRPr/>
            </a:pPr>
            <a:r>
              <a:rPr lang="en-US" sz="2800"/>
              <a:t>A female hamster can </a:t>
            </a:r>
            <a:r>
              <a:rPr lang="en-US" sz="2800">
                <a:solidFill>
                  <a:srgbClr val="FF3300"/>
                </a:solidFill>
              </a:rPr>
              <a:t>produce from 4 to 6 litters</a:t>
            </a:r>
            <a:r>
              <a:rPr lang="en-US" sz="2800"/>
              <a:t> during her reproductive life span.</a:t>
            </a:r>
          </a:p>
        </p:txBody>
      </p:sp>
      <p:pic>
        <p:nvPicPr>
          <p:cNvPr id="67588" name="Picture 4" descr="9028_42">
            <a:extLst>
              <a:ext uri="{FF2B5EF4-FFF2-40B4-BE49-F238E27FC236}">
                <a16:creationId xmlns:a16="http://schemas.microsoft.com/office/drawing/2014/main" id="{8227DBB1-5289-43D9-8BE6-B8F977400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690813"/>
            <a:ext cx="4724400"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1FC5F3D-EC57-4926-A8BE-FE44484265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00"/>
    </mc:Choice>
    <mc:Fallback>
      <p:transition spd="slow" advTm="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D22DF86-63A9-42C1-B28A-CC9526EF9B9F}"/>
              </a:ext>
            </a:extLst>
          </p:cNvPr>
          <p:cNvSpPr>
            <a:spLocks noGrp="1" noRot="1" noChangeArrowheads="1"/>
          </p:cNvSpPr>
          <p:nvPr>
            <p:ph type="title"/>
          </p:nvPr>
        </p:nvSpPr>
        <p:spPr/>
        <p:txBody>
          <a:bodyPr/>
          <a:lstStyle/>
          <a:p>
            <a:pPr eaLnBrk="1" hangingPunct="1">
              <a:defRPr/>
            </a:pPr>
            <a:endParaRPr lang="en-US"/>
          </a:p>
        </p:txBody>
      </p:sp>
      <p:sp>
        <p:nvSpPr>
          <p:cNvPr id="91139" name="Rectangle 3">
            <a:extLst>
              <a:ext uri="{FF2B5EF4-FFF2-40B4-BE49-F238E27FC236}">
                <a16:creationId xmlns:a16="http://schemas.microsoft.com/office/drawing/2014/main" id="{5B4DF762-11C0-4278-B028-8EF0096A111C}"/>
              </a:ext>
            </a:extLst>
          </p:cNvPr>
          <p:cNvSpPr>
            <a:spLocks noGrp="1" noChangeArrowheads="1"/>
          </p:cNvSpPr>
          <p:nvPr>
            <p:ph type="body" idx="1"/>
          </p:nvPr>
        </p:nvSpPr>
        <p:spPr>
          <a:xfrm>
            <a:off x="0" y="1600200"/>
            <a:ext cx="4038600" cy="4525963"/>
          </a:xfrm>
        </p:spPr>
        <p:txBody>
          <a:bodyPr/>
          <a:lstStyle/>
          <a:p>
            <a:pPr eaLnBrk="1" hangingPunct="1">
              <a:lnSpc>
                <a:spcPct val="80000"/>
              </a:lnSpc>
              <a:defRPr/>
            </a:pPr>
            <a:r>
              <a:rPr lang="en-US" sz="2400">
                <a:solidFill>
                  <a:srgbClr val="FF3300"/>
                </a:solidFill>
              </a:rPr>
              <a:t>Newborn hamsters weigh from 2 to 3 g, and are hairless</a:t>
            </a:r>
            <a:r>
              <a:rPr lang="en-US" sz="2400"/>
              <a:t>, with eyes and ears closed. The incisor teeth are erupted. The ears open on day 5, and eyes open on day 15. In the female hamster, the vagina opens at 10 days of age. By 21 days of age, hamsters weigh 35 to 40 g; at 6 to 8 weeks of age, they approach adult weights—the males will weigh from 85 to 110 g, and females will weigh from 95 to 120 g </a:t>
            </a:r>
          </a:p>
        </p:txBody>
      </p:sp>
      <p:pic>
        <p:nvPicPr>
          <p:cNvPr id="69636" name="Picture 4" descr="9028_43">
            <a:extLst>
              <a:ext uri="{FF2B5EF4-FFF2-40B4-BE49-F238E27FC236}">
                <a16:creationId xmlns:a16="http://schemas.microsoft.com/office/drawing/2014/main" id="{49FC1E96-2472-4469-8844-936B1543C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362200"/>
            <a:ext cx="5029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3C80AD6-C0C5-4C4D-8110-3171D5D6A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500"/>
    </mc:Choice>
    <mc:Fallback>
      <p:transition spd="slow" advTm="2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A719E81-86A7-413B-986A-459132831EA1}"/>
              </a:ext>
            </a:extLst>
          </p:cNvPr>
          <p:cNvSpPr>
            <a:spLocks noGrp="1" noRot="1" noChangeArrowheads="1"/>
          </p:cNvSpPr>
          <p:nvPr>
            <p:ph type="title"/>
          </p:nvPr>
        </p:nvSpPr>
        <p:spPr/>
        <p:txBody>
          <a:bodyPr/>
          <a:lstStyle/>
          <a:p>
            <a:pPr eaLnBrk="1" hangingPunct="1">
              <a:defRPr/>
            </a:pPr>
            <a:r>
              <a:rPr lang="en-US" sz="4000" b="0"/>
              <a:t>RESEARCH USE OF SYRIAN HAMSTERS</a:t>
            </a:r>
            <a:br>
              <a:rPr lang="en-US" sz="4000"/>
            </a:br>
            <a:endParaRPr lang="en-US" sz="4000"/>
          </a:p>
        </p:txBody>
      </p:sp>
      <p:sp>
        <p:nvSpPr>
          <p:cNvPr id="95235" name="Rectangle 3">
            <a:extLst>
              <a:ext uri="{FF2B5EF4-FFF2-40B4-BE49-F238E27FC236}">
                <a16:creationId xmlns:a16="http://schemas.microsoft.com/office/drawing/2014/main" id="{E41325EB-D930-47A8-A7CD-9EB304A3EB2D}"/>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800"/>
              <a:t>Use in research</a:t>
            </a:r>
          </a:p>
          <a:p>
            <a:pPr eaLnBrk="1" hangingPunct="1">
              <a:defRPr/>
            </a:pPr>
            <a:r>
              <a:rPr lang="en-US" sz="2800">
                <a:solidFill>
                  <a:srgbClr val="FF3300"/>
                </a:solidFill>
              </a:rPr>
              <a:t>Hamsters are the fifth most commonly used animal in research</a:t>
            </a:r>
            <a:r>
              <a:rPr lang="en-US" sz="2800"/>
              <a:t>, behind mice, rats, rabbits, and guinea pigs </a:t>
            </a:r>
          </a:p>
          <a:p>
            <a:pPr eaLnBrk="1" hangingPunct="1">
              <a:defRPr/>
            </a:pPr>
            <a:r>
              <a:rPr lang="en-US" sz="2800"/>
              <a:t>Most of the hamsters used in research are outbred stocks used, for example, in </a:t>
            </a:r>
            <a:r>
              <a:rPr lang="en-US" sz="2800">
                <a:solidFill>
                  <a:srgbClr val="FF3300"/>
                </a:solidFill>
              </a:rPr>
              <a:t>cancer research, infectious disease research, and behavioral studies</a:t>
            </a:r>
            <a:r>
              <a:rPr lang="en-US" sz="2800"/>
              <a:t>. </a:t>
            </a:r>
          </a:p>
          <a:p>
            <a:pPr eaLnBrk="1" hangingPunct="1">
              <a:defRPr/>
            </a:pPr>
            <a:r>
              <a:rPr lang="en-US" sz="2800"/>
              <a:t>Inbred strains of hamsters have been developed for specific research use, including immunogenetics and genetic models of human diseases.</a:t>
            </a:r>
          </a:p>
        </p:txBody>
      </p:sp>
      <p:pic>
        <p:nvPicPr>
          <p:cNvPr id="2" name="Audio 1">
            <a:hlinkClick r:id="" action="ppaction://media"/>
            <a:extLst>
              <a:ext uri="{FF2B5EF4-FFF2-40B4-BE49-F238E27FC236}">
                <a16:creationId xmlns:a16="http://schemas.microsoft.com/office/drawing/2014/main" id="{41D38343-F562-4D92-9604-E69F496BE9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91"/>
    </mc:Choice>
    <mc:Fallback>
      <p:transition spd="slow" advTm="1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54BD013-A11E-4B77-BC52-71E6E490597C}"/>
              </a:ext>
            </a:extLst>
          </p:cNvPr>
          <p:cNvSpPr>
            <a:spLocks noGrp="1" noRot="1" noChangeArrowheads="1"/>
          </p:cNvSpPr>
          <p:nvPr>
            <p:ph type="title"/>
          </p:nvPr>
        </p:nvSpPr>
        <p:spPr/>
        <p:txBody>
          <a:bodyPr/>
          <a:lstStyle/>
          <a:p>
            <a:pPr eaLnBrk="1" hangingPunct="1">
              <a:defRPr/>
            </a:pPr>
            <a:r>
              <a:rPr lang="en-US" sz="4000"/>
              <a:t>Cancer research</a:t>
            </a:r>
            <a:br>
              <a:rPr lang="en-US" sz="4000"/>
            </a:br>
            <a:endParaRPr lang="en-US" sz="4000"/>
          </a:p>
        </p:txBody>
      </p:sp>
      <p:sp>
        <p:nvSpPr>
          <p:cNvPr id="97283" name="Rectangle 3">
            <a:extLst>
              <a:ext uri="{FF2B5EF4-FFF2-40B4-BE49-F238E27FC236}">
                <a16:creationId xmlns:a16="http://schemas.microsoft.com/office/drawing/2014/main" id="{DF235C8A-6496-4DBA-BE00-40EE16E7396A}"/>
              </a:ext>
            </a:extLst>
          </p:cNvPr>
          <p:cNvSpPr>
            <a:spLocks noGrp="1" noChangeArrowheads="1"/>
          </p:cNvSpPr>
          <p:nvPr>
            <p:ph type="body" idx="1"/>
          </p:nvPr>
        </p:nvSpPr>
        <p:spPr/>
        <p:txBody>
          <a:bodyPr/>
          <a:lstStyle/>
          <a:p>
            <a:pPr marL="609600" indent="-609600" eaLnBrk="1" hangingPunct="1">
              <a:defRPr/>
            </a:pPr>
            <a:r>
              <a:rPr lang="en-US"/>
              <a:t>Syrian hamsters are valuable </a:t>
            </a:r>
            <a:r>
              <a:rPr lang="en-US">
                <a:solidFill>
                  <a:srgbClr val="FF3300"/>
                </a:solidFill>
              </a:rPr>
              <a:t>in cancer research, because they have a relatively low incidence of naturally occurring tumors when compared to other rodents</a:t>
            </a:r>
            <a:r>
              <a:rPr lang="en-US"/>
              <a:t>. Hamsters are highly susceptible to viral oncogenesis by experimental inoculation of viruses from other species. For example, several human adenoviruses produce undifferentiated sarcomas at the site of inoculation in hamsters. </a:t>
            </a:r>
          </a:p>
        </p:txBody>
      </p:sp>
      <p:pic>
        <p:nvPicPr>
          <p:cNvPr id="2" name="Audio 1">
            <a:hlinkClick r:id="" action="ppaction://media"/>
            <a:extLst>
              <a:ext uri="{FF2B5EF4-FFF2-40B4-BE49-F238E27FC236}">
                <a16:creationId xmlns:a16="http://schemas.microsoft.com/office/drawing/2014/main" id="{D0994C71-41E4-4F74-84C9-0C892F7A9E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19"/>
    </mc:Choice>
    <mc:Fallback>
      <p:transition spd="slow" advTm="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D6A3023-5FD1-4714-B5FC-D557E14B20F3}"/>
              </a:ext>
            </a:extLst>
          </p:cNvPr>
          <p:cNvSpPr>
            <a:spLocks noGrp="1" noRot="1" noChangeArrowheads="1"/>
          </p:cNvSpPr>
          <p:nvPr>
            <p:ph type="title"/>
          </p:nvPr>
        </p:nvSpPr>
        <p:spPr/>
        <p:txBody>
          <a:bodyPr/>
          <a:lstStyle/>
          <a:p>
            <a:pPr eaLnBrk="1" hangingPunct="1">
              <a:defRPr/>
            </a:pPr>
            <a:r>
              <a:rPr lang="en-US"/>
              <a:t>Cheek pouch</a:t>
            </a:r>
          </a:p>
        </p:txBody>
      </p:sp>
      <p:sp>
        <p:nvSpPr>
          <p:cNvPr id="99331" name="Rectangle 3">
            <a:extLst>
              <a:ext uri="{FF2B5EF4-FFF2-40B4-BE49-F238E27FC236}">
                <a16:creationId xmlns:a16="http://schemas.microsoft.com/office/drawing/2014/main" id="{3CBCF97D-D953-4C8D-B865-DDF19B6FF6F8}"/>
              </a:ext>
            </a:extLst>
          </p:cNvPr>
          <p:cNvSpPr>
            <a:spLocks noGrp="1" noChangeArrowheads="1"/>
          </p:cNvSpPr>
          <p:nvPr>
            <p:ph type="body" idx="1"/>
          </p:nvPr>
        </p:nvSpPr>
        <p:spPr>
          <a:xfrm>
            <a:off x="0" y="1524000"/>
            <a:ext cx="3657600" cy="4525963"/>
          </a:xfrm>
        </p:spPr>
        <p:txBody>
          <a:bodyPr/>
          <a:lstStyle/>
          <a:p>
            <a:pPr eaLnBrk="1" hangingPunct="1">
              <a:lnSpc>
                <a:spcPct val="90000"/>
              </a:lnSpc>
              <a:defRPr/>
            </a:pPr>
            <a:r>
              <a:rPr lang="en-US"/>
              <a:t>The cheek pouches have been termed </a:t>
            </a:r>
            <a:r>
              <a:rPr lang="en-US" i="1">
                <a:solidFill>
                  <a:srgbClr val="FF3300"/>
                </a:solidFill>
              </a:rPr>
              <a:t>immunologically privileged </a:t>
            </a:r>
            <a:r>
              <a:rPr lang="en-US">
                <a:solidFill>
                  <a:srgbClr val="FF3300"/>
                </a:solidFill>
              </a:rPr>
              <a:t>sites because tumors can be transplanted or induced</a:t>
            </a:r>
            <a:r>
              <a:rPr lang="en-US"/>
              <a:t> and not readily rejected by the hamster’s immune system. </a:t>
            </a:r>
          </a:p>
        </p:txBody>
      </p:sp>
      <p:pic>
        <p:nvPicPr>
          <p:cNvPr id="75780" name="Picture 6" descr="hamster_cheek">
            <a:extLst>
              <a:ext uri="{FF2B5EF4-FFF2-40B4-BE49-F238E27FC236}">
                <a16:creationId xmlns:a16="http://schemas.microsoft.com/office/drawing/2014/main" id="{061DEDA9-72E8-45E6-8E7C-085F3C2CE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135188"/>
            <a:ext cx="4267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F28A2ED-ECC6-4111-A7A9-E870B16641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62"/>
    </mc:Choice>
    <mc:Fallback>
      <p:transition spd="slow" advTm="1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09D9F0D-4A3D-4B84-BF8B-9C1590E873A4}"/>
              </a:ext>
            </a:extLst>
          </p:cNvPr>
          <p:cNvSpPr>
            <a:spLocks noGrp="1" noRot="1" noChangeArrowheads="1"/>
          </p:cNvSpPr>
          <p:nvPr>
            <p:ph type="title"/>
          </p:nvPr>
        </p:nvSpPr>
        <p:spPr/>
        <p:txBody>
          <a:bodyPr/>
          <a:lstStyle/>
          <a:p>
            <a:pPr eaLnBrk="1" hangingPunct="1">
              <a:defRPr/>
            </a:pPr>
            <a:r>
              <a:rPr lang="en-US" sz="4000"/>
              <a:t>Infectious disease</a:t>
            </a:r>
            <a:br>
              <a:rPr lang="en-US" sz="4000"/>
            </a:br>
            <a:endParaRPr lang="en-US" sz="4000"/>
          </a:p>
        </p:txBody>
      </p:sp>
      <p:sp>
        <p:nvSpPr>
          <p:cNvPr id="101379" name="Rectangle 3">
            <a:extLst>
              <a:ext uri="{FF2B5EF4-FFF2-40B4-BE49-F238E27FC236}">
                <a16:creationId xmlns:a16="http://schemas.microsoft.com/office/drawing/2014/main" id="{C2B48D1C-D3E2-4342-B28B-C8CA503ED971}"/>
              </a:ext>
            </a:extLst>
          </p:cNvPr>
          <p:cNvSpPr>
            <a:spLocks noGrp="1" noChangeArrowheads="1"/>
          </p:cNvSpPr>
          <p:nvPr>
            <p:ph type="body" idx="1"/>
          </p:nvPr>
        </p:nvSpPr>
        <p:spPr/>
        <p:txBody>
          <a:bodyPr/>
          <a:lstStyle/>
          <a:p>
            <a:pPr eaLnBrk="1" hangingPunct="1">
              <a:defRPr/>
            </a:pPr>
            <a:r>
              <a:rPr lang="en-US" dirty="0"/>
              <a:t>Hamsters are utilized in infectious disease research because they are susceptible to a wide variety of bacterial, viral, and parasitic agents. The hamster has served as a model of </a:t>
            </a:r>
            <a:r>
              <a:rPr lang="en-US" dirty="0" err="1"/>
              <a:t>mycoplasma</a:t>
            </a:r>
            <a:r>
              <a:rPr lang="en-US" dirty="0"/>
              <a:t> infection in man as well as a model of </a:t>
            </a:r>
            <a:r>
              <a:rPr lang="en-US" dirty="0" err="1"/>
              <a:t>leishmaniasis</a:t>
            </a:r>
            <a:r>
              <a:rPr lang="en-US" dirty="0"/>
              <a:t> (protozoan parasites) and toxoplasmosis.</a:t>
            </a:r>
          </a:p>
        </p:txBody>
      </p:sp>
      <p:pic>
        <p:nvPicPr>
          <p:cNvPr id="2" name="Audio 1">
            <a:hlinkClick r:id="" action="ppaction://media"/>
            <a:extLst>
              <a:ext uri="{FF2B5EF4-FFF2-40B4-BE49-F238E27FC236}">
                <a16:creationId xmlns:a16="http://schemas.microsoft.com/office/drawing/2014/main" id="{8E8BF4E5-AE8F-49DA-A9D9-325514174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40"/>
    </mc:Choice>
    <mc:Fallback>
      <p:transition spd="slow" advTm="1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C0C7EB8-0D46-49AF-BB19-85AE4DC77EE2}"/>
              </a:ext>
            </a:extLst>
          </p:cNvPr>
          <p:cNvSpPr>
            <a:spLocks noGrp="1" noRot="1" noChangeArrowheads="1"/>
          </p:cNvSpPr>
          <p:nvPr>
            <p:ph type="title"/>
          </p:nvPr>
        </p:nvSpPr>
        <p:spPr/>
        <p:txBody>
          <a:bodyPr/>
          <a:lstStyle/>
          <a:p>
            <a:pPr eaLnBrk="1" hangingPunct="1">
              <a:defRPr/>
            </a:pPr>
            <a:r>
              <a:rPr lang="en-US" sz="4000"/>
              <a:t>Epilepsy</a:t>
            </a:r>
            <a:br>
              <a:rPr lang="en-US" sz="4000"/>
            </a:br>
            <a:endParaRPr lang="en-US" sz="4000"/>
          </a:p>
        </p:txBody>
      </p:sp>
      <p:sp>
        <p:nvSpPr>
          <p:cNvPr id="103427" name="Rectangle 3">
            <a:extLst>
              <a:ext uri="{FF2B5EF4-FFF2-40B4-BE49-F238E27FC236}">
                <a16:creationId xmlns:a16="http://schemas.microsoft.com/office/drawing/2014/main" id="{D4B4ED1C-66CC-4ABB-AE90-62D49EA9CCE1}"/>
              </a:ext>
            </a:extLst>
          </p:cNvPr>
          <p:cNvSpPr>
            <a:spLocks noGrp="1" noChangeArrowheads="1"/>
          </p:cNvSpPr>
          <p:nvPr>
            <p:ph type="body" idx="1"/>
          </p:nvPr>
        </p:nvSpPr>
        <p:spPr/>
        <p:txBody>
          <a:bodyPr/>
          <a:lstStyle/>
          <a:p>
            <a:pPr eaLnBrk="1" hangingPunct="1">
              <a:defRPr/>
            </a:pPr>
            <a:r>
              <a:rPr lang="en-US"/>
              <a:t>The BlO86.93</a:t>
            </a:r>
            <a:r>
              <a:rPr lang="en-US" i="1"/>
              <a:t>sz</a:t>
            </a:r>
            <a:r>
              <a:rPr lang="en-US"/>
              <a:t>/Bio strain of hamster is a </a:t>
            </a:r>
            <a:r>
              <a:rPr lang="en-US">
                <a:solidFill>
                  <a:srgbClr val="FF3300"/>
                </a:solidFill>
              </a:rPr>
              <a:t>genetic model of epilepsy that has both a genetically determined proneness to seizure</a:t>
            </a:r>
            <a:r>
              <a:rPr lang="en-US"/>
              <a:t> and an intrinsic trigger to induce seizures.  </a:t>
            </a:r>
          </a:p>
          <a:p>
            <a:pPr eaLnBrk="1" hangingPunct="1">
              <a:defRPr/>
            </a:pPr>
            <a:r>
              <a:rPr lang="en-US">
                <a:solidFill>
                  <a:srgbClr val="FF3300"/>
                </a:solidFill>
              </a:rPr>
              <a:t>Spontaneous seizures can occur in hamsters from 30 to 60 days of age</a:t>
            </a:r>
            <a:r>
              <a:rPr lang="en-US"/>
              <a:t> and may be induced by mild stress such as changing cages. Seizures last from 2 to 5 hours </a:t>
            </a:r>
          </a:p>
        </p:txBody>
      </p:sp>
      <p:pic>
        <p:nvPicPr>
          <p:cNvPr id="2" name="Audio 1">
            <a:hlinkClick r:id="" action="ppaction://media"/>
            <a:extLst>
              <a:ext uri="{FF2B5EF4-FFF2-40B4-BE49-F238E27FC236}">
                <a16:creationId xmlns:a16="http://schemas.microsoft.com/office/drawing/2014/main" id="{6C09CB25-A33F-4265-87A3-C75A7819E8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68"/>
    </mc:Choice>
    <mc:Fallback>
      <p:transition spd="slow" advTm="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5700B31-8E2E-4935-83FB-F078DF7A3459}"/>
              </a:ext>
            </a:extLst>
          </p:cNvPr>
          <p:cNvSpPr>
            <a:spLocks noGrp="1" noRot="1" noChangeArrowheads="1"/>
          </p:cNvSpPr>
          <p:nvPr>
            <p:ph type="title"/>
          </p:nvPr>
        </p:nvSpPr>
        <p:spPr/>
        <p:txBody>
          <a:bodyPr/>
          <a:lstStyle/>
          <a:p>
            <a:pPr eaLnBrk="1" hangingPunct="1">
              <a:defRPr/>
            </a:pPr>
            <a:r>
              <a:rPr lang="en-US" sz="4000"/>
              <a:t>Teratology</a:t>
            </a:r>
            <a:br>
              <a:rPr lang="en-US" sz="4000"/>
            </a:br>
            <a:endParaRPr lang="en-US" sz="4000"/>
          </a:p>
        </p:txBody>
      </p:sp>
      <p:sp>
        <p:nvSpPr>
          <p:cNvPr id="113667" name="Rectangle 3">
            <a:extLst>
              <a:ext uri="{FF2B5EF4-FFF2-40B4-BE49-F238E27FC236}">
                <a16:creationId xmlns:a16="http://schemas.microsoft.com/office/drawing/2014/main" id="{C6483EC1-CFDB-415A-B5A2-1896C4F7D013}"/>
              </a:ext>
            </a:extLst>
          </p:cNvPr>
          <p:cNvSpPr>
            <a:spLocks noGrp="1" noChangeArrowheads="1"/>
          </p:cNvSpPr>
          <p:nvPr>
            <p:ph type="body" idx="1"/>
          </p:nvPr>
        </p:nvSpPr>
        <p:spPr>
          <a:xfrm>
            <a:off x="457200" y="1143000"/>
            <a:ext cx="8229600" cy="3429000"/>
          </a:xfrm>
        </p:spPr>
        <p:txBody>
          <a:bodyPr/>
          <a:lstStyle/>
          <a:p>
            <a:pPr eaLnBrk="1" hangingPunct="1">
              <a:defRPr/>
            </a:pPr>
            <a:r>
              <a:rPr lang="en-US"/>
              <a:t>The Syrian hamster is valuable in experimental teratology because of the ease of obtaining timed matings, rapid embryonic development, rapid differentiation of the embryo at day 8 of development, and low rate of spontaneous malformations </a:t>
            </a:r>
          </a:p>
        </p:txBody>
      </p:sp>
      <p:pic>
        <p:nvPicPr>
          <p:cNvPr id="2" name="Audio 1">
            <a:hlinkClick r:id="" action="ppaction://media"/>
            <a:extLst>
              <a:ext uri="{FF2B5EF4-FFF2-40B4-BE49-F238E27FC236}">
                <a16:creationId xmlns:a16="http://schemas.microsoft.com/office/drawing/2014/main" id="{920602B3-8E60-4AFB-BFAD-6FCC03392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34"/>
    </mc:Choice>
    <mc:Fallback>
      <p:transition spd="slow" advTm="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1BC317-ABA8-4F71-92E7-5F05F1C5D7EB}"/>
              </a:ext>
            </a:extLst>
          </p:cNvPr>
          <p:cNvSpPr>
            <a:spLocks noGrp="1" noRot="1" noChangeArrowheads="1"/>
          </p:cNvSpPr>
          <p:nvPr>
            <p:ph type="title"/>
          </p:nvPr>
        </p:nvSpPr>
        <p:spPr/>
        <p:txBody>
          <a:bodyPr/>
          <a:lstStyle/>
          <a:p>
            <a:pPr eaLnBrk="1" hangingPunct="1">
              <a:defRPr/>
            </a:pPr>
            <a:r>
              <a:rPr lang="en-US" sz="4000"/>
              <a:t>Natural History</a:t>
            </a:r>
            <a:br>
              <a:rPr lang="en-US" sz="4000" b="0"/>
            </a:br>
            <a:endParaRPr lang="en-US" sz="4000" b="0"/>
          </a:p>
        </p:txBody>
      </p:sp>
      <p:sp>
        <p:nvSpPr>
          <p:cNvPr id="12291" name="Rectangle 3">
            <a:extLst>
              <a:ext uri="{FF2B5EF4-FFF2-40B4-BE49-F238E27FC236}">
                <a16:creationId xmlns:a16="http://schemas.microsoft.com/office/drawing/2014/main" id="{8629335C-2849-425B-A9C8-14A6B22C5355}"/>
              </a:ext>
            </a:extLst>
          </p:cNvPr>
          <p:cNvSpPr>
            <a:spLocks noGrp="1" noChangeArrowheads="1"/>
          </p:cNvSpPr>
          <p:nvPr>
            <p:ph type="body" idx="1"/>
          </p:nvPr>
        </p:nvSpPr>
        <p:spPr>
          <a:xfrm>
            <a:off x="457200" y="1600200"/>
            <a:ext cx="4343400" cy="4876800"/>
          </a:xfrm>
        </p:spPr>
        <p:txBody>
          <a:bodyPr/>
          <a:lstStyle/>
          <a:p>
            <a:pPr marL="609600" indent="-609600" eaLnBrk="1" hangingPunct="1">
              <a:lnSpc>
                <a:spcPct val="80000"/>
              </a:lnSpc>
              <a:defRPr/>
            </a:pPr>
            <a:r>
              <a:rPr lang="en-US" sz="2800"/>
              <a:t>This drawing depicts the type </a:t>
            </a:r>
            <a:r>
              <a:rPr lang="en-US" sz="2800">
                <a:solidFill>
                  <a:srgbClr val="FF3300"/>
                </a:solidFill>
              </a:rPr>
              <a:t>of deep chambered burrows Syrian hamsters dig in the wild.</a:t>
            </a:r>
            <a:r>
              <a:rPr lang="en-US" sz="2800"/>
              <a:t> Note that there are separate chambers for food and for the nest. An actual burrow may extend 8 feet underground and may have additional chambers and entrances. Adult hamsters usually live alone and are very aggressive and territorial. </a:t>
            </a:r>
          </a:p>
        </p:txBody>
      </p:sp>
      <p:pic>
        <p:nvPicPr>
          <p:cNvPr id="10244" name="Picture 4" descr="9028_06">
            <a:extLst>
              <a:ext uri="{FF2B5EF4-FFF2-40B4-BE49-F238E27FC236}">
                <a16:creationId xmlns:a16="http://schemas.microsoft.com/office/drawing/2014/main" id="{95C0C6A4-B76A-49A8-9656-ADFBD828E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7" b="7742"/>
          <a:stretch>
            <a:fillRect/>
          </a:stretch>
        </p:blipFill>
        <p:spPr bwMode="auto">
          <a:xfrm>
            <a:off x="5105400" y="2133600"/>
            <a:ext cx="373856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9FCC7FE-1E27-4D36-BFC1-DA9F70F845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20"/>
    </mc:Choice>
    <mc:Fallback xmlns="">
      <p:transition spd="slow" advTm="3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27sm25">
            <a:extLst>
              <a:ext uri="{FF2B5EF4-FFF2-40B4-BE49-F238E27FC236}">
                <a16:creationId xmlns:a16="http://schemas.microsoft.com/office/drawing/2014/main" id="{81FE03A4-201E-4B07-B8CD-F8F440F3C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65163"/>
            <a:ext cx="8534400"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AD29865-C025-41FC-95BE-233F6CB3F4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16"/>
    </mc:Choice>
    <mc:Fallback>
      <p:transition spd="slow" advTm="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27sm26">
            <a:extLst>
              <a:ext uri="{FF2B5EF4-FFF2-40B4-BE49-F238E27FC236}">
                <a16:creationId xmlns:a16="http://schemas.microsoft.com/office/drawing/2014/main" id="{28419EAA-2216-4DB8-AED2-017F377AD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876300"/>
            <a:ext cx="89154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4F1964A-6308-4131-B78E-002F479C8F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38"/>
    </mc:Choice>
    <mc:Fallback>
      <p:transition spd="slow" advTm="17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27sm27">
            <a:extLst>
              <a:ext uri="{FF2B5EF4-FFF2-40B4-BE49-F238E27FC236}">
                <a16:creationId xmlns:a16="http://schemas.microsoft.com/office/drawing/2014/main" id="{D467D1BB-2E2A-4A0C-9F31-384BF4F369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62000"/>
            <a:ext cx="868680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3AE4F3B-9E92-4F5D-86FD-EA9E2E99E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51"/>
    </mc:Choice>
    <mc:Fallback>
      <p:transition spd="slow" advTm="1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90397F1-84E2-4C13-B7FD-D9FE591011DB}"/>
              </a:ext>
            </a:extLst>
          </p:cNvPr>
          <p:cNvSpPr>
            <a:spLocks noGrp="1" noRot="1" noChangeArrowheads="1"/>
          </p:cNvSpPr>
          <p:nvPr>
            <p:ph type="title"/>
          </p:nvPr>
        </p:nvSpPr>
        <p:spPr/>
        <p:txBody>
          <a:bodyPr/>
          <a:lstStyle/>
          <a:p>
            <a:pPr eaLnBrk="1" hangingPunct="1">
              <a:defRPr/>
            </a:pPr>
            <a:endParaRPr lang="en-US"/>
          </a:p>
        </p:txBody>
      </p:sp>
      <p:pic>
        <p:nvPicPr>
          <p:cNvPr id="90115" name="Picture 4" descr="27sm28">
            <a:extLst>
              <a:ext uri="{FF2B5EF4-FFF2-40B4-BE49-F238E27FC236}">
                <a16:creationId xmlns:a16="http://schemas.microsoft.com/office/drawing/2014/main" id="{73EA849C-A4F5-466B-97B9-2D73E71187A0}"/>
              </a:ext>
            </a:extLst>
          </p:cNvPr>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457200" y="1092200"/>
            <a:ext cx="8229600" cy="5540375"/>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E5F2992-0F9F-461A-B6F3-79E4DF709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32"/>
    </mc:Choice>
    <mc:Fallback>
      <p:transition spd="slow" advTm="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27sm29">
            <a:extLst>
              <a:ext uri="{FF2B5EF4-FFF2-40B4-BE49-F238E27FC236}">
                <a16:creationId xmlns:a16="http://schemas.microsoft.com/office/drawing/2014/main" id="{023A118E-E7D5-4F41-BD88-826CB83F3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838200"/>
            <a:ext cx="80772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8E23D7B-1FEB-43F1-99BA-7C5FD8AF5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42"/>
    </mc:Choice>
    <mc:Fallback>
      <p:transition spd="slow" advTm="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6" name="Rectangle 10">
            <a:extLst>
              <a:ext uri="{FF2B5EF4-FFF2-40B4-BE49-F238E27FC236}">
                <a16:creationId xmlns:a16="http://schemas.microsoft.com/office/drawing/2014/main" id="{072B46FE-6122-4142-AE61-2F98091AA1D7}"/>
              </a:ext>
            </a:extLst>
          </p:cNvPr>
          <p:cNvSpPr>
            <a:spLocks noGrp="1" noRot="1" noChangeArrowheads="1"/>
          </p:cNvSpPr>
          <p:nvPr>
            <p:ph type="title"/>
          </p:nvPr>
        </p:nvSpPr>
        <p:spPr/>
        <p:txBody>
          <a:bodyPr/>
          <a:lstStyle/>
          <a:p>
            <a:pPr eaLnBrk="1" hangingPunct="1">
              <a:defRPr/>
            </a:pPr>
            <a:r>
              <a:rPr lang="en-US"/>
              <a:t>Type of hamsters </a:t>
            </a:r>
          </a:p>
        </p:txBody>
      </p:sp>
      <p:sp>
        <p:nvSpPr>
          <p:cNvPr id="121859" name="Rectangle 3">
            <a:extLst>
              <a:ext uri="{FF2B5EF4-FFF2-40B4-BE49-F238E27FC236}">
                <a16:creationId xmlns:a16="http://schemas.microsoft.com/office/drawing/2014/main" id="{98903733-F62E-49C3-A4E3-A8799C7689EF}"/>
              </a:ext>
            </a:extLst>
          </p:cNvPr>
          <p:cNvSpPr>
            <a:spLocks noGrp="1" noChangeArrowheads="1"/>
          </p:cNvSpPr>
          <p:nvPr>
            <p:ph type="body" sz="half" idx="1"/>
          </p:nvPr>
        </p:nvSpPr>
        <p:spPr/>
        <p:txBody>
          <a:bodyPr/>
          <a:lstStyle/>
          <a:p>
            <a:pPr eaLnBrk="1" hangingPunct="1">
              <a:defRPr/>
            </a:pPr>
            <a:r>
              <a:rPr lang="en-US" sz="2800"/>
              <a:t>The image below shows a Chinese hamster (left), an Armenian hamster (middle), and a Syrian hamster (right). </a:t>
            </a:r>
          </a:p>
          <a:p>
            <a:pPr algn="ctr" eaLnBrk="1" hangingPunct="1">
              <a:buFont typeface="Wingdings" panose="05000000000000000000" pitchFamily="2" charset="2"/>
              <a:buNone/>
              <a:defRPr/>
            </a:pPr>
            <a:r>
              <a:rPr lang="en-US" sz="2800"/>
              <a:t> </a:t>
            </a:r>
          </a:p>
        </p:txBody>
      </p:sp>
      <p:sp>
        <p:nvSpPr>
          <p:cNvPr id="94212" name="AutoShape 5" descr="hamsters">
            <a:extLst>
              <a:ext uri="{FF2B5EF4-FFF2-40B4-BE49-F238E27FC236}">
                <a16:creationId xmlns:a16="http://schemas.microsoft.com/office/drawing/2014/main" id="{6B703F02-DBBA-4058-8F3C-15161EE69EF3}"/>
              </a:ext>
            </a:extLst>
          </p:cNvPr>
          <p:cNvSpPr>
            <a:spLocks noChangeAspect="1" noChangeArrowheads="1"/>
          </p:cNvSpPr>
          <p:nvPr/>
        </p:nvSpPr>
        <p:spPr bwMode="auto">
          <a:xfrm>
            <a:off x="155575" y="46038"/>
            <a:ext cx="326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sp>
        <p:nvSpPr>
          <p:cNvPr id="94213" name="AutoShape 7" descr="hamsters">
            <a:extLst>
              <a:ext uri="{FF2B5EF4-FFF2-40B4-BE49-F238E27FC236}">
                <a16:creationId xmlns:a16="http://schemas.microsoft.com/office/drawing/2014/main" id="{6126E283-EB01-4965-80EC-3C8C2547FA92}"/>
              </a:ext>
            </a:extLst>
          </p:cNvPr>
          <p:cNvSpPr>
            <a:spLocks noChangeAspect="1" noChangeArrowheads="1"/>
          </p:cNvSpPr>
          <p:nvPr/>
        </p:nvSpPr>
        <p:spPr bwMode="auto">
          <a:xfrm>
            <a:off x="155575" y="46038"/>
            <a:ext cx="326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sp>
        <p:nvSpPr>
          <p:cNvPr id="94214" name="AutoShape 9" descr="hamsters">
            <a:extLst>
              <a:ext uri="{FF2B5EF4-FFF2-40B4-BE49-F238E27FC236}">
                <a16:creationId xmlns:a16="http://schemas.microsoft.com/office/drawing/2014/main" id="{2AABB2BC-403A-4389-A6FA-F710386FF244}"/>
              </a:ext>
            </a:extLst>
          </p:cNvPr>
          <p:cNvSpPr>
            <a:spLocks noChangeAspect="1" noChangeArrowheads="1"/>
          </p:cNvSpPr>
          <p:nvPr/>
        </p:nvSpPr>
        <p:spPr bwMode="auto">
          <a:xfrm>
            <a:off x="155575" y="46038"/>
            <a:ext cx="326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pic>
        <p:nvPicPr>
          <p:cNvPr id="94215" name="Picture 12" descr="hamsters">
            <a:extLst>
              <a:ext uri="{FF2B5EF4-FFF2-40B4-BE49-F238E27FC236}">
                <a16:creationId xmlns:a16="http://schemas.microsoft.com/office/drawing/2014/main" id="{CD63CDFE-57C2-48F7-8112-B55AA3DC3B5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400" y="3124200"/>
            <a:ext cx="8305800" cy="3390900"/>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82F8FC-5B1B-4288-A96E-5A2C6BDE82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65"/>
    </mc:Choice>
    <mc:Fallback>
      <p:transition spd="slow" advTm="1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0980251-6834-484E-A094-1B2585DDBA0F}"/>
              </a:ext>
            </a:extLst>
          </p:cNvPr>
          <p:cNvSpPr>
            <a:spLocks noGrp="1" noRot="1" noChangeArrowheads="1"/>
          </p:cNvSpPr>
          <p:nvPr>
            <p:ph type="title"/>
          </p:nvPr>
        </p:nvSpPr>
        <p:spPr/>
        <p:txBody>
          <a:bodyPr/>
          <a:lstStyle/>
          <a:p>
            <a:pPr eaLnBrk="1" hangingPunct="1">
              <a:defRPr/>
            </a:pPr>
            <a:r>
              <a:rPr lang="en-US" sz="4000"/>
              <a:t>ACLAM credits</a:t>
            </a:r>
            <a:br>
              <a:rPr lang="en-US" sz="4000" b="0"/>
            </a:br>
            <a:endParaRPr lang="en-US" sz="4000" b="0"/>
          </a:p>
        </p:txBody>
      </p:sp>
      <p:sp>
        <p:nvSpPr>
          <p:cNvPr id="93187" name="Rectangle 3">
            <a:extLst>
              <a:ext uri="{FF2B5EF4-FFF2-40B4-BE49-F238E27FC236}">
                <a16:creationId xmlns:a16="http://schemas.microsoft.com/office/drawing/2014/main" id="{CF670C7D-EC47-41DF-918E-0D46E958E2FB}"/>
              </a:ext>
            </a:extLst>
          </p:cNvPr>
          <p:cNvSpPr>
            <a:spLocks noGrp="1" noChangeArrowheads="1"/>
          </p:cNvSpPr>
          <p:nvPr>
            <p:ph type="body" idx="1"/>
          </p:nvPr>
        </p:nvSpPr>
        <p:spPr/>
        <p:txBody>
          <a:bodyPr/>
          <a:lstStyle/>
          <a:p>
            <a:pPr marL="609600" indent="-609600" eaLnBrk="1" hangingPunct="1">
              <a:lnSpc>
                <a:spcPct val="90000"/>
              </a:lnSpc>
              <a:defRPr/>
            </a:pPr>
            <a:r>
              <a:rPr lang="en-US" sz="2800"/>
              <a:t>This program was developed for the </a:t>
            </a:r>
            <a:br>
              <a:rPr lang="en-US" sz="2800"/>
            </a:br>
            <a:r>
              <a:rPr lang="en-US" sz="2800"/>
              <a:t>American College of Laboratory Animal Medicine.</a:t>
            </a:r>
            <a:br>
              <a:rPr lang="en-US" sz="2800"/>
            </a:br>
            <a:r>
              <a:rPr lang="en-US" sz="2800"/>
              <a:t>C. W. McPherson, DVM Chair</a:t>
            </a:r>
            <a:br>
              <a:rPr lang="en-US" sz="2800"/>
            </a:br>
            <a:r>
              <a:rPr lang="en-US" sz="2800"/>
              <a:t>J. E. Harkness, DVM</a:t>
            </a:r>
            <a:br>
              <a:rPr lang="en-US" sz="2800"/>
            </a:br>
            <a:r>
              <a:rPr lang="en-US" sz="2800"/>
              <a:t>J. F. Harwell, Jr, DVM</a:t>
            </a:r>
            <a:br>
              <a:rPr lang="en-US" sz="2800"/>
            </a:br>
            <a:r>
              <a:rPr lang="en-US" sz="2800"/>
              <a:t>J. M. Linn, DVM</a:t>
            </a:r>
            <a:br>
              <a:rPr lang="en-US" sz="2800"/>
            </a:br>
            <a:r>
              <a:rPr lang="en-US" sz="2800"/>
              <a:t>B. J. McGough, BS Medical Communication</a:t>
            </a:r>
            <a:br>
              <a:rPr lang="en-US" sz="2800"/>
            </a:br>
            <a:r>
              <a:rPr lang="en-US" sz="2800"/>
              <a:t>A. F. Moreland, DVM</a:t>
            </a:r>
            <a:br>
              <a:rPr lang="en-US" sz="2800"/>
            </a:br>
            <a:r>
              <a:rPr lang="en-US" sz="2800"/>
              <a:t>G. L. Van Hoosier, Jr, DVM</a:t>
            </a:r>
            <a:br>
              <a:rPr lang="en-US" sz="2800"/>
            </a:br>
            <a:br>
              <a:rPr lang="en-US" sz="2800"/>
            </a:br>
            <a:endParaRPr lang="en-US" sz="2800"/>
          </a:p>
        </p:txBody>
      </p:sp>
      <p:sp>
        <p:nvSpPr>
          <p:cNvPr id="95236" name="AutoShape 5" descr="CO2_chamber">
            <a:extLst>
              <a:ext uri="{FF2B5EF4-FFF2-40B4-BE49-F238E27FC236}">
                <a16:creationId xmlns:a16="http://schemas.microsoft.com/office/drawing/2014/main" id="{59929F43-E0EB-4F1C-ACB4-82EFD536E88B}"/>
              </a:ext>
            </a:extLst>
          </p:cNvPr>
          <p:cNvSpPr>
            <a:spLocks noChangeAspect="1" noChangeArrowheads="1"/>
          </p:cNvSpPr>
          <p:nvPr/>
        </p:nvSpPr>
        <p:spPr bwMode="auto">
          <a:xfrm>
            <a:off x="3381375" y="2557463"/>
            <a:ext cx="23812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pic>
        <p:nvPicPr>
          <p:cNvPr id="2" name="Audio 1">
            <a:hlinkClick r:id="" action="ppaction://media"/>
            <a:extLst>
              <a:ext uri="{FF2B5EF4-FFF2-40B4-BE49-F238E27FC236}">
                <a16:creationId xmlns:a16="http://schemas.microsoft.com/office/drawing/2014/main" id="{2CD60848-8791-4284-B92A-18C88C579A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86"/>
    </mc:Choice>
    <mc:Fallback>
      <p:transition spd="slow" advTm="2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CC4F0E6-5F30-4154-B8A4-2573603A2B72}"/>
              </a:ext>
            </a:extLst>
          </p:cNvPr>
          <p:cNvSpPr>
            <a:spLocks noGrp="1" noRot="1" noChangeArrowheads="1"/>
          </p:cNvSpPr>
          <p:nvPr>
            <p:ph type="title"/>
          </p:nvPr>
        </p:nvSpPr>
        <p:spPr/>
        <p:txBody>
          <a:bodyPr/>
          <a:lstStyle/>
          <a:p>
            <a:pPr eaLnBrk="1" hangingPunct="1">
              <a:defRPr/>
            </a:pPr>
            <a:r>
              <a:rPr lang="en-US" sz="4000"/>
              <a:t>Adaptations</a:t>
            </a:r>
            <a:br>
              <a:rPr lang="en-US" sz="4000" b="0"/>
            </a:br>
            <a:endParaRPr lang="en-US" sz="4000" b="0"/>
          </a:p>
        </p:txBody>
      </p:sp>
      <p:sp>
        <p:nvSpPr>
          <p:cNvPr id="14339" name="Rectangle 3">
            <a:extLst>
              <a:ext uri="{FF2B5EF4-FFF2-40B4-BE49-F238E27FC236}">
                <a16:creationId xmlns:a16="http://schemas.microsoft.com/office/drawing/2014/main" id="{823211CB-5285-4DF1-B1FE-443CDF408971}"/>
              </a:ext>
            </a:extLst>
          </p:cNvPr>
          <p:cNvSpPr>
            <a:spLocks noGrp="1" noChangeArrowheads="1"/>
          </p:cNvSpPr>
          <p:nvPr>
            <p:ph type="body" idx="1"/>
          </p:nvPr>
        </p:nvSpPr>
        <p:spPr/>
        <p:txBody>
          <a:bodyPr/>
          <a:lstStyle/>
          <a:p>
            <a:pPr eaLnBrk="1" hangingPunct="1">
              <a:defRPr/>
            </a:pPr>
            <a:r>
              <a:rPr lang="en-US"/>
              <a:t>Syrian hamsters have made several physiologic adaptations to their desert habitat. Like the gerbil, </a:t>
            </a:r>
            <a:r>
              <a:rPr lang="en-US">
                <a:solidFill>
                  <a:srgbClr val="FF3300"/>
                </a:solidFill>
              </a:rPr>
              <a:t>Syrian hamsters have a lower daily water</a:t>
            </a:r>
            <a:r>
              <a:rPr lang="en-US"/>
              <a:t> requirement than other laboratory rodents. They conserve water by </a:t>
            </a:r>
            <a:r>
              <a:rPr lang="en-US">
                <a:solidFill>
                  <a:srgbClr val="FF3300"/>
                </a:solidFill>
              </a:rPr>
              <a:t>decreasing water excretion through the kidneys</a:t>
            </a:r>
            <a:r>
              <a:rPr lang="en-US"/>
              <a:t>, lungs, and colon. They also developed the ability to </a:t>
            </a:r>
            <a:r>
              <a:rPr lang="en-US">
                <a:solidFill>
                  <a:srgbClr val="FF3300"/>
                </a:solidFill>
              </a:rPr>
              <a:t>hibernate</a:t>
            </a:r>
            <a:r>
              <a:rPr lang="en-US"/>
              <a:t> in order to survive long periods of cold and depletion of natural food supplies in the environment.</a:t>
            </a:r>
          </a:p>
        </p:txBody>
      </p:sp>
      <p:pic>
        <p:nvPicPr>
          <p:cNvPr id="2" name="Audio 1">
            <a:hlinkClick r:id="" action="ppaction://media"/>
            <a:extLst>
              <a:ext uri="{FF2B5EF4-FFF2-40B4-BE49-F238E27FC236}">
                <a16:creationId xmlns:a16="http://schemas.microsoft.com/office/drawing/2014/main" id="{C925DC3D-5503-4732-8D7F-CB750A471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276"/>
    </mc:Choice>
    <mc:Fallback xmlns="">
      <p:transition spd="slow" advTm="5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84FDD29-1BA5-421A-8590-01A779083FBC}"/>
              </a:ext>
            </a:extLst>
          </p:cNvPr>
          <p:cNvSpPr>
            <a:spLocks noGrp="1" noRot="1" noChangeArrowheads="1"/>
          </p:cNvSpPr>
          <p:nvPr>
            <p:ph type="title"/>
          </p:nvPr>
        </p:nvSpPr>
        <p:spPr/>
        <p:txBody>
          <a:bodyPr/>
          <a:lstStyle/>
          <a:p>
            <a:pPr eaLnBrk="1" hangingPunct="1">
              <a:defRPr/>
            </a:pPr>
            <a:r>
              <a:rPr lang="en-US" sz="4000"/>
              <a:t>Description</a:t>
            </a:r>
            <a:br>
              <a:rPr lang="en-US" sz="4000" b="0"/>
            </a:br>
            <a:endParaRPr lang="en-US" sz="4000" b="0"/>
          </a:p>
        </p:txBody>
      </p:sp>
      <p:sp>
        <p:nvSpPr>
          <p:cNvPr id="16387" name="Rectangle 3">
            <a:extLst>
              <a:ext uri="{FF2B5EF4-FFF2-40B4-BE49-F238E27FC236}">
                <a16:creationId xmlns:a16="http://schemas.microsoft.com/office/drawing/2014/main" id="{BB5B508F-4A11-4E6D-96CA-86002388F1F6}"/>
              </a:ext>
            </a:extLst>
          </p:cNvPr>
          <p:cNvSpPr>
            <a:spLocks noGrp="1" noChangeArrowheads="1"/>
          </p:cNvSpPr>
          <p:nvPr>
            <p:ph type="body" idx="1"/>
          </p:nvPr>
        </p:nvSpPr>
        <p:spPr>
          <a:xfrm>
            <a:off x="0" y="1600200"/>
            <a:ext cx="5029200" cy="4530725"/>
          </a:xfrm>
        </p:spPr>
        <p:txBody>
          <a:bodyPr/>
          <a:lstStyle/>
          <a:p>
            <a:pPr marL="609600" indent="-609600" eaLnBrk="1" hangingPunct="1">
              <a:lnSpc>
                <a:spcPct val="90000"/>
              </a:lnSpc>
              <a:defRPr/>
            </a:pPr>
            <a:r>
              <a:rPr lang="en-US"/>
              <a:t>The Syrian hamster has a short stocky </a:t>
            </a:r>
            <a:r>
              <a:rPr lang="en-US">
                <a:solidFill>
                  <a:srgbClr val="FF3300"/>
                </a:solidFill>
              </a:rPr>
              <a:t>body 15 to 20 cm long. Adult hamsters weigh from 110 to 140 g, with females slightly larger than males</a:t>
            </a:r>
            <a:r>
              <a:rPr lang="en-US"/>
              <a:t>. Growth curves and adult body weights vary among different commercial breeding stocks.. </a:t>
            </a:r>
          </a:p>
        </p:txBody>
      </p:sp>
      <p:pic>
        <p:nvPicPr>
          <p:cNvPr id="14340" name="Picture 4" descr="9028_08">
            <a:extLst>
              <a:ext uri="{FF2B5EF4-FFF2-40B4-BE49-F238E27FC236}">
                <a16:creationId xmlns:a16="http://schemas.microsoft.com/office/drawing/2014/main" id="{D878A4C5-EF6B-4025-970E-AF07F9C80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916113"/>
            <a:ext cx="38909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2ACF882-2C80-45DD-AD6B-B8AE6A2CD2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88"/>
    </mc:Choice>
    <mc:Fallback xmlns="">
      <p:transition spd="slow" advTm="16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508EA8C-1A06-45A9-A0A4-EA9A4690913E}"/>
              </a:ext>
            </a:extLst>
          </p:cNvPr>
          <p:cNvSpPr>
            <a:spLocks noGrp="1" noChangeArrowheads="1"/>
          </p:cNvSpPr>
          <p:nvPr>
            <p:ph type="body" idx="1"/>
          </p:nvPr>
        </p:nvSpPr>
        <p:spPr>
          <a:xfrm>
            <a:off x="762000" y="457200"/>
            <a:ext cx="7239000" cy="1905000"/>
          </a:xfrm>
        </p:spPr>
        <p:txBody>
          <a:bodyPr/>
          <a:lstStyle/>
          <a:p>
            <a:pPr eaLnBrk="1" hangingPunct="1">
              <a:lnSpc>
                <a:spcPct val="80000"/>
              </a:lnSpc>
              <a:defRPr/>
            </a:pPr>
            <a:r>
              <a:rPr lang="en-US" sz="2800"/>
              <a:t>Typically, the haircoat is reddish-gold over the dorsum and sides with a gray-white ventrum. There are, however, color variations that range from albino to very dark brown among stocks and strains, as a result of genetic mutation </a:t>
            </a:r>
          </a:p>
        </p:txBody>
      </p:sp>
      <p:pic>
        <p:nvPicPr>
          <p:cNvPr id="16387" name="Picture 3" descr="hamster">
            <a:extLst>
              <a:ext uri="{FF2B5EF4-FFF2-40B4-BE49-F238E27FC236}">
                <a16:creationId xmlns:a16="http://schemas.microsoft.com/office/drawing/2014/main" id="{DE33BA08-7560-4999-9502-553F5BFA2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429000"/>
            <a:ext cx="26098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541401285_1770fa26dc">
            <a:extLst>
              <a:ext uri="{FF2B5EF4-FFF2-40B4-BE49-F238E27FC236}">
                <a16:creationId xmlns:a16="http://schemas.microsoft.com/office/drawing/2014/main" id="{C23DEA53-C411-4E37-9A49-957A4ACBB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325" y="3048000"/>
            <a:ext cx="27336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4469811_1-Hamster_b">
            <a:extLst>
              <a:ext uri="{FF2B5EF4-FFF2-40B4-BE49-F238E27FC236}">
                <a16:creationId xmlns:a16="http://schemas.microsoft.com/office/drawing/2014/main" id="{6B3477DD-A5E1-41DC-8147-81508F4A99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24200"/>
            <a:ext cx="32004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DC4872D-AB07-4A3D-AF07-B667B49DF8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13"/>
    </mc:Choice>
    <mc:Fallback xmlns="">
      <p:transition spd="slow" advTm="2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6F3E7AD-E709-469D-8815-98EFFAFAE071}"/>
              </a:ext>
            </a:extLst>
          </p:cNvPr>
          <p:cNvSpPr>
            <a:spLocks noGrp="1" noRot="1" noChangeArrowheads="1"/>
          </p:cNvSpPr>
          <p:nvPr>
            <p:ph type="title"/>
          </p:nvPr>
        </p:nvSpPr>
        <p:spPr/>
        <p:txBody>
          <a:bodyPr/>
          <a:lstStyle/>
          <a:p>
            <a:pPr eaLnBrk="1" hangingPunct="1">
              <a:defRPr/>
            </a:pPr>
            <a:r>
              <a:rPr lang="en-US" sz="4000"/>
              <a:t>Male Flank Glands</a:t>
            </a:r>
            <a:br>
              <a:rPr lang="en-US" sz="4000" b="0"/>
            </a:br>
            <a:endParaRPr lang="en-US" sz="4000" b="0"/>
          </a:p>
        </p:txBody>
      </p:sp>
      <p:sp>
        <p:nvSpPr>
          <p:cNvPr id="5123" name="Rectangle 3">
            <a:extLst>
              <a:ext uri="{FF2B5EF4-FFF2-40B4-BE49-F238E27FC236}">
                <a16:creationId xmlns:a16="http://schemas.microsoft.com/office/drawing/2014/main" id="{B68963BF-EA34-46AE-849B-2A6DD0715910}"/>
              </a:ext>
            </a:extLst>
          </p:cNvPr>
          <p:cNvSpPr>
            <a:spLocks noGrp="1" noChangeArrowheads="1"/>
          </p:cNvSpPr>
          <p:nvPr>
            <p:ph type="body" sz="half" idx="1"/>
          </p:nvPr>
        </p:nvSpPr>
        <p:spPr/>
        <p:txBody>
          <a:bodyPr/>
          <a:lstStyle/>
          <a:p>
            <a:pPr marL="609600" indent="-609600" eaLnBrk="1" hangingPunct="1">
              <a:defRPr/>
            </a:pPr>
            <a:r>
              <a:rPr lang="en-US" sz="2400"/>
              <a:t>The arrows in this image show the location of the </a:t>
            </a:r>
            <a:r>
              <a:rPr lang="en-US" sz="2400">
                <a:solidFill>
                  <a:srgbClr val="FF3300"/>
                </a:solidFill>
              </a:rPr>
              <a:t>flank glands, one of the unique anatomic characteristics of Syrian hamsters</a:t>
            </a:r>
            <a:r>
              <a:rPr lang="en-US" sz="2400"/>
              <a:t>. Both male and female hamsters have complex flank glands composed of sebaceous glands, terminal hairs (indicated by the arrow), and pigment cells. </a:t>
            </a:r>
          </a:p>
        </p:txBody>
      </p:sp>
      <p:pic>
        <p:nvPicPr>
          <p:cNvPr id="18436" name="Picture 6" descr="9028_10b">
            <a:extLst>
              <a:ext uri="{FF2B5EF4-FFF2-40B4-BE49-F238E27FC236}">
                <a16:creationId xmlns:a16="http://schemas.microsoft.com/office/drawing/2014/main" id="{C0643E57-1868-4ACF-B6A6-229B7EA35DE5}"/>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953000" y="1371600"/>
            <a:ext cx="3009900" cy="2132013"/>
          </a:xfrm>
          <a:noFill/>
          <a:extLst>
            <a:ext uri="{909E8E84-426E-40DD-AFC4-6F175D3DCCD1}">
              <a14:hiddenFill xmlns:a14="http://schemas.microsoft.com/office/drawing/2010/main">
                <a:solidFill>
                  <a:srgbClr val="FFFFFF"/>
                </a:solidFill>
              </a14:hiddenFill>
            </a:ext>
          </a:extLst>
        </p:spPr>
      </p:pic>
      <p:pic>
        <p:nvPicPr>
          <p:cNvPr id="18437" name="Picture 7" descr="9028_10a">
            <a:extLst>
              <a:ext uri="{FF2B5EF4-FFF2-40B4-BE49-F238E27FC236}">
                <a16:creationId xmlns:a16="http://schemas.microsoft.com/office/drawing/2014/main" id="{110D10B4-89CB-494D-A0C6-85F01A9BA3D1}"/>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029200" y="3800475"/>
            <a:ext cx="4114800" cy="2606675"/>
          </a:xfr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D00EA9A-2698-4FE2-B35C-225FD22D33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31"/>
    </mc:Choice>
    <mc:Fallback xmlns="">
      <p:transition spd="slow" advTm="2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60B228F-0BB9-4D8A-B301-E89DDE42D642}"/>
              </a:ext>
            </a:extLst>
          </p:cNvPr>
          <p:cNvSpPr>
            <a:spLocks noGrp="1" noRot="1" noChangeArrowheads="1"/>
          </p:cNvSpPr>
          <p:nvPr>
            <p:ph type="title"/>
          </p:nvPr>
        </p:nvSpPr>
        <p:spPr>
          <a:xfrm>
            <a:off x="457200" y="0"/>
            <a:ext cx="8229600" cy="609600"/>
          </a:xfrm>
        </p:spPr>
        <p:txBody>
          <a:bodyPr/>
          <a:lstStyle/>
          <a:p>
            <a:pPr eaLnBrk="1" hangingPunct="1">
              <a:defRPr/>
            </a:pPr>
            <a:r>
              <a:rPr lang="en-US"/>
              <a:t>Reproduction</a:t>
            </a:r>
          </a:p>
        </p:txBody>
      </p:sp>
      <p:sp>
        <p:nvSpPr>
          <p:cNvPr id="8195" name="Rectangle 3">
            <a:extLst>
              <a:ext uri="{FF2B5EF4-FFF2-40B4-BE49-F238E27FC236}">
                <a16:creationId xmlns:a16="http://schemas.microsoft.com/office/drawing/2014/main" id="{9961D889-257E-4A45-A084-94FAA7C2E2DD}"/>
              </a:ext>
            </a:extLst>
          </p:cNvPr>
          <p:cNvSpPr>
            <a:spLocks noGrp="1" noChangeArrowheads="1"/>
          </p:cNvSpPr>
          <p:nvPr>
            <p:ph type="body" idx="1"/>
          </p:nvPr>
        </p:nvSpPr>
        <p:spPr>
          <a:xfrm>
            <a:off x="304800" y="1066800"/>
            <a:ext cx="8229600" cy="4530725"/>
          </a:xfrm>
        </p:spPr>
        <p:txBody>
          <a:bodyPr/>
          <a:lstStyle/>
          <a:p>
            <a:pPr eaLnBrk="1" hangingPunct="1">
              <a:defRPr/>
            </a:pPr>
            <a:r>
              <a:rPr lang="en-US" sz="2800" b="1"/>
              <a:t>Flank glands, this sebaceous glands are brown in color and </a:t>
            </a:r>
            <a:r>
              <a:rPr lang="en-US" sz="2800" b="1">
                <a:solidFill>
                  <a:srgbClr val="FF3300"/>
                </a:solidFill>
              </a:rPr>
              <a:t>play a part in mating behavior and territorial marking behavior</a:t>
            </a:r>
            <a:r>
              <a:rPr lang="en-US" b="1">
                <a:solidFill>
                  <a:srgbClr val="FF3300"/>
                </a:solidFill>
              </a:rPr>
              <a:t> </a:t>
            </a:r>
          </a:p>
        </p:txBody>
      </p:sp>
      <p:pic>
        <p:nvPicPr>
          <p:cNvPr id="20484" name="Picture 4" descr="I23">
            <a:extLst>
              <a:ext uri="{FF2B5EF4-FFF2-40B4-BE49-F238E27FC236}">
                <a16:creationId xmlns:a16="http://schemas.microsoft.com/office/drawing/2014/main" id="{7B93DB18-CF0D-4828-87EA-90B00773E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590800"/>
            <a:ext cx="5370513"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5">
            <a:extLst>
              <a:ext uri="{FF2B5EF4-FFF2-40B4-BE49-F238E27FC236}">
                <a16:creationId xmlns:a16="http://schemas.microsoft.com/office/drawing/2014/main" id="{44B6FE13-6003-4B6C-8CFF-7AC6B0429133}"/>
              </a:ext>
            </a:extLst>
          </p:cNvPr>
          <p:cNvSpPr>
            <a:spLocks noChangeArrowheads="1"/>
          </p:cNvSpPr>
          <p:nvPr/>
        </p:nvSpPr>
        <p:spPr bwMode="auto">
          <a:xfrm>
            <a:off x="5410200" y="4114800"/>
            <a:ext cx="976313" cy="304800"/>
          </a:xfrm>
          <a:prstGeom prst="leftArrow">
            <a:avLst>
              <a:gd name="adj1" fmla="val 50000"/>
              <a:gd name="adj2" fmla="val 80078"/>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sp>
        <p:nvSpPr>
          <p:cNvPr id="20486" name="AutoShape 6">
            <a:extLst>
              <a:ext uri="{FF2B5EF4-FFF2-40B4-BE49-F238E27FC236}">
                <a16:creationId xmlns:a16="http://schemas.microsoft.com/office/drawing/2014/main" id="{E167BA73-18EF-4B3C-B6DC-F57912EB383F}"/>
              </a:ext>
            </a:extLst>
          </p:cNvPr>
          <p:cNvSpPr>
            <a:spLocks noChangeArrowheads="1"/>
          </p:cNvSpPr>
          <p:nvPr/>
        </p:nvSpPr>
        <p:spPr bwMode="auto">
          <a:xfrm rot="-10471320">
            <a:off x="3124200" y="3962400"/>
            <a:ext cx="976313" cy="304800"/>
          </a:xfrm>
          <a:prstGeom prst="leftArrow">
            <a:avLst>
              <a:gd name="adj1" fmla="val 50000"/>
              <a:gd name="adj2" fmla="val 80078"/>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p>
        </p:txBody>
      </p:sp>
      <p:pic>
        <p:nvPicPr>
          <p:cNvPr id="2" name="Audio 1">
            <a:hlinkClick r:id="" action="ppaction://media"/>
            <a:extLst>
              <a:ext uri="{FF2B5EF4-FFF2-40B4-BE49-F238E27FC236}">
                <a16:creationId xmlns:a16="http://schemas.microsoft.com/office/drawing/2014/main" id="{EE765983-13D1-4E2B-B60D-6414F0E326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2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172</TotalTime>
  <Words>2059</Words>
  <Application>Microsoft Office PowerPoint</Application>
  <PresentationFormat>On-screen Show (4:3)</PresentationFormat>
  <Paragraphs>151</Paragraphs>
  <Slides>46</Slides>
  <Notes>45</Notes>
  <HiddenSlides>0</HiddenSlides>
  <MMClips>46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Garamond</vt:lpstr>
      <vt:lpstr>Times New Roman</vt:lpstr>
      <vt:lpstr>Wingdings</vt:lpstr>
      <vt:lpstr>Stream</vt:lpstr>
      <vt:lpstr>Hamsters </vt:lpstr>
      <vt:lpstr>Syrian Hamster Mesocricetus auratus</vt:lpstr>
      <vt:lpstr>Taxonomy </vt:lpstr>
      <vt:lpstr>Natural History </vt:lpstr>
      <vt:lpstr>Adaptations </vt:lpstr>
      <vt:lpstr>Description </vt:lpstr>
      <vt:lpstr>PowerPoint Presentation</vt:lpstr>
      <vt:lpstr>Male Flank Glands </vt:lpstr>
      <vt:lpstr>Reproduction</vt:lpstr>
      <vt:lpstr>Cheek pouches</vt:lpstr>
      <vt:lpstr>Gastrointestinal Tract</vt:lpstr>
      <vt:lpstr>PowerPoint Presentation</vt:lpstr>
      <vt:lpstr>PowerPoint Presentation</vt:lpstr>
      <vt:lpstr>Abdominal Viscera </vt:lpstr>
      <vt:lpstr>Gastrointestinal Tract</vt:lpstr>
      <vt:lpstr>PowerPoint Presentation</vt:lpstr>
      <vt:lpstr>Sexing Hamsters </vt:lpstr>
      <vt:lpstr>Sexing Hamsters </vt:lpstr>
      <vt:lpstr>Dorsal View</vt:lpstr>
      <vt:lpstr>Sexing Pups</vt:lpstr>
      <vt:lpstr>Female Urogenital Tract </vt:lpstr>
      <vt:lpstr>Male Urogenital System </vt:lpstr>
      <vt:lpstr>Brown fat </vt:lpstr>
      <vt:lpstr>PHYSIOLOGY </vt:lpstr>
      <vt:lpstr>Urine</vt:lpstr>
      <vt:lpstr>Food and Water </vt:lpstr>
      <vt:lpstr>Hibernation</vt:lpstr>
      <vt:lpstr>Reproduction</vt:lpstr>
      <vt:lpstr>Post-Ovulatory Discharge</vt:lpstr>
      <vt:lpstr>Gestation and Parturition  </vt:lpstr>
      <vt:lpstr>Postpartum </vt:lpstr>
      <vt:lpstr>Weaning </vt:lpstr>
      <vt:lpstr>PowerPoint Presentation</vt:lpstr>
      <vt:lpstr>RESEARCH USE OF SYRIAN HAMSTERS </vt:lpstr>
      <vt:lpstr>Cancer research </vt:lpstr>
      <vt:lpstr>Cheek pouch</vt:lpstr>
      <vt:lpstr>Infectious disease </vt:lpstr>
      <vt:lpstr>Epilepsy </vt:lpstr>
      <vt:lpstr>Teratology </vt:lpstr>
      <vt:lpstr>PowerPoint Presentation</vt:lpstr>
      <vt:lpstr>PowerPoint Presentation</vt:lpstr>
      <vt:lpstr>PowerPoint Presentation</vt:lpstr>
      <vt:lpstr>PowerPoint Presentation</vt:lpstr>
      <vt:lpstr>PowerPoint Presentation</vt:lpstr>
      <vt:lpstr>Type of hamsters </vt:lpstr>
      <vt:lpstr>ACLAM credits </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Hamsters </dc:title>
  <dc:creator>Alberto Mendoza</dc:creator>
  <cp:lastModifiedBy>ebrahim shahroozian</cp:lastModifiedBy>
  <cp:revision>21</cp:revision>
  <dcterms:created xsi:type="dcterms:W3CDTF">2008-11-21T02:00:36Z</dcterms:created>
  <dcterms:modified xsi:type="dcterms:W3CDTF">2020-05-11T11:24:51Z</dcterms:modified>
</cp:coreProperties>
</file>