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80" r:id="rId5"/>
    <p:sldId id="281" r:id="rId6"/>
    <p:sldId id="282" r:id="rId7"/>
    <p:sldId id="283" r:id="rId8"/>
    <p:sldId id="284" r:id="rId9"/>
    <p:sldId id="285" r:id="rId10"/>
    <p:sldId id="286" r:id="rId11"/>
    <p:sldId id="287" r:id="rId12"/>
    <p:sldId id="288" r:id="rId13"/>
    <p:sldId id="289" r:id="rId14"/>
    <p:sldId id="290" r:id="rId15"/>
    <p:sldId id="291" r:id="rId16"/>
    <p:sldId id="293" r:id="rId17"/>
    <p:sldId id="294"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5/10/2020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5/10/2020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5/10/2020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video" Target="../media/media13.mp4"/><Relationship Id="rId7" Type="http://schemas.openxmlformats.org/officeDocument/2006/relationships/audio" Target="../media/media15.m4a"/><Relationship Id="rId2" Type="http://schemas.microsoft.com/office/2007/relationships/media" Target="../media/media13.mp4"/><Relationship Id="rId1" Type="http://schemas.openxmlformats.org/officeDocument/2006/relationships/tags" Target="../tags/tag1.xml"/><Relationship Id="rId6" Type="http://schemas.microsoft.com/office/2007/relationships/media" Target="../media/media15.m4a"/><Relationship Id="rId11" Type="http://schemas.openxmlformats.org/officeDocument/2006/relationships/image" Target="../media/image7.png"/><Relationship Id="rId5" Type="http://schemas.openxmlformats.org/officeDocument/2006/relationships/video" Target="../media/media14.mp4"/><Relationship Id="rId10" Type="http://schemas.openxmlformats.org/officeDocument/2006/relationships/image" Target="../media/image26.png"/><Relationship Id="rId4" Type="http://schemas.microsoft.com/office/2007/relationships/media" Target="../media/media14.mp4"/><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16.mp4"/><Relationship Id="rId7" Type="http://schemas.openxmlformats.org/officeDocument/2006/relationships/image" Target="../media/image27.png"/><Relationship Id="rId2" Type="http://schemas.microsoft.com/office/2007/relationships/media" Target="../media/media16.mp4"/><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17.m4a"/><Relationship Id="rId4" Type="http://schemas.microsoft.com/office/2007/relationships/media" Target="../media/media17.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4000" dirty="0"/>
              <a:t>Normal Distribution </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fa-IR" sz="2300" dirty="0">
                <a:solidFill>
                  <a:srgbClr val="5792BA"/>
                </a:solidFill>
              </a:rPr>
              <a:t>توزیع نرمال</a:t>
            </a:r>
            <a:endParaRPr lang="en-US" sz="2300" dirty="0">
              <a:solidFill>
                <a:srgbClr val="5792BA"/>
              </a:solidFill>
            </a:endParaRPr>
          </a:p>
        </p:txBody>
      </p:sp>
      <p:pic>
        <p:nvPicPr>
          <p:cNvPr id="4" name="Audio 3">
            <a:hlinkClick r:id="" action="ppaction://media"/>
            <a:extLst>
              <a:ext uri="{FF2B5EF4-FFF2-40B4-BE49-F238E27FC236}">
                <a16:creationId xmlns:a16="http://schemas.microsoft.com/office/drawing/2014/main" id="{5B82FD28-1AB2-46D9-92C7-510EFD98CA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120128"/>
      </p:ext>
    </p:extLst>
  </p:cSld>
  <p:clrMapOvr>
    <a:masterClrMapping/>
  </p:clrMapOvr>
  <mc:AlternateContent xmlns:mc="http://schemas.openxmlformats.org/markup-compatibility/2006" xmlns:p14="http://schemas.microsoft.com/office/powerpoint/2010/main">
    <mc:Choice Requires="p14">
      <p:transition spd="slow" p14:dur="2000" advTm="35827"/>
    </mc:Choice>
    <mc:Fallback xmlns="">
      <p:transition spd="slow" advTm="3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A82D-CD73-4968-B00F-F6155EBF5D99}"/>
              </a:ext>
            </a:extLst>
          </p:cNvPr>
          <p:cNvSpPr>
            <a:spLocks noGrp="1"/>
          </p:cNvSpPr>
          <p:nvPr>
            <p:ph type="title"/>
          </p:nvPr>
        </p:nvSpPr>
        <p:spPr>
          <a:xfrm>
            <a:off x="913795" y="119482"/>
            <a:ext cx="10000483" cy="787603"/>
          </a:xfrm>
        </p:spPr>
        <p:txBody>
          <a:bodyPr>
            <a:normAutofit/>
          </a:bodyPr>
          <a:lstStyle/>
          <a:p>
            <a:pPr rtl="1"/>
            <a:r>
              <a:rPr lang="fa-IR" dirty="0"/>
              <a:t>چرا از استانداردسازی استفاده می کنیم؟</a:t>
            </a:r>
            <a:endParaRPr lang="en-US" dirty="0"/>
          </a:p>
        </p:txBody>
      </p:sp>
      <p:sp>
        <p:nvSpPr>
          <p:cNvPr id="3" name="Content Placeholder 2">
            <a:extLst>
              <a:ext uri="{FF2B5EF4-FFF2-40B4-BE49-F238E27FC236}">
                <a16:creationId xmlns:a16="http://schemas.microsoft.com/office/drawing/2014/main" id="{6B169FD2-F302-4A73-8B76-C42FFA0E60BE}"/>
              </a:ext>
            </a:extLst>
          </p:cNvPr>
          <p:cNvSpPr>
            <a:spLocks noGrp="1"/>
          </p:cNvSpPr>
          <p:nvPr>
            <p:ph idx="1"/>
          </p:nvPr>
        </p:nvSpPr>
        <p:spPr>
          <a:xfrm>
            <a:off x="212139" y="907085"/>
            <a:ext cx="11711635" cy="5669279"/>
          </a:xfrm>
        </p:spPr>
        <p:txBody>
          <a:bodyPr>
            <a:normAutofit fontScale="85000" lnSpcReduction="20000"/>
          </a:bodyPr>
          <a:lstStyle/>
          <a:p>
            <a:pPr algn="r" rtl="1"/>
            <a:r>
              <a:rPr lang="fa-IR" dirty="0"/>
              <a:t>استاندارد سازی می‌تواند به ما کمک کند که تصمیم‌هایی در مورد داده‌هایمان بگیریم. به مثال زیر توجه کنید.</a:t>
            </a:r>
          </a:p>
          <a:p>
            <a:pPr algn="r" rtl="1"/>
            <a:endParaRPr lang="fa-IR" dirty="0"/>
          </a:p>
          <a:p>
            <a:pPr lvl="1" algn="r" rtl="1"/>
            <a:r>
              <a:rPr lang="fa-IR" dirty="0"/>
              <a:t>مثال: پروفسور ویلوبی در حال تصحیح ورقه های دانشجویان است. نمرات دانش‌آموزان در زیر آمده است (از 60 نمره):</a:t>
            </a:r>
          </a:p>
          <a:p>
            <a:pPr lvl="1" algn="r" rtl="1"/>
            <a:endParaRPr lang="fa-IR" dirty="0"/>
          </a:p>
          <a:p>
            <a:pPr lvl="2" algn="r" rtl="1"/>
            <a:r>
              <a:rPr lang="fa-IR" dirty="0"/>
              <a:t>20, 15, 26, 32, 18, 28, 35, 14, 26, 22, 17</a:t>
            </a:r>
          </a:p>
          <a:p>
            <a:pPr algn="r" rtl="1"/>
            <a:endParaRPr lang="fa-IR" dirty="0"/>
          </a:p>
          <a:p>
            <a:pPr lvl="1" algn="r" rtl="1"/>
            <a:r>
              <a:rPr lang="fa-IR" dirty="0"/>
              <a:t>بسیاری از دانش‌آموزان حتی از 60 نمره، 30 نمره هم نگرفته‌اند و بیشترشان تجدید خواهند شد. امتحان باید بسیار سخت بوده باشد، پس معلم تصمیم می گیرد که تمامی نمرات را استاندارد کند و فقط آنهایی را که یک انحراف معیار پایین‌تر از میانگین نمره گرفته‌اند، تجدید اعلام کند. میانگین برابر 23 و انحراف معیار برابر 6.6 است و این مقادیر، نمرات استاندارد هستند:</a:t>
            </a:r>
          </a:p>
          <a:p>
            <a:pPr lvl="1" algn="r" rtl="1"/>
            <a:endParaRPr lang="fa-IR" dirty="0"/>
          </a:p>
          <a:p>
            <a:pPr lvl="2" algn="r" rtl="1"/>
            <a:r>
              <a:rPr lang="fa-IR" dirty="0"/>
              <a:t>-0.45, -1.21, 0.45, 1.36, -0.76, 0.76, 1.82, -1.36, 0.45, -0.15, -0.91</a:t>
            </a:r>
          </a:p>
          <a:p>
            <a:pPr lvl="1" algn="r" rtl="1"/>
            <a:endParaRPr lang="fa-IR" dirty="0"/>
          </a:p>
          <a:p>
            <a:pPr lvl="1" algn="r" rtl="1"/>
            <a:r>
              <a:rPr lang="fa-IR" dirty="0"/>
              <a:t>مشاهده می‌کنید که تنها 2 دانشجو تجدید خواهند شد (همان‌هایی که در امتحان 15 و 14 گرفته بودند).</a:t>
            </a:r>
          </a:p>
          <a:p>
            <a:pPr algn="r" rtl="1"/>
            <a:endParaRPr lang="fa-IR" dirty="0"/>
          </a:p>
          <a:p>
            <a:pPr algn="r" rtl="1"/>
            <a:r>
              <a:rPr lang="fa-IR" dirty="0"/>
              <a:t>از طرف دیگر استانداردسازی کارها را آسا‌ن‌تر می کند، چون در این حالت ما تنها به یک جدول نیاز خواهیم داشت (جدول توزیع نرمال استاندارد)، که دیگر نیازی به انجام محاسبات تک به تک برای فاصله هر مقدار از میانگین و انحراف استاندارد وجود ندارد.</a:t>
            </a:r>
            <a:endParaRPr lang="en-US" dirty="0"/>
          </a:p>
        </p:txBody>
      </p:sp>
      <p:pic>
        <p:nvPicPr>
          <p:cNvPr id="4" name="Audio 3">
            <a:hlinkClick r:id="" action="ppaction://media"/>
            <a:extLst>
              <a:ext uri="{FF2B5EF4-FFF2-40B4-BE49-F238E27FC236}">
                <a16:creationId xmlns:a16="http://schemas.microsoft.com/office/drawing/2014/main" id="{E0C9B3E5-5230-440A-8FB7-74DFACE29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9003801"/>
      </p:ext>
    </p:extLst>
  </p:cSld>
  <p:clrMapOvr>
    <a:masterClrMapping/>
  </p:clrMapOvr>
  <mc:AlternateContent xmlns:mc="http://schemas.openxmlformats.org/markup-compatibility/2006">
    <mc:Choice xmlns:p14="http://schemas.microsoft.com/office/powerpoint/2010/main" Requires="p14">
      <p:transition spd="slow" p14:dur="2000" advTm="65426"/>
    </mc:Choice>
    <mc:Fallback>
      <p:transition spd="slow" advTm="6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46D5F-1B81-4E86-9CF3-1A25A9A53A18}"/>
              </a:ext>
            </a:extLst>
          </p:cNvPr>
          <p:cNvSpPr>
            <a:spLocks noGrp="1"/>
          </p:cNvSpPr>
          <p:nvPr>
            <p:ph idx="1"/>
          </p:nvPr>
        </p:nvSpPr>
        <p:spPr>
          <a:xfrm>
            <a:off x="395021" y="402336"/>
            <a:ext cx="11331245" cy="6078931"/>
          </a:xfrm>
        </p:spPr>
        <p:txBody>
          <a:bodyPr/>
          <a:lstStyle/>
          <a:p>
            <a:pPr algn="r" rtl="1"/>
            <a:r>
              <a:rPr lang="fa-IR" dirty="0"/>
              <a:t>در تصویر زیر توزیع نرمال استاندارد را با درصد هایی برای هر نیمه از انحراف معیار، و درصد‌های تجمعی نمایش یافته است.</a:t>
            </a:r>
          </a:p>
          <a:p>
            <a:pPr lvl="1" algn="r" rtl="1"/>
            <a:r>
              <a:rPr lang="fa-IR" dirty="0"/>
              <a:t>مثال: نمره شما در یک تست 0.5 انحراف معیار بیشتر از میانگین بود، چند نفر از شما کمتر نمره گرفته اند؟</a:t>
            </a:r>
          </a:p>
          <a:p>
            <a:pPr lvl="1" algn="r" rtl="1"/>
            <a:endParaRPr lang="fa-IR" dirty="0"/>
          </a:p>
          <a:p>
            <a:pPr lvl="1" algn="r" rtl="1"/>
            <a:r>
              <a:rPr lang="fa-IR" dirty="0"/>
              <a:t>بین 0 و 0.5 برابر %19.1 است</a:t>
            </a:r>
          </a:p>
          <a:p>
            <a:pPr lvl="1" algn="r" rtl="1"/>
            <a:r>
              <a:rPr lang="fa-IR" dirty="0"/>
              <a:t>کمتر از 0 نیز برابر %50 است (نصف منحنی)</a:t>
            </a:r>
          </a:p>
          <a:p>
            <a:pPr lvl="1" algn="r" rtl="1"/>
            <a:r>
              <a:rPr lang="fa-IR" dirty="0"/>
              <a:t>پس مجموع نمرات کمتر از نمره شما برابر است با:</a:t>
            </a:r>
          </a:p>
          <a:p>
            <a:pPr lvl="1" algn="r" rtl="1"/>
            <a:endParaRPr lang="fa-IR" dirty="0"/>
          </a:p>
          <a:p>
            <a:pPr lvl="1" algn="r" rtl="1"/>
            <a:r>
              <a:rPr lang="fa-IR" dirty="0"/>
              <a:t>50% + 19.1% = 69.1%</a:t>
            </a:r>
          </a:p>
          <a:p>
            <a:pPr lvl="1" algn="r" rtl="1"/>
            <a:endParaRPr lang="fa-IR" dirty="0"/>
          </a:p>
          <a:p>
            <a:pPr lvl="1" algn="r" rtl="1"/>
            <a:r>
              <a:rPr lang="fa-IR" dirty="0"/>
              <a:t>در تئوری، %69.1 کمتر از شما نمره گرفته اند؛ اما با داده‌های واقعی، درصد ممکن است، کمی متفاوت باشد.</a:t>
            </a:r>
          </a:p>
          <a:p>
            <a:pPr algn="r" rtl="1"/>
            <a:endParaRPr lang="en-US" dirty="0"/>
          </a:p>
        </p:txBody>
      </p:sp>
      <p:pic>
        <p:nvPicPr>
          <p:cNvPr id="4" name="Picture 3">
            <a:extLst>
              <a:ext uri="{FF2B5EF4-FFF2-40B4-BE49-F238E27FC236}">
                <a16:creationId xmlns:a16="http://schemas.microsoft.com/office/drawing/2014/main" id="{0C00F9E7-3181-490B-B67E-DF5CA092FFC3}"/>
              </a:ext>
            </a:extLst>
          </p:cNvPr>
          <p:cNvPicPr>
            <a:picLocks noChangeAspect="1"/>
          </p:cNvPicPr>
          <p:nvPr/>
        </p:nvPicPr>
        <p:blipFill>
          <a:blip r:embed="rId4"/>
          <a:stretch>
            <a:fillRect/>
          </a:stretch>
        </p:blipFill>
        <p:spPr>
          <a:xfrm>
            <a:off x="395021" y="1848148"/>
            <a:ext cx="5945124" cy="3020123"/>
          </a:xfrm>
          <a:prstGeom prst="rect">
            <a:avLst/>
          </a:prstGeom>
        </p:spPr>
      </p:pic>
      <p:pic>
        <p:nvPicPr>
          <p:cNvPr id="2" name="Audio 1">
            <a:hlinkClick r:id="" action="ppaction://media"/>
            <a:extLst>
              <a:ext uri="{FF2B5EF4-FFF2-40B4-BE49-F238E27FC236}">
                <a16:creationId xmlns:a16="http://schemas.microsoft.com/office/drawing/2014/main" id="{D6563A78-B920-49C4-82DF-3233FD680F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4085809"/>
      </p:ext>
    </p:extLst>
  </p:cSld>
  <p:clrMapOvr>
    <a:masterClrMapping/>
  </p:clrMapOvr>
  <mc:AlternateContent xmlns:mc="http://schemas.openxmlformats.org/markup-compatibility/2006">
    <mc:Choice xmlns:p14="http://schemas.microsoft.com/office/powerpoint/2010/main" Requires="p14">
      <p:transition spd="slow" p14:dur="2000" advTm="58514"/>
    </mc:Choice>
    <mc:Fallback>
      <p:transition spd="slow" advTm="5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E8D50-3CCB-425D-9AFB-48C3607F8648}"/>
              </a:ext>
            </a:extLst>
          </p:cNvPr>
          <p:cNvSpPr>
            <a:spLocks noGrp="1"/>
          </p:cNvSpPr>
          <p:nvPr>
            <p:ph idx="1"/>
          </p:nvPr>
        </p:nvSpPr>
        <p:spPr>
          <a:xfrm>
            <a:off x="4645152" y="79400"/>
            <a:ext cx="7449022" cy="6701790"/>
          </a:xfrm>
        </p:spPr>
        <p:txBody>
          <a:bodyPr>
            <a:normAutofit fontScale="92500" lnSpcReduction="20000"/>
          </a:bodyPr>
          <a:lstStyle/>
          <a:p>
            <a:pPr algn="r" rtl="1"/>
            <a:r>
              <a:rPr lang="fa-IR" dirty="0"/>
              <a:t>می توانید اعداد دقیق‌تری را با استفاده از جدول زیر بدست آورید. جدول مساحت زیر نمودار را از 0 تا </a:t>
            </a:r>
            <a:r>
              <a:rPr lang="en-US" dirty="0"/>
              <a:t>Z </a:t>
            </a:r>
            <a:r>
              <a:rPr lang="fa-IR" dirty="0"/>
              <a:t>نشان می‌دهد. به جای یک جدول بلند، ما مقادیر یک دهم‌ها (0.1) را به صورت ستونی و مقادیر یک‌صدم‌ها (0.01) را به سصورت ردیفی نوشته‌ایم. (مثال استفاده از جدول، در ادامه آمده است.)</a:t>
            </a:r>
          </a:p>
          <a:p>
            <a:pPr algn="r" rtl="1"/>
            <a:r>
              <a:rPr lang="fa-IR" dirty="0"/>
              <a:t>مثال: درصد جمعیت بین 0 و 0.45</a:t>
            </a:r>
          </a:p>
          <a:p>
            <a:pPr lvl="1" algn="r" rtl="1"/>
            <a:r>
              <a:rPr lang="fa-IR" dirty="0"/>
              <a:t>از ردیف 0.4 شروع کنید و تا 0.45 پیش بروید، مقدار نوشته شده در این نقطه 0.1736 است و 0.1736 برابر است با %17.36. پس %17.36 از جمعیت بین 0 و 0.45 انحراف از میانگین است.</a:t>
            </a:r>
          </a:p>
          <a:p>
            <a:pPr lvl="1" algn="r" rtl="1"/>
            <a:r>
              <a:rPr lang="fa-IR" dirty="0"/>
              <a:t>از آنجایی که منحنی متقارن است، همین جدول می‌تواند برای مقادیری که در جهت عکس هستند نیز استفاده شود. پس عدد منفی 0.45 نیز مساحتی برابر با 0.1736 دارد.</a:t>
            </a:r>
          </a:p>
          <a:p>
            <a:pPr algn="r" rtl="1"/>
            <a:r>
              <a:rPr lang="fa-IR" dirty="0"/>
              <a:t>مثال: درصد جمعیت </a:t>
            </a:r>
            <a:r>
              <a:rPr lang="en-US" dirty="0"/>
              <a:t>Z </a:t>
            </a:r>
            <a:r>
              <a:rPr lang="fa-IR" dirty="0"/>
              <a:t>بین 1- و 2</a:t>
            </a:r>
          </a:p>
          <a:p>
            <a:pPr lvl="1" algn="r" rtl="1"/>
            <a:r>
              <a:rPr lang="fa-IR" dirty="0"/>
              <a:t>پاسخ: از 1- تا 0 همانند 0 تا 1+ است، بنابراین در ردیف 1.0، ستون اول یا 1.00، مقدار 0.3413 ثبت شده است.</a:t>
            </a:r>
          </a:p>
          <a:p>
            <a:pPr lvl="1" algn="r" rtl="1"/>
            <a:r>
              <a:rPr lang="fa-IR" dirty="0"/>
              <a:t>برای محاسبه از 0 تا 2+، در ردیف 2.0، ستون اول یا 2.00، مقدار 0.4772 ثبت شده است. بنابراین دو مقدار فوق را جمع می‌کنیم تا مجموع بین 1- تا 2را  بدست بیاوریم:</a:t>
            </a:r>
          </a:p>
          <a:p>
            <a:pPr lvl="1" algn="r" rtl="1"/>
            <a:r>
              <a:rPr lang="fa-IR" dirty="0"/>
              <a:t>0.3413 + 0.4772 = 0.8185</a:t>
            </a:r>
          </a:p>
          <a:p>
            <a:pPr lvl="1" algn="r" rtl="1"/>
            <a:r>
              <a:rPr lang="fa-IR" dirty="0"/>
              <a:t>و 0.8185 نیز برابر %81.85 است.</a:t>
            </a:r>
          </a:p>
          <a:p>
            <a:pPr lvl="1" algn="r" rtl="1"/>
            <a:r>
              <a:rPr lang="fa-IR" dirty="0"/>
              <a:t>پس %81.85 از جمعیت بین 1- و 2+ انحراف از میانگین قرار دارند.</a:t>
            </a:r>
          </a:p>
          <a:p>
            <a:pPr algn="r" rtl="1"/>
            <a:endParaRPr lang="fa-IR" dirty="0"/>
          </a:p>
          <a:p>
            <a:pPr algn="r" rtl="1"/>
            <a:endParaRPr lang="en-US" dirty="0"/>
          </a:p>
        </p:txBody>
      </p:sp>
      <p:pic>
        <p:nvPicPr>
          <p:cNvPr id="4" name="Picture 3">
            <a:extLst>
              <a:ext uri="{FF2B5EF4-FFF2-40B4-BE49-F238E27FC236}">
                <a16:creationId xmlns:a16="http://schemas.microsoft.com/office/drawing/2014/main" id="{E6566AC0-5D96-4FBB-83CE-A363327063E7}"/>
              </a:ext>
            </a:extLst>
          </p:cNvPr>
          <p:cNvPicPr>
            <a:picLocks noChangeAspect="1"/>
          </p:cNvPicPr>
          <p:nvPr/>
        </p:nvPicPr>
        <p:blipFill>
          <a:blip r:embed="rId4"/>
          <a:stretch>
            <a:fillRect/>
          </a:stretch>
        </p:blipFill>
        <p:spPr>
          <a:xfrm>
            <a:off x="-36576" y="12191"/>
            <a:ext cx="4536831" cy="6858000"/>
          </a:xfrm>
          <a:prstGeom prst="rect">
            <a:avLst/>
          </a:prstGeom>
        </p:spPr>
      </p:pic>
      <p:pic>
        <p:nvPicPr>
          <p:cNvPr id="5" name="Picture 4">
            <a:extLst>
              <a:ext uri="{FF2B5EF4-FFF2-40B4-BE49-F238E27FC236}">
                <a16:creationId xmlns:a16="http://schemas.microsoft.com/office/drawing/2014/main" id="{1E154058-D495-4E10-8421-961B477D5446}"/>
              </a:ext>
            </a:extLst>
          </p:cNvPr>
          <p:cNvPicPr>
            <a:picLocks noChangeAspect="1"/>
          </p:cNvPicPr>
          <p:nvPr/>
        </p:nvPicPr>
        <p:blipFill>
          <a:blip r:embed="rId5"/>
          <a:stretch>
            <a:fillRect/>
          </a:stretch>
        </p:blipFill>
        <p:spPr>
          <a:xfrm>
            <a:off x="4718304" y="1048742"/>
            <a:ext cx="897069" cy="821473"/>
          </a:xfrm>
          <a:prstGeom prst="rect">
            <a:avLst/>
          </a:prstGeom>
        </p:spPr>
      </p:pic>
      <p:pic>
        <p:nvPicPr>
          <p:cNvPr id="6" name="Picture 5">
            <a:extLst>
              <a:ext uri="{FF2B5EF4-FFF2-40B4-BE49-F238E27FC236}">
                <a16:creationId xmlns:a16="http://schemas.microsoft.com/office/drawing/2014/main" id="{3A75E256-AC3E-49B4-B948-A04AAB02A3E0}"/>
              </a:ext>
            </a:extLst>
          </p:cNvPr>
          <p:cNvPicPr>
            <a:picLocks noChangeAspect="1"/>
          </p:cNvPicPr>
          <p:nvPr/>
        </p:nvPicPr>
        <p:blipFill>
          <a:blip r:embed="rId6"/>
          <a:stretch>
            <a:fillRect/>
          </a:stretch>
        </p:blipFill>
        <p:spPr>
          <a:xfrm>
            <a:off x="4645152" y="4987785"/>
            <a:ext cx="1285563" cy="1082197"/>
          </a:xfrm>
          <a:prstGeom prst="rect">
            <a:avLst/>
          </a:prstGeom>
        </p:spPr>
      </p:pic>
      <p:pic>
        <p:nvPicPr>
          <p:cNvPr id="2" name="Audio 1">
            <a:hlinkClick r:id="" action="ppaction://media"/>
            <a:extLst>
              <a:ext uri="{FF2B5EF4-FFF2-40B4-BE49-F238E27FC236}">
                <a16:creationId xmlns:a16="http://schemas.microsoft.com/office/drawing/2014/main" id="{52CCD7F5-39B5-4D00-8EF7-020E02E60A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1894373"/>
      </p:ext>
    </p:extLst>
  </p:cSld>
  <p:clrMapOvr>
    <a:masterClrMapping/>
  </p:clrMapOvr>
  <mc:AlternateContent xmlns:mc="http://schemas.openxmlformats.org/markup-compatibility/2006">
    <mc:Choice xmlns:p14="http://schemas.microsoft.com/office/powerpoint/2010/main" Requires="p14">
      <p:transition spd="slow" p14:dur="2000" advTm="179279"/>
    </mc:Choice>
    <mc:Fallback>
      <p:transition spd="slow" advTm="179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6B568-9DF8-4DBE-B204-74EC608A93BE}"/>
              </a:ext>
            </a:extLst>
          </p:cNvPr>
          <p:cNvSpPr>
            <a:spLocks noGrp="1"/>
          </p:cNvSpPr>
          <p:nvPr>
            <p:ph type="title"/>
          </p:nvPr>
        </p:nvSpPr>
        <p:spPr>
          <a:xfrm>
            <a:off x="913795" y="95098"/>
            <a:ext cx="10353762" cy="1776374"/>
          </a:xfrm>
        </p:spPr>
        <p:txBody>
          <a:bodyPr>
            <a:normAutofit fontScale="90000"/>
          </a:bodyPr>
          <a:lstStyle/>
          <a:p>
            <a:r>
              <a:rPr lang="fa-IR" dirty="0"/>
              <a:t>منبع تدریس توزیع نرمال از سایت فرادرس می باشد. برای توجه و درک بیشتر دانشجویان عزیز ویدئوهای مربوطه را برای شما بارگزاری نموده ام</a:t>
            </a:r>
            <a:endParaRPr lang="en-US" dirty="0"/>
          </a:p>
        </p:txBody>
      </p:sp>
      <p:pic>
        <p:nvPicPr>
          <p:cNvPr id="8" name="fvazmth140_02_normal_distribution">
            <a:hlinkClick r:id="" action="ppaction://media"/>
            <a:extLst>
              <a:ext uri="{FF2B5EF4-FFF2-40B4-BE49-F238E27FC236}">
                <a16:creationId xmlns:a16="http://schemas.microsoft.com/office/drawing/2014/main" id="{DCFFACFD-5CA6-4625-8100-BFB72082BDBC}"/>
              </a:ext>
            </a:extLst>
          </p:cNvPr>
          <p:cNvPicPr>
            <a:picLocks noGrp="1" noChangeAspect="1"/>
          </p:cNvPicPr>
          <p:nvPr>
            <p:ph sz="half" idx="1"/>
            <a:videoFile r:link="rId3"/>
            <p:extLst>
              <p:ext uri="{DAA4B4D4-6D71-4841-9C94-3DE7FCFB9230}">
                <p14:media xmlns:p14="http://schemas.microsoft.com/office/powerpoint/2010/main" r:embed="rId2"/>
              </p:ext>
            </p:extLst>
          </p:nvPr>
        </p:nvPicPr>
        <p:blipFill>
          <a:blip r:embed="rId9"/>
          <a:stretch>
            <a:fillRect/>
          </a:stretch>
        </p:blipFill>
        <p:spPr>
          <a:xfrm>
            <a:off x="914400" y="2520950"/>
            <a:ext cx="4856163" cy="2732088"/>
          </a:xfrm>
        </p:spPr>
      </p:pic>
      <p:pic>
        <p:nvPicPr>
          <p:cNvPr id="7" name="fvazmth140_01_normal_distribution">
            <a:hlinkClick r:id="" action="ppaction://media"/>
            <a:extLst>
              <a:ext uri="{FF2B5EF4-FFF2-40B4-BE49-F238E27FC236}">
                <a16:creationId xmlns:a16="http://schemas.microsoft.com/office/drawing/2014/main" id="{5F0CF935-8EC7-4E0F-A26D-83FB60B2E6FC}"/>
              </a:ext>
            </a:extLst>
          </p:cNvPr>
          <p:cNvPicPr>
            <a:picLocks noGrp="1" noChangeAspect="1"/>
          </p:cNvPicPr>
          <p:nvPr>
            <p:ph sz="half" idx="2"/>
            <a:videoFile r:link="rId5"/>
            <p:extLst>
              <p:ext uri="{DAA4B4D4-6D71-4841-9C94-3DE7FCFB9230}">
                <p14:media xmlns:p14="http://schemas.microsoft.com/office/powerpoint/2010/main" r:embed="rId4"/>
              </p:ext>
            </p:extLst>
          </p:nvPr>
        </p:nvPicPr>
        <p:blipFill>
          <a:blip r:embed="rId10"/>
          <a:stretch>
            <a:fillRect/>
          </a:stretch>
        </p:blipFill>
        <p:spPr>
          <a:xfrm>
            <a:off x="6410325" y="2520950"/>
            <a:ext cx="4857750" cy="2732088"/>
          </a:xfrm>
        </p:spPr>
      </p:pic>
      <p:pic>
        <p:nvPicPr>
          <p:cNvPr id="2" name="Audio 1">
            <a:hlinkClick r:id="" action="ppaction://media"/>
            <a:extLst>
              <a:ext uri="{FF2B5EF4-FFF2-40B4-BE49-F238E27FC236}">
                <a16:creationId xmlns:a16="http://schemas.microsoft.com/office/drawing/2014/main" id="{C570C0A3-EF06-47D9-A455-E5FF319C29FE}"/>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87198706"/>
      </p:ext>
    </p:extLst>
  </p:cSld>
  <p:clrMapOvr>
    <a:masterClrMapping/>
  </p:clrMapOvr>
  <mc:AlternateContent xmlns:mc="http://schemas.openxmlformats.org/markup-compatibility/2006">
    <mc:Choice xmlns:p14="http://schemas.microsoft.com/office/powerpoint/2010/main" Requires="p14">
      <p:transition spd="slow" p14:dur="2000" advTm="37761"/>
    </mc:Choice>
    <mc:Fallback>
      <p:transition spd="slow" advTm="3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520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62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2226" objId="7"/>
        <p14:playEvt time="36474" objId="8"/>
        <p14:stopEvt time="37761" objId="7"/>
        <p14:stopEvt time="37761" objId="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02B8D4F-FBD5-4180-8454-AFEA2362AA09}"/>
              </a:ext>
            </a:extLst>
          </p:cNvPr>
          <p:cNvSpPr>
            <a:spLocks noGrp="1"/>
          </p:cNvSpPr>
          <p:nvPr>
            <p:ph type="title"/>
          </p:nvPr>
        </p:nvSpPr>
        <p:spPr/>
        <p:txBody>
          <a:bodyPr/>
          <a:lstStyle/>
          <a:p>
            <a:endParaRPr lang="en-US"/>
          </a:p>
        </p:txBody>
      </p:sp>
      <p:pic>
        <p:nvPicPr>
          <p:cNvPr id="17" name="fvazmth342_standard_normal_distribution_table">
            <a:hlinkClick r:id="" action="ppaction://media"/>
            <a:extLst>
              <a:ext uri="{FF2B5EF4-FFF2-40B4-BE49-F238E27FC236}">
                <a16:creationId xmlns:a16="http://schemas.microsoft.com/office/drawing/2014/main" id="{1A61165C-AE2B-4EE7-9E13-9EB1C28852AE}"/>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7"/>
          <a:stretch>
            <a:fillRect/>
          </a:stretch>
        </p:blipFill>
        <p:spPr>
          <a:xfrm>
            <a:off x="2789238" y="2076450"/>
            <a:ext cx="6604000" cy="3714750"/>
          </a:xfrm>
        </p:spPr>
      </p:pic>
      <p:pic>
        <p:nvPicPr>
          <p:cNvPr id="2" name="Audio 1">
            <a:hlinkClick r:id="" action="ppaction://media"/>
            <a:extLst>
              <a:ext uri="{FF2B5EF4-FFF2-40B4-BE49-F238E27FC236}">
                <a16:creationId xmlns:a16="http://schemas.microsoft.com/office/drawing/2014/main" id="{0522A101-2883-48ED-B7F0-D12545707D09}"/>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52248653"/>
      </p:ext>
    </p:extLst>
  </p:cSld>
  <p:clrMapOvr>
    <a:masterClrMapping/>
  </p:clrMapOvr>
  <mc:AlternateContent xmlns:mc="http://schemas.openxmlformats.org/markup-compatibility/2006">
    <mc:Choice xmlns:p14="http://schemas.microsoft.com/office/powerpoint/2010/main" Requires="p14">
      <p:transition spd="slow" p14:dur="2000" advTm="10577"/>
    </mc:Choice>
    <mc:Fallback>
      <p:transition spd="slow" advTm="1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38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168" objId="17"/>
        <p14:stopEvt time="10577" objId="1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1D4F-6EE0-4767-8C82-891E555DB558}"/>
              </a:ext>
            </a:extLst>
          </p:cNvPr>
          <p:cNvSpPr>
            <a:spLocks noGrp="1"/>
          </p:cNvSpPr>
          <p:nvPr>
            <p:ph type="title"/>
          </p:nvPr>
        </p:nvSpPr>
        <p:spPr/>
        <p:txBody>
          <a:bodyPr/>
          <a:lstStyle/>
          <a:p>
            <a:r>
              <a:rPr lang="fa-IR" dirty="0"/>
              <a:t>تمرین</a:t>
            </a:r>
            <a:endParaRPr lang="en-US" dirty="0"/>
          </a:p>
        </p:txBody>
      </p:sp>
      <p:sp>
        <p:nvSpPr>
          <p:cNvPr id="3" name="Content Placeholder 2">
            <a:extLst>
              <a:ext uri="{FF2B5EF4-FFF2-40B4-BE49-F238E27FC236}">
                <a16:creationId xmlns:a16="http://schemas.microsoft.com/office/drawing/2014/main" id="{A8710888-14C5-4808-B259-C7A40D17B155}"/>
              </a:ext>
            </a:extLst>
          </p:cNvPr>
          <p:cNvSpPr>
            <a:spLocks noGrp="1"/>
          </p:cNvSpPr>
          <p:nvPr>
            <p:ph idx="1"/>
          </p:nvPr>
        </p:nvSpPr>
        <p:spPr/>
        <p:txBody>
          <a:bodyPr>
            <a:normAutofit fontScale="77500" lnSpcReduction="20000"/>
          </a:bodyPr>
          <a:lstStyle/>
          <a:p>
            <a:pPr algn="r" rtl="1"/>
            <a:r>
              <a:rPr lang="fa-IR" dirty="0"/>
              <a:t>توزیع قند خون در جمعیت نرمالی با میتنگین 100 و واریانس 6/25 می باشد</a:t>
            </a:r>
          </a:p>
          <a:p>
            <a:pPr lvl="1" algn="r" rtl="1"/>
            <a:r>
              <a:rPr lang="fa-IR" dirty="0"/>
              <a:t>جه درصدی از افراد دارای میانگین قند خون بین 95 و 102/5 می باشند</a:t>
            </a:r>
          </a:p>
          <a:p>
            <a:pPr lvl="1" algn="r" rtl="1"/>
            <a:r>
              <a:rPr lang="fa-IR" dirty="0"/>
              <a:t>احتمال اینکه قندی خون فردی از 92/5 کمتر باشد چقدر است</a:t>
            </a:r>
          </a:p>
          <a:p>
            <a:pPr algn="r" rtl="1"/>
            <a:r>
              <a:rPr lang="fa-IR" dirty="0"/>
              <a:t>از جدول </a:t>
            </a:r>
            <a:r>
              <a:rPr lang="en-US" dirty="0"/>
              <a:t>Z</a:t>
            </a:r>
            <a:r>
              <a:rPr lang="fa-IR" dirty="0"/>
              <a:t> مقادیر زیر را محاسبه کنید</a:t>
            </a:r>
          </a:p>
          <a:p>
            <a:pPr lvl="1" algn="r" rtl="1"/>
            <a:r>
              <a:rPr lang="en-US" dirty="0"/>
              <a:t>P(0&lt;Z&lt;1) </a:t>
            </a:r>
          </a:p>
          <a:p>
            <a:pPr lvl="1" algn="r" rtl="1"/>
            <a:r>
              <a:rPr lang="en-US" dirty="0"/>
              <a:t>P(Z≥1)</a:t>
            </a:r>
          </a:p>
          <a:p>
            <a:pPr lvl="1" algn="r" rtl="1"/>
            <a:r>
              <a:rPr lang="en-US" dirty="0"/>
              <a:t>P(1&lt;Z&lt;2)</a:t>
            </a:r>
          </a:p>
          <a:p>
            <a:pPr lvl="1" algn="r" rtl="1"/>
            <a:r>
              <a:rPr lang="en-US" dirty="0"/>
              <a:t>P(Z ≥ -1)</a:t>
            </a:r>
          </a:p>
          <a:p>
            <a:pPr lvl="1" algn="r" rtl="1"/>
            <a:r>
              <a:rPr lang="en-US" dirty="0"/>
              <a:t>P(-2&lt;Z&lt;1)</a:t>
            </a:r>
          </a:p>
          <a:p>
            <a:pPr lvl="1" algn="r" rtl="1"/>
            <a:r>
              <a:rPr lang="en-US" dirty="0"/>
              <a:t>P(Z ≤ 1.87)</a:t>
            </a:r>
          </a:p>
          <a:p>
            <a:pPr lvl="1" algn="r" rtl="1"/>
            <a:r>
              <a:rPr lang="en-US" dirty="0"/>
              <a:t>P(Z&lt;-1.87)</a:t>
            </a:r>
          </a:p>
          <a:p>
            <a:pPr lvl="1" algn="r" rtl="1"/>
            <a:endParaRPr lang="en-US" dirty="0"/>
          </a:p>
        </p:txBody>
      </p:sp>
      <p:pic>
        <p:nvPicPr>
          <p:cNvPr id="4" name="Audio 3">
            <a:hlinkClick r:id="" action="ppaction://media"/>
            <a:extLst>
              <a:ext uri="{FF2B5EF4-FFF2-40B4-BE49-F238E27FC236}">
                <a16:creationId xmlns:a16="http://schemas.microsoft.com/office/drawing/2014/main" id="{80EA862B-359D-4881-8CC3-4188B1E3F6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6633605"/>
      </p:ext>
    </p:extLst>
  </p:cSld>
  <p:clrMapOvr>
    <a:masterClrMapping/>
  </p:clrMapOvr>
  <mc:AlternateContent xmlns:mc="http://schemas.openxmlformats.org/markup-compatibility/2006">
    <mc:Choice xmlns:p14="http://schemas.microsoft.com/office/powerpoint/2010/main" Requires="p14">
      <p:transition spd="slow" p14:dur="2000" advTm="67405"/>
    </mc:Choice>
    <mc:Fallback>
      <p:transition spd="slow" advTm="6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C771-C164-46E2-A405-3BFED0DC81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C4A3A59-0D79-4B1E-9EDA-98462C587EB8}"/>
              </a:ext>
            </a:extLst>
          </p:cNvPr>
          <p:cNvSpPr>
            <a:spLocks noGrp="1"/>
          </p:cNvSpPr>
          <p:nvPr>
            <p:ph idx="1"/>
          </p:nvPr>
        </p:nvSpPr>
        <p:spPr/>
        <p:txBody>
          <a:bodyPr>
            <a:normAutofit fontScale="92500" lnSpcReduction="10000"/>
          </a:bodyPr>
          <a:lstStyle/>
          <a:p>
            <a:pPr algn="r" rtl="1"/>
            <a:r>
              <a:rPr lang="fa-IR" dirty="0">
                <a:effectLst/>
              </a:rPr>
              <a:t>شاید تا کنون بارها عبارت «توزیع آماری» به گوش‌تان خورده باشد، ولی تصور دقیقی از معنی این اصطلاح نداشته باشید. پس از انجام هر نوع اندازه‌گیری همواره تعدادی داده (عدد) در اختیار داریم که می‌خواهیم ارتباط بین آنها را کشف کنیم یا آنها را دسته‌بندی نماییم تا بتوانیم آنها را تجزیه و تحلیل کنیم. برای انجام این کار ابتدا می‌بایست نحوه توزیع داده‌ها را بدانیم. به عبارت ساده‌تر توزیع داده‌ها به ما می‌گوید که پراکندگی و گستردگی داده‌هایی که جمع‌آوری کرده ایم چگونه است.</a:t>
            </a:r>
          </a:p>
          <a:p>
            <a:pPr algn="r" rtl="1"/>
            <a:r>
              <a:rPr lang="fa-IR" dirty="0">
                <a:effectLst/>
              </a:rPr>
              <a:t>مثلاً اگر شما هر روز هفته صبح به ورزش می‌پردازید، توزیع زمان‌های ورزشی شما به صورت خطی است. داده‌ها ممکن است بسته به ماهیت آزمایش و عوامل گوناگون به انواع مختلفی توزیع یافته باشند. محققین معمولاً تلاش می‌کنند دریابند که توزیع داده‌ها به کدام توابع ریاضی نزدیک‌تر هستند، تا بدین ترتیب بتوانند تحلیل صحیحی از  ماهیت توزیع و محاسبات بر روی آن داشته باشند. یکی از مهم‌ترین توزیع‌های آماری، «توزیع نرمال» نام دارد.</a:t>
            </a:r>
            <a:endParaRPr lang="en-US" dirty="0"/>
          </a:p>
        </p:txBody>
      </p:sp>
      <p:pic>
        <p:nvPicPr>
          <p:cNvPr id="4" name="Audio 3">
            <a:hlinkClick r:id="" action="ppaction://media"/>
            <a:extLst>
              <a:ext uri="{FF2B5EF4-FFF2-40B4-BE49-F238E27FC236}">
                <a16:creationId xmlns:a16="http://schemas.microsoft.com/office/drawing/2014/main" id="{8265A2F6-BDFA-4A65-8CE6-07CB6E304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3894528"/>
      </p:ext>
    </p:extLst>
  </p:cSld>
  <p:clrMapOvr>
    <a:masterClrMapping/>
  </p:clrMapOvr>
  <mc:AlternateContent xmlns:mc="http://schemas.openxmlformats.org/markup-compatibility/2006" xmlns:p14="http://schemas.microsoft.com/office/powerpoint/2010/main">
    <mc:Choice Requires="p14">
      <p:transition spd="slow" p14:dur="2000" advTm="40190"/>
    </mc:Choice>
    <mc:Fallback xmlns="">
      <p:transition spd="slow" advTm="4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54376-941D-472D-81DF-09EC5DB74E34}"/>
              </a:ext>
            </a:extLst>
          </p:cNvPr>
          <p:cNvSpPr>
            <a:spLocks noGrp="1"/>
          </p:cNvSpPr>
          <p:nvPr>
            <p:ph idx="1"/>
          </p:nvPr>
        </p:nvSpPr>
        <p:spPr>
          <a:xfrm>
            <a:off x="884831" y="525627"/>
            <a:ext cx="10353762" cy="3714749"/>
          </a:xfrm>
        </p:spPr>
        <p:txBody>
          <a:bodyPr/>
          <a:lstStyle/>
          <a:p>
            <a:pPr algn="r" rtl="1"/>
            <a:r>
              <a:rPr lang="fa-IR" dirty="0">
                <a:effectLst/>
              </a:rPr>
              <a:t>نام دیگر توزیع نرمال، «توزیع طبیعی» یا «تابع گاوسی» است، زیرا این تابع را نخستین بار کارل فردریش گاوس پیشنهاد کرده است. این توزیع یکی از مهمترین توزیع‌های احتمالی پیوسته در نظریه احتمالات است. علت نام‌گذاری و همچنین اهمیت این توزیع، هم‌خوانی بسیاری از مقادیر حاصل شده، هنگام نوسان‌های طبیعی و فیزیکی پیرامون یک مقدار ثابت با مقادیر حاصل از این توزیع است. در ادامه انواع مختلفی از توزیع‌های محتمل داده‌ها را نشان داده‌ایم.</a:t>
            </a:r>
            <a:endParaRPr lang="en-US" dirty="0"/>
          </a:p>
        </p:txBody>
      </p:sp>
      <p:pic>
        <p:nvPicPr>
          <p:cNvPr id="4" name="Picture 3">
            <a:extLst>
              <a:ext uri="{FF2B5EF4-FFF2-40B4-BE49-F238E27FC236}">
                <a16:creationId xmlns:a16="http://schemas.microsoft.com/office/drawing/2014/main" id="{9547F603-C065-4B8E-8F0E-B402D24B2BD8}"/>
              </a:ext>
            </a:extLst>
          </p:cNvPr>
          <p:cNvPicPr>
            <a:picLocks noChangeAspect="1"/>
          </p:cNvPicPr>
          <p:nvPr/>
        </p:nvPicPr>
        <p:blipFill>
          <a:blip r:embed="rId4"/>
          <a:stretch>
            <a:fillRect/>
          </a:stretch>
        </p:blipFill>
        <p:spPr>
          <a:xfrm>
            <a:off x="953407" y="3352800"/>
            <a:ext cx="2857500" cy="2543175"/>
          </a:xfrm>
          <a:prstGeom prst="rect">
            <a:avLst/>
          </a:prstGeom>
        </p:spPr>
      </p:pic>
      <p:pic>
        <p:nvPicPr>
          <p:cNvPr id="5" name="Picture 4">
            <a:extLst>
              <a:ext uri="{FF2B5EF4-FFF2-40B4-BE49-F238E27FC236}">
                <a16:creationId xmlns:a16="http://schemas.microsoft.com/office/drawing/2014/main" id="{D72A6337-9CFE-4587-9965-5AEF2B64EAE5}"/>
              </a:ext>
            </a:extLst>
          </p:cNvPr>
          <p:cNvPicPr>
            <a:picLocks noChangeAspect="1"/>
          </p:cNvPicPr>
          <p:nvPr/>
        </p:nvPicPr>
        <p:blipFill>
          <a:blip r:embed="rId5"/>
          <a:stretch>
            <a:fillRect/>
          </a:stretch>
        </p:blipFill>
        <p:spPr>
          <a:xfrm>
            <a:off x="4542894" y="3400425"/>
            <a:ext cx="2857500" cy="2495550"/>
          </a:xfrm>
          <a:prstGeom prst="rect">
            <a:avLst/>
          </a:prstGeom>
        </p:spPr>
      </p:pic>
      <p:pic>
        <p:nvPicPr>
          <p:cNvPr id="6" name="Picture 5">
            <a:extLst>
              <a:ext uri="{FF2B5EF4-FFF2-40B4-BE49-F238E27FC236}">
                <a16:creationId xmlns:a16="http://schemas.microsoft.com/office/drawing/2014/main" id="{35BEEC63-3F45-464C-A736-B34E495D9071}"/>
              </a:ext>
            </a:extLst>
          </p:cNvPr>
          <p:cNvPicPr>
            <a:picLocks noChangeAspect="1"/>
          </p:cNvPicPr>
          <p:nvPr/>
        </p:nvPicPr>
        <p:blipFill>
          <a:blip r:embed="rId6"/>
          <a:stretch>
            <a:fillRect/>
          </a:stretch>
        </p:blipFill>
        <p:spPr>
          <a:xfrm>
            <a:off x="8185863" y="3390899"/>
            <a:ext cx="2857500" cy="2466975"/>
          </a:xfrm>
          <a:prstGeom prst="rect">
            <a:avLst/>
          </a:prstGeom>
        </p:spPr>
      </p:pic>
      <p:pic>
        <p:nvPicPr>
          <p:cNvPr id="2" name="Audio 1">
            <a:hlinkClick r:id="" action="ppaction://media"/>
            <a:extLst>
              <a:ext uri="{FF2B5EF4-FFF2-40B4-BE49-F238E27FC236}">
                <a16:creationId xmlns:a16="http://schemas.microsoft.com/office/drawing/2014/main" id="{6A276193-4928-4CEC-99F9-146F11F2C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4453896"/>
      </p:ext>
    </p:extLst>
  </p:cSld>
  <p:clrMapOvr>
    <a:masterClrMapping/>
  </p:clrMapOvr>
  <mc:AlternateContent xmlns:mc="http://schemas.openxmlformats.org/markup-compatibility/2006" xmlns:p14="http://schemas.microsoft.com/office/powerpoint/2010/main">
    <mc:Choice Requires="p14">
      <p:transition spd="slow" p14:dur="2000" advTm="32664"/>
    </mc:Choice>
    <mc:Fallback xmlns="">
      <p:transition spd="slow" advTm="3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842A0-3991-4DAA-993B-02FF6D4AF304}"/>
              </a:ext>
            </a:extLst>
          </p:cNvPr>
          <p:cNvSpPr>
            <a:spLocks noGrp="1"/>
          </p:cNvSpPr>
          <p:nvPr>
            <p:ph idx="1"/>
          </p:nvPr>
        </p:nvSpPr>
        <p:spPr>
          <a:xfrm>
            <a:off x="919119" y="284226"/>
            <a:ext cx="10353762" cy="3714749"/>
          </a:xfrm>
        </p:spPr>
        <p:txBody>
          <a:bodyPr/>
          <a:lstStyle/>
          <a:p>
            <a:pPr algn="r" rtl="1"/>
            <a:r>
              <a:rPr lang="fa-IR" dirty="0">
                <a:effectLst/>
              </a:rPr>
              <a:t>ما موارد بسیاری وجود دارد که داده ها میل به جمع شدن در اطراف مقدار میانگین دارند. در چنین حالتی داده‌ها به سمت چپ یا راست تمایل ندارند، به این توزیع «توزیع نرمال» یا توزیع زنگوله‌ای‌ گفته می‌شود. مثل حالت زیر:</a:t>
            </a:r>
          </a:p>
          <a:p>
            <a:pPr algn="r" rtl="1"/>
            <a:r>
              <a:rPr lang="fa-IR" dirty="0">
                <a:effectLst/>
              </a:rPr>
              <a:t>«خمیدگی روی سطح زنگوله»، یک توزیع نرمال است. هیستوگرام زردرنگ در تصویر فوق برخی از داده‌ها را که به این منحنی نزدیک هستند نشان ‌می دهد. ممکن است در مواردی این داده‌ها کاملاً منطبق بر شکل زنگوله نباشد و این امری معمول و طبیعی است.</a:t>
            </a:r>
          </a:p>
          <a:p>
            <a:pPr algn="r" rtl="1"/>
            <a:r>
              <a:rPr lang="fa-IR" dirty="0">
                <a:effectLst/>
              </a:rPr>
              <a:t>این توزیع بیشتر به نام «نمودار زنگوله‌ای» نیز نامیده می‌شود، زیرا شکل منحنی آن شبیه به یک زنگوله است</a:t>
            </a:r>
            <a:endParaRPr lang="en-US" dirty="0"/>
          </a:p>
        </p:txBody>
      </p:sp>
      <p:pic>
        <p:nvPicPr>
          <p:cNvPr id="4" name="Picture 3">
            <a:extLst>
              <a:ext uri="{FF2B5EF4-FFF2-40B4-BE49-F238E27FC236}">
                <a16:creationId xmlns:a16="http://schemas.microsoft.com/office/drawing/2014/main" id="{945A5816-DA25-41A7-9847-D4863FA8BDF4}"/>
              </a:ext>
            </a:extLst>
          </p:cNvPr>
          <p:cNvPicPr>
            <a:picLocks noChangeAspect="1"/>
          </p:cNvPicPr>
          <p:nvPr/>
        </p:nvPicPr>
        <p:blipFill>
          <a:blip r:embed="rId4"/>
          <a:stretch>
            <a:fillRect/>
          </a:stretch>
        </p:blipFill>
        <p:spPr>
          <a:xfrm>
            <a:off x="1200073" y="3911925"/>
            <a:ext cx="5273879" cy="2489271"/>
          </a:xfrm>
          <a:prstGeom prst="rect">
            <a:avLst/>
          </a:prstGeom>
        </p:spPr>
      </p:pic>
      <p:pic>
        <p:nvPicPr>
          <p:cNvPr id="5" name="Picture 4">
            <a:extLst>
              <a:ext uri="{FF2B5EF4-FFF2-40B4-BE49-F238E27FC236}">
                <a16:creationId xmlns:a16="http://schemas.microsoft.com/office/drawing/2014/main" id="{07C2C399-B2D1-4145-AF78-324A79243AC0}"/>
              </a:ext>
            </a:extLst>
          </p:cNvPr>
          <p:cNvPicPr>
            <a:picLocks noChangeAspect="1"/>
          </p:cNvPicPr>
          <p:nvPr/>
        </p:nvPicPr>
        <p:blipFill>
          <a:blip r:embed="rId5"/>
          <a:stretch>
            <a:fillRect/>
          </a:stretch>
        </p:blipFill>
        <p:spPr>
          <a:xfrm>
            <a:off x="7277253" y="3911925"/>
            <a:ext cx="2576321" cy="2576321"/>
          </a:xfrm>
          <a:prstGeom prst="rect">
            <a:avLst/>
          </a:prstGeom>
        </p:spPr>
      </p:pic>
      <p:pic>
        <p:nvPicPr>
          <p:cNvPr id="2" name="Audio 1">
            <a:hlinkClick r:id="" action="ppaction://media"/>
            <a:extLst>
              <a:ext uri="{FF2B5EF4-FFF2-40B4-BE49-F238E27FC236}">
                <a16:creationId xmlns:a16="http://schemas.microsoft.com/office/drawing/2014/main" id="{3072E619-BA0C-41EB-B4EF-580FA1234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1945606"/>
      </p:ext>
    </p:extLst>
  </p:cSld>
  <p:clrMapOvr>
    <a:masterClrMapping/>
  </p:clrMapOvr>
  <mc:AlternateContent xmlns:mc="http://schemas.openxmlformats.org/markup-compatibility/2006" xmlns:p14="http://schemas.microsoft.com/office/powerpoint/2010/main">
    <mc:Choice Requires="p14">
      <p:transition spd="slow" p14:dur="2000" advTm="21896"/>
    </mc:Choice>
    <mc:Fallback xmlns="">
      <p:transition spd="slow" advTm="2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EEDB3-28D7-448A-8949-B90DA72D4620}"/>
              </a:ext>
            </a:extLst>
          </p:cNvPr>
          <p:cNvSpPr>
            <a:spLocks noGrp="1"/>
          </p:cNvSpPr>
          <p:nvPr>
            <p:ph idx="1"/>
          </p:nvPr>
        </p:nvSpPr>
        <p:spPr>
          <a:xfrm>
            <a:off x="102414" y="124360"/>
            <a:ext cx="11894514" cy="6598310"/>
          </a:xfrm>
        </p:spPr>
        <p:txBody>
          <a:bodyPr>
            <a:normAutofit/>
          </a:bodyPr>
          <a:lstStyle/>
          <a:p>
            <a:pPr algn="r" rtl="1"/>
            <a:r>
              <a:rPr lang="fa-IR" dirty="0"/>
              <a:t>موارد بسیاری وجود دارند که از توزیع نرمال تبعیت می کنند:</a:t>
            </a:r>
          </a:p>
          <a:p>
            <a:pPr lvl="1" algn="r" rtl="1"/>
            <a:r>
              <a:rPr lang="fa-IR" dirty="0"/>
              <a:t>قد افراد</a:t>
            </a:r>
          </a:p>
          <a:p>
            <a:pPr lvl="1" algn="r" rtl="1"/>
            <a:r>
              <a:rPr lang="fa-IR" dirty="0"/>
              <a:t>اندازه اجسام تولید شده ماشین‌آلات صنعتی</a:t>
            </a:r>
          </a:p>
          <a:p>
            <a:pPr lvl="1" algn="r" rtl="1"/>
            <a:r>
              <a:rPr lang="fa-IR" dirty="0"/>
              <a:t>خطاهای اندازه‌گیری</a:t>
            </a:r>
          </a:p>
          <a:p>
            <a:pPr lvl="1" algn="r" rtl="1"/>
            <a:r>
              <a:rPr lang="fa-IR" dirty="0"/>
              <a:t>فشار خون</a:t>
            </a:r>
          </a:p>
          <a:p>
            <a:pPr lvl="1" algn="r" rtl="1"/>
            <a:r>
              <a:rPr lang="fa-IR" dirty="0"/>
              <a:t>نمرات یک امتحان</a:t>
            </a:r>
          </a:p>
          <a:p>
            <a:pPr algn="r" rtl="1"/>
            <a:r>
              <a:rPr lang="fa-IR" dirty="0"/>
              <a:t>در چنین مواردی می‌گوییم که داده‌ها «به صورت نرمال» توزیع یافته‌اند:</a:t>
            </a:r>
          </a:p>
          <a:p>
            <a:pPr lvl="1" algn="r" rtl="1"/>
            <a:r>
              <a:rPr lang="fa-IR" dirty="0"/>
              <a:t>توزیع نرمال دارای موارد زیر است:</a:t>
            </a:r>
          </a:p>
          <a:p>
            <a:pPr lvl="1" algn="r" rtl="1"/>
            <a:endParaRPr lang="fa-IR" dirty="0"/>
          </a:p>
          <a:p>
            <a:pPr lvl="1" algn="r" rtl="1"/>
            <a:r>
              <a:rPr lang="fa-IR" dirty="0"/>
              <a:t>میانگین = میانه = مد است.</a:t>
            </a:r>
          </a:p>
          <a:p>
            <a:pPr lvl="1" algn="r" rtl="1"/>
            <a:r>
              <a:rPr lang="fa-IR" dirty="0"/>
              <a:t>خط تقارن در وسط قرار می‌گیرد.</a:t>
            </a:r>
          </a:p>
          <a:p>
            <a:pPr lvl="1" algn="r" rtl="1"/>
            <a:r>
              <a:rPr lang="fa-IR" dirty="0"/>
              <a:t>%50 مقادیر، کوچکتر از میانگین و  %50 دیگر بزرگتر از میانگینهستند</a:t>
            </a:r>
          </a:p>
          <a:p>
            <a:pPr algn="r" rtl="1"/>
            <a:endParaRPr lang="fa-IR" dirty="0"/>
          </a:p>
          <a:p>
            <a:pPr algn="r" rtl="1"/>
            <a:endParaRPr lang="en-US" dirty="0"/>
          </a:p>
        </p:txBody>
      </p:sp>
      <p:pic>
        <p:nvPicPr>
          <p:cNvPr id="4" name="Picture 3">
            <a:extLst>
              <a:ext uri="{FF2B5EF4-FFF2-40B4-BE49-F238E27FC236}">
                <a16:creationId xmlns:a16="http://schemas.microsoft.com/office/drawing/2014/main" id="{980D2BEA-5D18-4EB7-A2F2-6736CCE52A64}"/>
              </a:ext>
            </a:extLst>
          </p:cNvPr>
          <p:cNvPicPr>
            <a:picLocks noChangeAspect="1"/>
          </p:cNvPicPr>
          <p:nvPr/>
        </p:nvPicPr>
        <p:blipFill>
          <a:blip r:embed="rId4"/>
          <a:stretch>
            <a:fillRect/>
          </a:stretch>
        </p:blipFill>
        <p:spPr>
          <a:xfrm>
            <a:off x="102414" y="135330"/>
            <a:ext cx="5186476" cy="2862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CEC53252-F008-470E-AEE0-FFCED597B5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2522776"/>
      </p:ext>
    </p:extLst>
  </p:cSld>
  <p:clrMapOvr>
    <a:masterClrMapping/>
  </p:clrMapOvr>
  <mc:AlternateContent xmlns:mc="http://schemas.openxmlformats.org/markup-compatibility/2006" xmlns:p14="http://schemas.microsoft.com/office/powerpoint/2010/main">
    <mc:Choice Requires="p14">
      <p:transition spd="slow" p14:dur="2000" advTm="61969"/>
    </mc:Choice>
    <mc:Fallback xmlns="">
      <p:transition spd="slow" advTm="6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2ECF-8CCA-4DDA-9DD7-09A5673F9F00}"/>
              </a:ext>
            </a:extLst>
          </p:cNvPr>
          <p:cNvSpPr>
            <a:spLocks noGrp="1"/>
          </p:cNvSpPr>
          <p:nvPr>
            <p:ph type="title"/>
          </p:nvPr>
        </p:nvSpPr>
        <p:spPr>
          <a:xfrm>
            <a:off x="826013" y="75590"/>
            <a:ext cx="10353762" cy="1261872"/>
          </a:xfrm>
        </p:spPr>
        <p:txBody>
          <a:bodyPr>
            <a:normAutofit/>
          </a:bodyPr>
          <a:lstStyle/>
          <a:p>
            <a:pPr rtl="1"/>
            <a:r>
              <a:rPr lang="fa-IR" b="1" dirty="0">
                <a:effectLst/>
              </a:rPr>
              <a:t>انحراف معیار </a:t>
            </a:r>
            <a:r>
              <a:rPr lang="en-US" b="1" dirty="0">
                <a:effectLst/>
              </a:rPr>
              <a:t>( </a:t>
            </a:r>
            <a:r>
              <a:rPr lang="en-US" b="1" dirty="0" err="1">
                <a:effectLst/>
              </a:rPr>
              <a:t>Statndard</a:t>
            </a:r>
            <a:r>
              <a:rPr lang="en-US" b="1" dirty="0">
                <a:effectLst/>
              </a:rPr>
              <a:t> Deviation (SD))</a:t>
            </a:r>
            <a:endParaRPr lang="en-US" dirty="0"/>
          </a:p>
        </p:txBody>
      </p:sp>
      <p:sp>
        <p:nvSpPr>
          <p:cNvPr id="5" name="Content Placeholder 4">
            <a:extLst>
              <a:ext uri="{FF2B5EF4-FFF2-40B4-BE49-F238E27FC236}">
                <a16:creationId xmlns:a16="http://schemas.microsoft.com/office/drawing/2014/main" id="{9EF8A743-9D8E-48C7-90B7-09E40FD527DB}"/>
              </a:ext>
            </a:extLst>
          </p:cNvPr>
          <p:cNvSpPr>
            <a:spLocks noGrp="1"/>
          </p:cNvSpPr>
          <p:nvPr>
            <p:ph sz="half" idx="2"/>
          </p:nvPr>
        </p:nvSpPr>
        <p:spPr/>
        <p:txBody>
          <a:bodyPr>
            <a:normAutofit fontScale="92500" lnSpcReduction="10000"/>
          </a:bodyPr>
          <a:lstStyle/>
          <a:p>
            <a:pPr algn="r" rtl="1"/>
            <a:r>
              <a:rPr lang="fa-IR" dirty="0"/>
              <a:t>نحراف معیار یا خطای استاندارد (</a:t>
            </a:r>
            <a:r>
              <a:rPr lang="en-US" dirty="0"/>
              <a:t>Standard Deviation)، </a:t>
            </a:r>
            <a:r>
              <a:rPr lang="fa-IR" dirty="0"/>
              <a:t>معیار پراکندگی اعداد است. هنگامی که انحراف معیار را اندازه‌گیری می کنیم، به طور معمول با موارد زیر مواجه می‌شویم:</a:t>
            </a:r>
          </a:p>
          <a:p>
            <a:pPr algn="r" rtl="1"/>
            <a:r>
              <a:rPr lang="fa-IR" b="1" dirty="0">
                <a:effectLst/>
              </a:rPr>
              <a:t>در تصویر اول می‌بینیم که 68%</a:t>
            </a:r>
            <a:r>
              <a:rPr lang="fa-IR" dirty="0">
                <a:effectLst/>
              </a:rPr>
              <a:t> از مقدارها در محدوده </a:t>
            </a:r>
            <a:r>
              <a:rPr lang="fa-IR" b="1" dirty="0">
                <a:effectLst/>
              </a:rPr>
              <a:t>یک انحراف معیار</a:t>
            </a:r>
            <a:r>
              <a:rPr lang="fa-IR" dirty="0">
                <a:effectLst/>
              </a:rPr>
              <a:t> از میانگین هستند. در تصویر دوم، </a:t>
            </a:r>
            <a:r>
              <a:rPr lang="fa-IR" b="1" dirty="0">
                <a:effectLst/>
              </a:rPr>
              <a:t>95%</a:t>
            </a:r>
            <a:r>
              <a:rPr lang="fa-IR" dirty="0">
                <a:effectLst/>
              </a:rPr>
              <a:t> از مقدارها در محدوده </a:t>
            </a:r>
            <a:r>
              <a:rPr lang="fa-IR" b="1" dirty="0">
                <a:effectLst/>
              </a:rPr>
              <a:t>دو برابر انحراف معیار</a:t>
            </a:r>
            <a:r>
              <a:rPr lang="fa-IR" dirty="0">
                <a:effectLst/>
              </a:rPr>
              <a:t> از میانگین هستند. در تصویر سوم، </a:t>
            </a:r>
            <a:r>
              <a:rPr lang="fa-IR" b="1" dirty="0">
                <a:effectLst/>
              </a:rPr>
              <a:t>99.7%</a:t>
            </a:r>
            <a:r>
              <a:rPr lang="fa-IR" dirty="0">
                <a:effectLst/>
              </a:rPr>
              <a:t> از مقدارها در محدوده </a:t>
            </a:r>
            <a:r>
              <a:rPr lang="fa-IR" b="1" dirty="0">
                <a:effectLst/>
              </a:rPr>
              <a:t>سه برابر انحراف معیار</a:t>
            </a:r>
            <a:r>
              <a:rPr lang="fa-IR" dirty="0">
                <a:effectLst/>
              </a:rPr>
              <a:t> از میانگین هستند.</a:t>
            </a:r>
            <a:endParaRPr lang="en-US" dirty="0"/>
          </a:p>
          <a:p>
            <a:pPr algn="r" rtl="1"/>
            <a:endParaRPr lang="en-US" dirty="0"/>
          </a:p>
        </p:txBody>
      </p:sp>
      <p:pic>
        <p:nvPicPr>
          <p:cNvPr id="4" name="Picture 3">
            <a:extLst>
              <a:ext uri="{FF2B5EF4-FFF2-40B4-BE49-F238E27FC236}">
                <a16:creationId xmlns:a16="http://schemas.microsoft.com/office/drawing/2014/main" id="{E96E633B-E340-4954-83D6-3650C96DCD3D}"/>
              </a:ext>
            </a:extLst>
          </p:cNvPr>
          <p:cNvPicPr>
            <a:picLocks noChangeAspect="1"/>
          </p:cNvPicPr>
          <p:nvPr/>
        </p:nvPicPr>
        <p:blipFill>
          <a:blip r:embed="rId4"/>
          <a:stretch>
            <a:fillRect/>
          </a:stretch>
        </p:blipFill>
        <p:spPr>
          <a:xfrm>
            <a:off x="709574" y="1075335"/>
            <a:ext cx="4849196" cy="5782666"/>
          </a:xfrm>
          <a:prstGeom prst="rect">
            <a:avLst/>
          </a:prstGeom>
        </p:spPr>
      </p:pic>
      <p:pic>
        <p:nvPicPr>
          <p:cNvPr id="3" name="Audio 2">
            <a:hlinkClick r:id="" action="ppaction://media"/>
            <a:extLst>
              <a:ext uri="{FF2B5EF4-FFF2-40B4-BE49-F238E27FC236}">
                <a16:creationId xmlns:a16="http://schemas.microsoft.com/office/drawing/2014/main" id="{342CD73F-4033-4041-9175-A1DF3F940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266912"/>
      </p:ext>
    </p:extLst>
  </p:cSld>
  <p:clrMapOvr>
    <a:masterClrMapping/>
  </p:clrMapOvr>
  <mc:AlternateContent xmlns:mc="http://schemas.openxmlformats.org/markup-compatibility/2006" xmlns:p14="http://schemas.microsoft.com/office/powerpoint/2010/main">
    <mc:Choice Requires="p14">
      <p:transition spd="slow" p14:dur="2000" advTm="63586"/>
    </mc:Choice>
    <mc:Fallback xmlns="">
      <p:transition spd="slow" advTm="6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676703-ACBF-45DD-BEF5-2D52BA56B6B9}"/>
              </a:ext>
            </a:extLst>
          </p:cNvPr>
          <p:cNvSpPr>
            <a:spLocks noGrp="1"/>
          </p:cNvSpPr>
          <p:nvPr>
            <p:ph idx="1"/>
          </p:nvPr>
        </p:nvSpPr>
        <p:spPr>
          <a:xfrm>
            <a:off x="95098" y="80468"/>
            <a:ext cx="11974981" cy="6693408"/>
          </a:xfrm>
        </p:spPr>
        <p:txBody>
          <a:bodyPr>
            <a:normAutofit lnSpcReduction="10000"/>
          </a:bodyPr>
          <a:lstStyle/>
          <a:p>
            <a:pPr algn="r" rtl="1"/>
            <a:r>
              <a:rPr lang="fa-IR" dirty="0"/>
              <a:t>مثال: قد %95 از دانش آموزان در مدرسه بین 1.1 متر و 1.7 متر است. با در نظر گرفتن این که داده‌ها دارای توزیع نرمال هستند، چگونه می‌توان میانگین و انحراف معیار را به دست آورد؟ پاسخ بسیار ساده است. میانگین، در میان 1.1 متر و 1.7 متر است، پس:</a:t>
            </a:r>
          </a:p>
          <a:p>
            <a:pPr lvl="1" algn="r" rtl="1"/>
            <a:r>
              <a:rPr lang="fa-IR" dirty="0"/>
              <a:t>= میانگین</a:t>
            </a:r>
          </a:p>
          <a:p>
            <a:pPr lvl="2" algn="r" rtl="1"/>
            <a:r>
              <a:rPr lang="en-US" dirty="0"/>
              <a:t>(1.1m + 1.7m) / 2 = 1.4m</a:t>
            </a:r>
            <a:endParaRPr lang="fa-IR" dirty="0"/>
          </a:p>
          <a:p>
            <a:pPr lvl="2" algn="r" rtl="1"/>
            <a:endParaRPr lang="en-US" dirty="0"/>
          </a:p>
          <a:p>
            <a:pPr lvl="1" algn="r" rtl="1"/>
            <a:r>
              <a:rPr lang="en-US" dirty="0"/>
              <a:t>95%، </a:t>
            </a:r>
            <a:r>
              <a:rPr lang="fa-IR" dirty="0"/>
              <a:t>برابر دو انحراف از معیار در طرفین میانگین است (مجموع 4 انحراف معیار)، پس:</a:t>
            </a:r>
          </a:p>
          <a:p>
            <a:pPr lvl="1" algn="r" rtl="1"/>
            <a:r>
              <a:rPr lang="fa-IR" dirty="0"/>
              <a:t>= 1 انحراف معیار</a:t>
            </a:r>
          </a:p>
          <a:p>
            <a:pPr lvl="2" algn="r" rtl="1"/>
            <a:r>
              <a:rPr lang="en-US" dirty="0"/>
              <a:t>(1.7m – 1.1m) / 4= 0.6m / 4</a:t>
            </a:r>
          </a:p>
          <a:p>
            <a:pPr lvl="2" algn="r" rtl="1"/>
            <a:r>
              <a:rPr lang="en-US" dirty="0"/>
              <a:t>= 0.15m</a:t>
            </a:r>
            <a:endParaRPr lang="fa-IR" dirty="0"/>
          </a:p>
          <a:p>
            <a:pPr lvl="2" algn="r" rtl="1"/>
            <a:endParaRPr lang="en-US" dirty="0"/>
          </a:p>
          <a:p>
            <a:pPr algn="r" rtl="1"/>
            <a:r>
              <a:rPr lang="fa-IR" dirty="0"/>
              <a:t>و نمودار حاصل بدین شکل است: </a:t>
            </a:r>
          </a:p>
          <a:p>
            <a:pPr algn="r" rtl="1"/>
            <a:r>
              <a:rPr lang="fa-IR" dirty="0"/>
              <a:t>دانستن انحراف معیار برای ما سودمند است، چون در آن صورت در مورد توزیع داده‌ها موارد زیر را می‌توانیم بیان کنیم:</a:t>
            </a:r>
          </a:p>
          <a:p>
            <a:pPr lvl="1" algn="r" rtl="1"/>
            <a:r>
              <a:rPr lang="fa-IR" dirty="0"/>
              <a:t>مقادیر ما به احتمال متوسط در محدوده یک برابر انحراف معیار از میانگین قرار دارند (68 از 100).</a:t>
            </a:r>
          </a:p>
          <a:p>
            <a:pPr lvl="1" algn="r" rtl="1"/>
            <a:r>
              <a:rPr lang="fa-IR" dirty="0"/>
              <a:t>مقادیر ما به احتمال زیاد در محدوده دو انحراف معیار از میانگین هستند (95 از 100)</a:t>
            </a:r>
          </a:p>
          <a:p>
            <a:pPr lvl="1" algn="r" rtl="1"/>
            <a:r>
              <a:rPr lang="fa-IR" dirty="0"/>
              <a:t>مقادیر ما تقریبا به احتمال بسیار زیاد در محدوده سه انحراف معیار حضور دارند (97 از 100)</a:t>
            </a:r>
            <a:endParaRPr lang="en-US" dirty="0"/>
          </a:p>
        </p:txBody>
      </p:sp>
      <p:pic>
        <p:nvPicPr>
          <p:cNvPr id="7" name="Picture 6">
            <a:extLst>
              <a:ext uri="{FF2B5EF4-FFF2-40B4-BE49-F238E27FC236}">
                <a16:creationId xmlns:a16="http://schemas.microsoft.com/office/drawing/2014/main" id="{55C0A25F-9DDC-4A89-996C-9097EE0C6904}"/>
              </a:ext>
            </a:extLst>
          </p:cNvPr>
          <p:cNvPicPr>
            <a:picLocks noChangeAspect="1"/>
          </p:cNvPicPr>
          <p:nvPr/>
        </p:nvPicPr>
        <p:blipFill>
          <a:blip r:embed="rId4"/>
          <a:stretch>
            <a:fillRect/>
          </a:stretch>
        </p:blipFill>
        <p:spPr>
          <a:xfrm>
            <a:off x="3207449" y="2943265"/>
            <a:ext cx="3624948" cy="197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Audio 2">
            <a:hlinkClick r:id="" action="ppaction://media"/>
            <a:extLst>
              <a:ext uri="{FF2B5EF4-FFF2-40B4-BE49-F238E27FC236}">
                <a16:creationId xmlns:a16="http://schemas.microsoft.com/office/drawing/2014/main" id="{033E093A-89D7-4057-9990-4B865876A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2375333"/>
      </p:ext>
    </p:extLst>
  </p:cSld>
  <p:clrMapOvr>
    <a:masterClrMapping/>
  </p:clrMapOvr>
  <mc:AlternateContent xmlns:mc="http://schemas.openxmlformats.org/markup-compatibility/2006">
    <mc:Choice xmlns:p14="http://schemas.microsoft.com/office/powerpoint/2010/main" Requires="p14">
      <p:transition spd="slow" p14:dur="2000" advTm="1156"/>
    </mc:Choice>
    <mc:Fallback>
      <p:transition spd="slow" advTm="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4D46F-9C02-46F0-A68F-4D39DAC9F607}"/>
              </a:ext>
            </a:extLst>
          </p:cNvPr>
          <p:cNvSpPr>
            <a:spLocks noGrp="1"/>
          </p:cNvSpPr>
          <p:nvPr>
            <p:ph type="title"/>
          </p:nvPr>
        </p:nvSpPr>
        <p:spPr>
          <a:xfrm>
            <a:off x="650448" y="106299"/>
            <a:ext cx="10353762" cy="811271"/>
          </a:xfrm>
        </p:spPr>
        <p:txBody>
          <a:bodyPr>
            <a:normAutofit/>
          </a:bodyPr>
          <a:lstStyle/>
          <a:p>
            <a:pPr rtl="1"/>
            <a:r>
              <a:rPr lang="fa-IR" b="1" dirty="0">
                <a:effectLst/>
              </a:rPr>
              <a:t>نمرات معیار </a:t>
            </a:r>
            <a:r>
              <a:rPr lang="en-US" b="1" dirty="0">
                <a:effectLst/>
              </a:rPr>
              <a:t>(</a:t>
            </a:r>
            <a:r>
              <a:rPr lang="en-US" dirty="0">
                <a:effectLst/>
              </a:rPr>
              <a:t>Standard Score)</a:t>
            </a:r>
            <a:endParaRPr lang="en-US" dirty="0"/>
          </a:p>
        </p:txBody>
      </p:sp>
      <p:sp>
        <p:nvSpPr>
          <p:cNvPr id="3" name="Content Placeholder 2">
            <a:extLst>
              <a:ext uri="{FF2B5EF4-FFF2-40B4-BE49-F238E27FC236}">
                <a16:creationId xmlns:a16="http://schemas.microsoft.com/office/drawing/2014/main" id="{D99E2F35-68C7-4E91-9ED8-1B25681C0F53}"/>
              </a:ext>
            </a:extLst>
          </p:cNvPr>
          <p:cNvSpPr>
            <a:spLocks noGrp="1"/>
          </p:cNvSpPr>
          <p:nvPr>
            <p:ph sz="half" idx="1"/>
          </p:nvPr>
        </p:nvSpPr>
        <p:spPr>
          <a:xfrm>
            <a:off x="3305389" y="854812"/>
            <a:ext cx="8756319" cy="3622671"/>
          </a:xfrm>
        </p:spPr>
        <p:txBody>
          <a:bodyPr>
            <a:noAutofit/>
          </a:bodyPr>
          <a:lstStyle/>
          <a:p>
            <a:pPr algn="r" rtl="1"/>
            <a:r>
              <a:rPr lang="fa-IR" sz="1600" dirty="0"/>
              <a:t>تعداد انحراف‌ها از میانگین همچنین با نام «نمره معیار یا نمره استاندارد» (</a:t>
            </a:r>
            <a:r>
              <a:rPr lang="en-US" sz="1600" dirty="0"/>
              <a:t>Standard Score)، </a:t>
            </a:r>
            <a:r>
              <a:rPr lang="fa-IR" sz="1600" dirty="0"/>
              <a:t>نیز نامیده می‌شود که به صورت «سیگما» و یا «نمره </a:t>
            </a:r>
            <a:r>
              <a:rPr lang="en-US" sz="1600" dirty="0"/>
              <a:t>z» </a:t>
            </a:r>
            <a:r>
              <a:rPr lang="fa-IR" sz="1600" dirty="0"/>
              <a:t>مورد اشاره قرار می‌گیرند.</a:t>
            </a:r>
          </a:p>
          <a:p>
            <a:pPr algn="r" rtl="1"/>
            <a:r>
              <a:rPr lang="fa-IR" sz="1600" dirty="0"/>
              <a:t>مثال: در همان مدرسه مثال قبل، قد یکی از دانش آموزان برابر با 1.85 متر است.</a:t>
            </a:r>
          </a:p>
          <a:p>
            <a:pPr algn="r" rtl="1"/>
            <a:r>
              <a:rPr lang="fa-IR" sz="1600" dirty="0"/>
              <a:t>در روی نمودار زنگوله ای، مشاهده می‌کنید که 1.85 متر، در محدوده  3 برابر انحراف از میانگین 1.4 متر قرار دارد.</a:t>
            </a:r>
            <a:endParaRPr lang="en-US" sz="1600" dirty="0"/>
          </a:p>
          <a:p>
            <a:pPr algn="r" rtl="1"/>
            <a:r>
              <a:rPr lang="fa-IR" sz="1600" dirty="0"/>
              <a:t>پس:</a:t>
            </a:r>
          </a:p>
          <a:p>
            <a:pPr lvl="1" algn="r" rtl="1"/>
            <a:r>
              <a:rPr lang="fa-IR" sz="1600" dirty="0"/>
              <a:t>«نمره </a:t>
            </a:r>
            <a:r>
              <a:rPr lang="en-US" sz="1600" dirty="0"/>
              <a:t>z» </a:t>
            </a:r>
            <a:r>
              <a:rPr lang="fa-IR" sz="1600" dirty="0"/>
              <a:t>قد این دانش آموز برابر 3.0 است</a:t>
            </a:r>
          </a:p>
          <a:p>
            <a:pPr lvl="1" algn="r" rtl="1"/>
            <a:r>
              <a:rPr lang="fa-IR" sz="1600" dirty="0"/>
              <a:t>همچنین می‌توان تعداد انحراف‌های عدد 1.85 از میانگین را محاسبه کرد. عدد 1.85 به چه مقدار از میانگین فاصله دارد؟</a:t>
            </a:r>
          </a:p>
          <a:p>
            <a:pPr lvl="1" algn="r" rtl="1"/>
            <a:r>
              <a:rPr lang="fa-IR" sz="1600" dirty="0"/>
              <a:t>به اندازه 0.45 = 1.4 – 1.85 از میانگین فاصله دارد.</a:t>
            </a:r>
          </a:p>
          <a:p>
            <a:pPr lvl="1" algn="r" rtl="1"/>
            <a:r>
              <a:rPr lang="fa-IR" sz="1600" dirty="0"/>
              <a:t>این مقدار فاصله برابر چند انحراف معیار است؟ انحراف معیار برابر 0.15 است، پس:</a:t>
            </a:r>
          </a:p>
          <a:p>
            <a:pPr lvl="1" algn="r" rtl="1"/>
            <a:r>
              <a:rPr lang="fa-IR" sz="1600" dirty="0"/>
              <a:t>3 انحراف معیار = </a:t>
            </a:r>
            <a:r>
              <a:rPr lang="en-US" sz="1600" dirty="0"/>
              <a:t>0.45m / 0.15m</a:t>
            </a:r>
          </a:p>
          <a:p>
            <a:pPr lvl="1" algn="r" rtl="1"/>
            <a:endParaRPr lang="en-US" sz="1600" dirty="0"/>
          </a:p>
        </p:txBody>
      </p:sp>
      <p:sp>
        <p:nvSpPr>
          <p:cNvPr id="6" name="Content Placeholder 5">
            <a:extLst>
              <a:ext uri="{FF2B5EF4-FFF2-40B4-BE49-F238E27FC236}">
                <a16:creationId xmlns:a16="http://schemas.microsoft.com/office/drawing/2014/main" id="{856BD9C7-3145-4391-9185-4771E2DB4C08}"/>
              </a:ext>
            </a:extLst>
          </p:cNvPr>
          <p:cNvSpPr>
            <a:spLocks noGrp="1"/>
          </p:cNvSpPr>
          <p:nvPr>
            <p:ph sz="half" idx="2"/>
          </p:nvPr>
        </p:nvSpPr>
        <p:spPr>
          <a:xfrm>
            <a:off x="7043335" y="4830136"/>
            <a:ext cx="4952764" cy="1921565"/>
          </a:xfrm>
        </p:spPr>
        <p:txBody>
          <a:bodyPr>
            <a:noAutofit/>
          </a:bodyPr>
          <a:lstStyle/>
          <a:p>
            <a:pPr lvl="0" algn="r" rtl="1">
              <a:buClr>
                <a:srgbClr val="CEDBE6"/>
              </a:buClr>
            </a:pPr>
            <a:r>
              <a:rPr lang="fa-IR"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rPr>
              <a:t>پس برای تبدیل یک مقدار به یک نمره معیار:</a:t>
            </a:r>
            <a:endParaRPr lang="en-US"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endParaRPr>
          </a:p>
          <a:p>
            <a:pPr lvl="1" algn="r" rtl="1">
              <a:buClr>
                <a:srgbClr val="CEDBE6"/>
              </a:buClr>
            </a:pPr>
            <a:r>
              <a:rPr lang="fa-IR"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rPr>
              <a:t>ابتدا میانگین را از آن کم می کنیم،</a:t>
            </a:r>
          </a:p>
          <a:p>
            <a:pPr lvl="1" algn="r" rtl="1">
              <a:buClr>
                <a:srgbClr val="CEDBE6"/>
              </a:buClr>
            </a:pPr>
            <a:r>
              <a:rPr lang="fa-IR"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rPr>
              <a:t>سپس بر مقدار انحراف معیار تقسیم می کنیم.</a:t>
            </a:r>
          </a:p>
          <a:p>
            <a:pPr lvl="0" algn="r" rtl="1">
              <a:buClr>
                <a:srgbClr val="CEDBE6"/>
              </a:buClr>
            </a:pPr>
            <a:r>
              <a:rPr lang="fa-IR"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rPr>
              <a:t>و انجام دادن این عمل را «استانداردسازی» می‌نامیم:</a:t>
            </a:r>
            <a:endParaRPr lang="en-US" sz="2000" dirty="0">
              <a:ln>
                <a:solidFill>
                  <a:prstClr val="black">
                    <a:lumMod val="75000"/>
                    <a:lumOff val="25000"/>
                    <a:alpha val="10000"/>
                  </a:prstClr>
                </a:solidFill>
              </a:ln>
              <a:solidFill>
                <a:srgbClr val="CEDBE6"/>
              </a:solidFill>
              <a:effectLst>
                <a:outerShdw blurRad="9525" dist="25400" dir="14640000" algn="tl" rotWithShape="0">
                  <a:prstClr val="black">
                    <a:alpha val="30000"/>
                  </a:prstClr>
                </a:outerShdw>
              </a:effectLst>
            </a:endParaRPr>
          </a:p>
        </p:txBody>
      </p:sp>
      <p:pic>
        <p:nvPicPr>
          <p:cNvPr id="4" name="Picture 3">
            <a:extLst>
              <a:ext uri="{FF2B5EF4-FFF2-40B4-BE49-F238E27FC236}">
                <a16:creationId xmlns:a16="http://schemas.microsoft.com/office/drawing/2014/main" id="{18AB3134-3CC6-42FF-AE08-88702D1AA89D}"/>
              </a:ext>
            </a:extLst>
          </p:cNvPr>
          <p:cNvPicPr>
            <a:picLocks noChangeAspect="1"/>
          </p:cNvPicPr>
          <p:nvPr/>
        </p:nvPicPr>
        <p:blipFill>
          <a:blip r:embed="rId4"/>
          <a:stretch>
            <a:fillRect/>
          </a:stretch>
        </p:blipFill>
        <p:spPr>
          <a:xfrm>
            <a:off x="263027" y="1448411"/>
            <a:ext cx="3353613" cy="1842644"/>
          </a:xfrm>
          <a:prstGeom prst="rect">
            <a:avLst/>
          </a:prstGeom>
        </p:spPr>
      </p:pic>
      <p:pic>
        <p:nvPicPr>
          <p:cNvPr id="5" name="Picture 4">
            <a:extLst>
              <a:ext uri="{FF2B5EF4-FFF2-40B4-BE49-F238E27FC236}">
                <a16:creationId xmlns:a16="http://schemas.microsoft.com/office/drawing/2014/main" id="{0766D909-9FCF-426A-8420-4797E52A010D}"/>
              </a:ext>
            </a:extLst>
          </p:cNvPr>
          <p:cNvPicPr>
            <a:picLocks noChangeAspect="1"/>
          </p:cNvPicPr>
          <p:nvPr/>
        </p:nvPicPr>
        <p:blipFill>
          <a:blip r:embed="rId5"/>
          <a:stretch>
            <a:fillRect/>
          </a:stretch>
        </p:blipFill>
        <p:spPr>
          <a:xfrm>
            <a:off x="95098" y="4648581"/>
            <a:ext cx="6889714" cy="2103120"/>
          </a:xfrm>
          <a:prstGeom prst="rect">
            <a:avLst/>
          </a:prstGeom>
        </p:spPr>
      </p:pic>
      <p:pic>
        <p:nvPicPr>
          <p:cNvPr id="7" name="Audio 6">
            <a:hlinkClick r:id="" action="ppaction://media"/>
            <a:extLst>
              <a:ext uri="{FF2B5EF4-FFF2-40B4-BE49-F238E27FC236}">
                <a16:creationId xmlns:a16="http://schemas.microsoft.com/office/drawing/2014/main" id="{7645B381-F656-4576-AF85-3CFF574C5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714552"/>
      </p:ext>
    </p:extLst>
  </p:cSld>
  <p:clrMapOvr>
    <a:masterClrMapping/>
  </p:clrMapOvr>
  <mc:AlternateContent xmlns:mc="http://schemas.openxmlformats.org/markup-compatibility/2006">
    <mc:Choice xmlns:p14="http://schemas.microsoft.com/office/powerpoint/2010/main" Requires="p14">
      <p:transition spd="slow" p14:dur="2000" advTm="105324"/>
    </mc:Choice>
    <mc:Fallback>
      <p:transition spd="slow" advTm="10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835607-A523-4FA7-9E02-1F012639A113}"/>
              </a:ext>
            </a:extLst>
          </p:cNvPr>
          <p:cNvSpPr>
            <a:spLocks noGrp="1"/>
          </p:cNvSpPr>
          <p:nvPr>
            <p:ph idx="1"/>
          </p:nvPr>
        </p:nvSpPr>
        <p:spPr>
          <a:xfrm>
            <a:off x="73152" y="73152"/>
            <a:ext cx="12026189" cy="6693408"/>
          </a:xfrm>
        </p:spPr>
        <p:txBody>
          <a:bodyPr>
            <a:normAutofit lnSpcReduction="10000"/>
          </a:bodyPr>
          <a:lstStyle/>
          <a:p>
            <a:pPr algn="r" rtl="1"/>
            <a:r>
              <a:rPr lang="fa-IR" dirty="0"/>
              <a:t>مثال: زمان مسافرت</a:t>
            </a:r>
          </a:p>
          <a:p>
            <a:pPr lvl="1" algn="r" rtl="1"/>
            <a:r>
              <a:rPr lang="fa-IR" dirty="0"/>
              <a:t>یک نظرسنجی از مدت زمان مسافرت، این مقادیر را نتیحه داده است (به دقیقه):</a:t>
            </a:r>
          </a:p>
          <a:p>
            <a:pPr lvl="2" algn="r" rtl="1"/>
            <a:r>
              <a:rPr lang="fa-IR" dirty="0"/>
              <a:t>26, 33, 65, 28, 34, 55, 25, 44, 50, 36, 26, 37, 43, 62, 35, 38, 45, 32, 28, 34</a:t>
            </a:r>
          </a:p>
          <a:p>
            <a:pPr lvl="1" algn="r" rtl="1"/>
            <a:r>
              <a:rPr lang="fa-IR" dirty="0"/>
              <a:t>میانگین برابر 38.8 دقیقه و انحراف معیار نیز برابر 11.4 دقیقه است. مقادیر را به نمره های </a:t>
            </a:r>
            <a:r>
              <a:rPr lang="en-US" dirty="0"/>
              <a:t>z </a:t>
            </a:r>
            <a:r>
              <a:rPr lang="fa-IR" dirty="0"/>
              <a:t>یا نمرات استاندارد تبدیل کنید.</a:t>
            </a:r>
          </a:p>
          <a:p>
            <a:pPr lvl="1" algn="r" rtl="1"/>
            <a:r>
              <a:rPr lang="fa-IR" dirty="0"/>
              <a:t>برای تبدیل</a:t>
            </a:r>
            <a:r>
              <a:rPr lang="en-US" dirty="0"/>
              <a:t> </a:t>
            </a:r>
            <a:r>
              <a:rPr lang="fa-IR" dirty="0"/>
              <a:t>عدد 26:</a:t>
            </a:r>
          </a:p>
          <a:p>
            <a:pPr lvl="1" algn="r" rtl="1"/>
            <a:r>
              <a:rPr lang="fa-IR" dirty="0"/>
              <a:t>ابتدا مقدار میانگین را از آن کم کنید: 12.8- = 38.8 – 26</a:t>
            </a:r>
          </a:p>
          <a:p>
            <a:pPr lvl="1" algn="r" rtl="1"/>
            <a:r>
              <a:rPr lang="fa-IR" dirty="0"/>
              <a:t>سپس آن را بر مقدار انحراف معیار تقسیم کنید: 1.12 – = 11.4 / 12.8 –</a:t>
            </a:r>
          </a:p>
          <a:p>
            <a:pPr lvl="1" algn="r" rtl="1"/>
            <a:r>
              <a:rPr lang="fa-IR" dirty="0"/>
              <a:t>پس عدد 26، 1.12- انحراف از میانگین دارد.</a:t>
            </a:r>
          </a:p>
          <a:p>
            <a:pPr algn="r" rtl="1"/>
            <a:r>
              <a:rPr lang="fa-IR" dirty="0"/>
              <a:t>سه تبدیل اول را می توانید ببینید:</a:t>
            </a:r>
          </a:p>
          <a:p>
            <a:pPr algn="r" rtl="1"/>
            <a:r>
              <a:rPr lang="fa-IR" dirty="0"/>
              <a:t>و این سه تا را می توانید در نمودار مشاهده کنید:</a:t>
            </a:r>
          </a:p>
          <a:p>
            <a:pPr algn="r" rtl="1"/>
            <a:r>
              <a:rPr lang="fa-IR" dirty="0"/>
              <a:t>فرمول محاسبه نمره </a:t>
            </a:r>
            <a:r>
              <a:rPr lang="en-US" dirty="0"/>
              <a:t>z </a:t>
            </a:r>
            <a:r>
              <a:rPr lang="fa-IR" dirty="0"/>
              <a:t>در زیر آمده است:</a:t>
            </a:r>
          </a:p>
          <a:p>
            <a:pPr lvl="1" algn="r" rtl="1"/>
            <a:r>
              <a:rPr lang="en-US" dirty="0"/>
              <a:t>z </a:t>
            </a:r>
            <a:r>
              <a:rPr lang="fa-IR" dirty="0"/>
              <a:t>برابر «نمره </a:t>
            </a:r>
            <a:r>
              <a:rPr lang="en-US" dirty="0"/>
              <a:t>z» (</a:t>
            </a:r>
            <a:r>
              <a:rPr lang="fa-IR" dirty="0"/>
              <a:t>نمره معیار) است</a:t>
            </a:r>
          </a:p>
          <a:p>
            <a:pPr lvl="1" algn="r" rtl="1"/>
            <a:r>
              <a:rPr lang="en-US" dirty="0"/>
              <a:t>x </a:t>
            </a:r>
            <a:r>
              <a:rPr lang="fa-IR" dirty="0"/>
              <a:t>مقداری است که باید استاندارد شود</a:t>
            </a:r>
          </a:p>
          <a:p>
            <a:pPr lvl="1" algn="r" rtl="1"/>
            <a:r>
              <a:rPr lang="el-GR" dirty="0"/>
              <a:t>μ </a:t>
            </a:r>
            <a:r>
              <a:rPr lang="fa-IR" dirty="0"/>
              <a:t>برابر میانگین است</a:t>
            </a:r>
          </a:p>
          <a:p>
            <a:pPr lvl="1" algn="r" rtl="1"/>
            <a:r>
              <a:rPr lang="fa-IR" dirty="0"/>
              <a:t>و </a:t>
            </a:r>
            <a:r>
              <a:rPr lang="el-GR" dirty="0"/>
              <a:t>σ </a:t>
            </a:r>
            <a:r>
              <a:rPr lang="fa-IR" dirty="0"/>
              <a:t>برابر انحراف معیار می باشد</a:t>
            </a:r>
          </a:p>
        </p:txBody>
      </p:sp>
      <p:pic>
        <p:nvPicPr>
          <p:cNvPr id="10" name="Picture 9">
            <a:extLst>
              <a:ext uri="{FF2B5EF4-FFF2-40B4-BE49-F238E27FC236}">
                <a16:creationId xmlns:a16="http://schemas.microsoft.com/office/drawing/2014/main" id="{E7BEB00E-65F9-45F8-9964-4E3D4E3ED48C}"/>
              </a:ext>
            </a:extLst>
          </p:cNvPr>
          <p:cNvPicPr>
            <a:picLocks noChangeAspect="1"/>
          </p:cNvPicPr>
          <p:nvPr/>
        </p:nvPicPr>
        <p:blipFill>
          <a:blip r:embed="rId4"/>
          <a:stretch>
            <a:fillRect/>
          </a:stretch>
        </p:blipFill>
        <p:spPr>
          <a:xfrm>
            <a:off x="201091" y="3282696"/>
            <a:ext cx="5080483" cy="1551184"/>
          </a:xfrm>
          <a:prstGeom prst="rect">
            <a:avLst/>
          </a:prstGeom>
        </p:spPr>
      </p:pic>
      <p:pic>
        <p:nvPicPr>
          <p:cNvPr id="11" name="Picture 10">
            <a:extLst>
              <a:ext uri="{FF2B5EF4-FFF2-40B4-BE49-F238E27FC236}">
                <a16:creationId xmlns:a16="http://schemas.microsoft.com/office/drawing/2014/main" id="{FB8B7254-81E2-4B80-B6A4-1F9F8849705D}"/>
              </a:ext>
            </a:extLst>
          </p:cNvPr>
          <p:cNvPicPr>
            <a:picLocks noChangeAspect="1"/>
          </p:cNvPicPr>
          <p:nvPr/>
        </p:nvPicPr>
        <p:blipFill>
          <a:blip r:embed="rId5"/>
          <a:stretch>
            <a:fillRect/>
          </a:stretch>
        </p:blipFill>
        <p:spPr>
          <a:xfrm>
            <a:off x="1383372" y="4967097"/>
            <a:ext cx="2505075" cy="1552575"/>
          </a:xfrm>
          <a:prstGeom prst="rect">
            <a:avLst/>
          </a:prstGeom>
        </p:spPr>
      </p:pic>
      <p:pic>
        <p:nvPicPr>
          <p:cNvPr id="12" name="Picture 11">
            <a:extLst>
              <a:ext uri="{FF2B5EF4-FFF2-40B4-BE49-F238E27FC236}">
                <a16:creationId xmlns:a16="http://schemas.microsoft.com/office/drawing/2014/main" id="{BEB4FB81-86EF-4DE7-9FC4-8D1137D342F5}"/>
              </a:ext>
            </a:extLst>
          </p:cNvPr>
          <p:cNvPicPr>
            <a:picLocks noChangeAspect="1"/>
          </p:cNvPicPr>
          <p:nvPr/>
        </p:nvPicPr>
        <p:blipFill>
          <a:blip r:embed="rId6"/>
          <a:stretch>
            <a:fillRect/>
          </a:stretch>
        </p:blipFill>
        <p:spPr>
          <a:xfrm>
            <a:off x="4386680" y="5134930"/>
            <a:ext cx="1623974" cy="1087905"/>
          </a:xfrm>
          <a:prstGeom prst="rect">
            <a:avLst/>
          </a:prstGeom>
        </p:spPr>
      </p:pic>
      <p:pic>
        <p:nvPicPr>
          <p:cNvPr id="2" name="Audio 1">
            <a:hlinkClick r:id="" action="ppaction://media"/>
            <a:extLst>
              <a:ext uri="{FF2B5EF4-FFF2-40B4-BE49-F238E27FC236}">
                <a16:creationId xmlns:a16="http://schemas.microsoft.com/office/drawing/2014/main" id="{A98FB020-7F59-4A38-A366-95F0B93492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6933039"/>
      </p:ext>
    </p:extLst>
  </p:cSld>
  <p:clrMapOvr>
    <a:masterClrMapping/>
  </p:clrMapOvr>
  <mc:AlternateContent xmlns:mc="http://schemas.openxmlformats.org/markup-compatibility/2006">
    <mc:Choice xmlns:p14="http://schemas.microsoft.com/office/powerpoint/2010/main" Requires="p14">
      <p:transition spd="slow" p14:dur="2000" advTm="94940"/>
    </mc:Choice>
    <mc:Fallback>
      <p:transition spd="slow" advTm="9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9|4.3"/>
</p:tagLst>
</file>

<file path=ppt/tags/tag2.xml><?xml version="1.0" encoding="utf-8"?>
<p:tagLst xmlns:a="http://schemas.openxmlformats.org/drawingml/2006/main" xmlns:r="http://schemas.openxmlformats.org/officeDocument/2006/relationships" xmlns:p="http://schemas.openxmlformats.org/presentationml/2006/main">
  <p:tag name="TIMING" val="|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2.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{B9F90504-04D9-4D41-B5C4-6F17529B4992}tf11665031</Template>
  <TotalTime>0</TotalTime>
  <Words>1856</Words>
  <Application>Microsoft Office PowerPoint</Application>
  <PresentationFormat>Widescreen</PresentationFormat>
  <Paragraphs>113</Paragraphs>
  <Slides>15</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 Nova</vt:lpstr>
      <vt:lpstr>Arial Nova Light</vt:lpstr>
      <vt:lpstr>Wingdings 2</vt:lpstr>
      <vt:lpstr>SlateVTI</vt:lpstr>
      <vt:lpstr>Normal Distribution </vt:lpstr>
      <vt:lpstr>PowerPoint Presentation</vt:lpstr>
      <vt:lpstr>PowerPoint Presentation</vt:lpstr>
      <vt:lpstr>PowerPoint Presentation</vt:lpstr>
      <vt:lpstr>PowerPoint Presentation</vt:lpstr>
      <vt:lpstr>انحراف معیار ( Statndard Deviation (SD))</vt:lpstr>
      <vt:lpstr>PowerPoint Presentation</vt:lpstr>
      <vt:lpstr>نمرات معیار (Standard Score)</vt:lpstr>
      <vt:lpstr>PowerPoint Presentation</vt:lpstr>
      <vt:lpstr>چرا از استانداردسازی استفاده می کنیم؟</vt:lpstr>
      <vt:lpstr>PowerPoint Presentation</vt:lpstr>
      <vt:lpstr>PowerPoint Presentation</vt:lpstr>
      <vt:lpstr>منبع تدریس توزیع نرمال از سایت فرادرس می باشد. برای توجه و درک بیشتر دانشجویان عزیز ویدئوهای مربوطه را برای شما بارگزاری نموده ام</vt:lpstr>
      <vt:lpstr>PowerPoint Presentation</vt:lpstr>
      <vt:lpstr>تمرین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2020-05-03T22:55:10Z</dcterms:created>
  <dcterms:modified xsi:type="dcterms:W3CDTF">2020-05-10T10:19:25Z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