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9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544" y="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750F-090E-4581-B3B4-74EF11CCC82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20F-A903-4556-993C-AD05FE3E4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1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750F-090E-4581-B3B4-74EF11CCC82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20F-A903-4556-993C-AD05FE3E4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04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750F-090E-4581-B3B4-74EF11CCC82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20F-A903-4556-993C-AD05FE3E4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1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750F-090E-4581-B3B4-74EF11CCC82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20F-A903-4556-993C-AD05FE3E4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90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750F-090E-4581-B3B4-74EF11CCC82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20F-A903-4556-993C-AD05FE3E4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79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750F-090E-4581-B3B4-74EF11CCC82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20F-A903-4556-993C-AD05FE3E4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58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750F-090E-4581-B3B4-74EF11CCC82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20F-A903-4556-993C-AD05FE3E4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21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750F-090E-4581-B3B4-74EF11CCC82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20F-A903-4556-993C-AD05FE3E4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0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750F-090E-4581-B3B4-74EF11CCC82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20F-A903-4556-993C-AD05FE3E4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12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750F-090E-4581-B3B4-74EF11CCC82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20F-A903-4556-993C-AD05FE3E4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88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C750F-090E-4581-B3B4-74EF11CCC82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3E20F-A903-4556-993C-AD05FE3E4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1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C750F-090E-4581-B3B4-74EF11CCC828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3E20F-A903-4556-993C-AD05FE3E4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5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em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Calculation of LD50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FBAC24-BB5A-47C0-A658-3F2E9851A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36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13"/>
    </mc:Choice>
    <mc:Fallback>
      <p:transition spd="slow" advTm="23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57" y="762000"/>
            <a:ext cx="871158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7E94C5-8220-4976-90EE-3DD79E3F4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1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452"/>
    </mc:Choice>
    <mc:Fallback>
      <p:transition spd="slow" advTm="131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1" y="685800"/>
            <a:ext cx="6990559" cy="435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58" y="4495800"/>
            <a:ext cx="2284942" cy="229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DDAFCC-19F4-41E1-8B3B-DAA83253E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2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77"/>
    </mc:Choice>
    <mc:Fallback>
      <p:transition spd="slow" advTm="81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414252" cy="238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84356"/>
            <a:ext cx="8534400" cy="319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50931"/>
            <a:ext cx="39528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6342"/>
            <a:ext cx="36480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38B501-A692-4A7E-83EB-A0D12E0DC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1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166"/>
    </mc:Choice>
    <mc:Fallback>
      <p:transition spd="slow" advTm="308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/>
              <a:t>A new drug is studied and the following data are collected in rats </a:t>
            </a:r>
            <a:r>
              <a:rPr lang="en-US" sz="2800"/>
              <a:t>in an effort </a:t>
            </a:r>
            <a:r>
              <a:rPr lang="en-US" sz="2800" dirty="0"/>
              <a:t>to determine the LD50. Use these data to calculate the LD50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2052638"/>
            <a:ext cx="2547938" cy="402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4A381A-6B61-49BC-B001-AB0402CD8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1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53"/>
    </mc:Choice>
    <mc:Fallback>
      <p:transition spd="slow" advTm="66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Toxicity test examine toxic effects when a chemical is absorbed into the body, via mouth, skin, lungs. </a:t>
            </a:r>
          </a:p>
          <a:p>
            <a:r>
              <a:rPr lang="en-US" dirty="0"/>
              <a:t>The most common test of acute (short-term) toxicity is the LD50 test. </a:t>
            </a:r>
          </a:p>
          <a:p>
            <a:r>
              <a:rPr lang="en-US" dirty="0"/>
              <a:t>Many different substances are tested in this way, including all drugs, agricultural chemicals, cleaners some cosmetics and their ingredients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A30F02-8913-41DE-9CEF-236063E03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4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48"/>
    </mc:Choice>
    <mc:Fallback>
      <p:transition spd="slow" advTm="40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LD50 means if we administer any dose of drug to animal group for experimental purpose for the estimation of therapeutic effectiveness of that drug, and if 50% of animal get died than it means that particular dose of drug is lethal dose 50 (LD50). </a:t>
            </a:r>
          </a:p>
          <a:p>
            <a:r>
              <a:rPr lang="en-US" dirty="0"/>
              <a:t>The smaller the LD50 value, the more toxic is chemical. The opposite is also true: the larger the LD50 value, the lower the toxicity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0F99C0-E4F4-4582-824F-B55E3FD04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07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64"/>
    </mc:Choice>
    <mc:Fallback>
      <p:transition spd="slow" advTm="31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It was developed in 1920’s and called “</a:t>
            </a:r>
            <a:r>
              <a:rPr lang="en-US" b="1" u="sng" dirty="0">
                <a:solidFill>
                  <a:srgbClr val="FF0000"/>
                </a:solidFill>
              </a:rPr>
              <a:t>classical LD50</a:t>
            </a:r>
            <a:r>
              <a:rPr lang="en-US" dirty="0"/>
              <a:t>” involved </a:t>
            </a:r>
            <a:r>
              <a:rPr lang="en-US" dirty="0">
                <a:solidFill>
                  <a:srgbClr val="00B050"/>
                </a:solidFill>
              </a:rPr>
              <a:t>100 animals for 5 dose-groups</a:t>
            </a:r>
            <a:r>
              <a:rPr lang="en-US" dirty="0"/>
              <a:t>, </a:t>
            </a:r>
          </a:p>
          <a:p>
            <a:r>
              <a:rPr lang="en-US" dirty="0"/>
              <a:t>later in 1981 it was modified by the </a:t>
            </a:r>
            <a:r>
              <a:rPr lang="en-US" b="1" i="1" u="sng" dirty="0">
                <a:solidFill>
                  <a:srgbClr val="0070C0"/>
                </a:solidFill>
              </a:rPr>
              <a:t>Organization for Economic Cooperation and Development (OECD)</a:t>
            </a:r>
            <a:r>
              <a:rPr lang="en-US" dirty="0"/>
              <a:t> and reduced number </a:t>
            </a:r>
            <a:r>
              <a:rPr lang="en-US" i="1" dirty="0" err="1">
                <a:solidFill>
                  <a:srgbClr val="002060"/>
                </a:solidFill>
              </a:rPr>
              <a:t>upto</a:t>
            </a:r>
            <a:r>
              <a:rPr lang="en-US" i="1" dirty="0">
                <a:solidFill>
                  <a:srgbClr val="002060"/>
                </a:solidFill>
              </a:rPr>
              <a:t> 30 for 3 dose-groups</a:t>
            </a:r>
            <a:r>
              <a:rPr lang="en-US" i="1" u="sng" dirty="0">
                <a:solidFill>
                  <a:srgbClr val="002060"/>
                </a:solidFill>
              </a:rPr>
              <a:t>. </a:t>
            </a:r>
          </a:p>
          <a:p>
            <a:r>
              <a:rPr lang="en-US" dirty="0"/>
              <a:t>In 1987 further reduced to 20 animals2. </a:t>
            </a:r>
          </a:p>
          <a:p>
            <a:r>
              <a:rPr lang="en-US" dirty="0"/>
              <a:t>Mice, rats, rabbits, guinea pigs, cats, dogs, fish, monkeys and birds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D310B9-66C5-44C3-BFC5-627F69014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43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81"/>
    </mc:Choice>
    <mc:Fallback>
      <p:transition spd="slow" advTm="84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LD50 values of a new drug are determined by various route of administration (</a:t>
            </a:r>
            <a:r>
              <a:rPr lang="en-US" b="1" i="1" u="sng" dirty="0">
                <a:solidFill>
                  <a:srgbClr val="FF0000"/>
                </a:solidFill>
              </a:rPr>
              <a:t>intravenous, intraperitoneal, subcutaneous and oral)</a:t>
            </a:r>
          </a:p>
          <a:p>
            <a:r>
              <a:rPr lang="en-US" dirty="0"/>
              <a:t> Results of LD50 study may affected by some factors which are - Species, Age, Sex, Amount of food, Social environment,</a:t>
            </a:r>
          </a:p>
          <a:p>
            <a:r>
              <a:rPr lang="en-US" dirty="0"/>
              <a:t>Route of exposure* (</a:t>
            </a:r>
            <a:r>
              <a:rPr lang="en-US" b="1" dirty="0">
                <a:solidFill>
                  <a:srgbClr val="FF0000"/>
                </a:solidFill>
              </a:rPr>
              <a:t>oral, dermal, inhalation</a:t>
            </a:r>
            <a:r>
              <a:rPr lang="en-US" dirty="0"/>
              <a:t>)</a:t>
            </a:r>
          </a:p>
          <a:p>
            <a:r>
              <a:rPr lang="en-US" dirty="0"/>
              <a:t>Physical environment such as temperature and humidity.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964A43-D317-4D83-9954-02766A292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23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52"/>
    </mc:Choice>
    <mc:Fallback>
      <p:transition spd="slow" advTm="29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n-US" dirty="0">
                <a:solidFill>
                  <a:srgbClr val="00B0F0"/>
                </a:solidFill>
              </a:rPr>
              <a:t>There are also some Limitations for LD50 study like:- The LD50 gives a measure of the immediate or acute toxicity, results may vary greatly, LD50 is not tested on humans, All relation to humans are only a guess. The LD50 test is neither reliable nor useful, because the human lethal dose can't be predicted from animal studies.</a:t>
            </a:r>
          </a:p>
          <a:p>
            <a:pPr algn="just"/>
            <a:r>
              <a:rPr lang="en-US" b="1" i="1" u="sng" dirty="0">
                <a:solidFill>
                  <a:srgbClr val="C00000"/>
                </a:solidFill>
              </a:rPr>
              <a:t>FRAME (Fund for the Replacement of Animals in Medical Experiment)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0AF132-6BDF-44C5-92F0-9C1E9F35D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8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95"/>
    </mc:Choice>
    <mc:Fallback>
      <p:transition spd="slow" advTm="81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There are various methods to calculate LD50 values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like the graphical method,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arithmetical method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statistical approach. </a:t>
            </a:r>
          </a:p>
          <a:p>
            <a:r>
              <a:rPr lang="en-US" dirty="0"/>
              <a:t>For research purpose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Litchfield and Wilcoxson. </a:t>
            </a:r>
          </a:p>
          <a:p>
            <a:r>
              <a:rPr lang="en-US" dirty="0"/>
              <a:t>For routine practical class work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Reed-</a:t>
            </a:r>
            <a:r>
              <a:rPr lang="en-US" dirty="0" err="1">
                <a:solidFill>
                  <a:srgbClr val="FF0000"/>
                </a:solidFill>
              </a:rPr>
              <a:t>Muench</a:t>
            </a:r>
            <a:r>
              <a:rPr lang="en-US" dirty="0">
                <a:solidFill>
                  <a:srgbClr val="FF0000"/>
                </a:solidFill>
              </a:rPr>
              <a:t>, Miller-</a:t>
            </a:r>
            <a:r>
              <a:rPr lang="en-US" dirty="0" err="1">
                <a:solidFill>
                  <a:srgbClr val="FF0000"/>
                </a:solidFill>
              </a:rPr>
              <a:t>Tainter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err="1">
                <a:solidFill>
                  <a:srgbClr val="FF0000"/>
                </a:solidFill>
              </a:rPr>
              <a:t>Karber’s</a:t>
            </a:r>
            <a:r>
              <a:rPr lang="en-US" dirty="0">
                <a:solidFill>
                  <a:srgbClr val="FF0000"/>
                </a:solidFill>
              </a:rPr>
              <a:t> method.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FE0F02-6E97-4BCD-82B3-A59E0D46D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56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64"/>
    </mc:Choice>
    <mc:Fallback>
      <p:transition spd="slow" advTm="28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458200" cy="62484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For calculating LD50 by any one method, </a:t>
            </a:r>
          </a:p>
          <a:p>
            <a:pPr lvl="1"/>
            <a:r>
              <a:rPr lang="en-US" dirty="0"/>
              <a:t>find out the least tolerated (smallest) dose (100% mortality) and most tolerated (highest) dose (0% mortality) by hit and trial method. Once these two doses are determined, select at least 5 doses in between the least tolerated and most tolerated doses, and observe mortality due to these doses. </a:t>
            </a:r>
          </a:p>
          <a:p>
            <a:pPr lvl="1"/>
            <a:r>
              <a:rPr lang="en-US" dirty="0"/>
              <a:t>Then apply correction factor to 0% and 100% mortality group [for 0% dead = 100 (0.25/n) and for 100% dead = 100 (n-0.25/n), where n = number of death]. </a:t>
            </a:r>
          </a:p>
          <a:p>
            <a:pPr lvl="1"/>
            <a:r>
              <a:rPr lang="en-US" dirty="0"/>
              <a:t>The percentage mortality values are converted to </a:t>
            </a:r>
            <a:r>
              <a:rPr lang="en-US" dirty="0" err="1"/>
              <a:t>probit</a:t>
            </a:r>
            <a:r>
              <a:rPr lang="en-US" dirty="0"/>
              <a:t> values by reading the corresponding </a:t>
            </a:r>
            <a:r>
              <a:rPr lang="en-US" dirty="0" err="1"/>
              <a:t>probit</a:t>
            </a:r>
            <a:r>
              <a:rPr lang="en-US" dirty="0"/>
              <a:t> units from the </a:t>
            </a:r>
            <a:r>
              <a:rPr lang="en-US" dirty="0" err="1"/>
              <a:t>probit</a:t>
            </a:r>
            <a:r>
              <a:rPr lang="en-US" dirty="0"/>
              <a:t> table. Plot the </a:t>
            </a:r>
            <a:r>
              <a:rPr lang="en-US" dirty="0" err="1"/>
              <a:t>probit</a:t>
            </a:r>
            <a:r>
              <a:rPr lang="en-US" dirty="0"/>
              <a:t> value against log doses and read LD50 value as the dose that corresponds to </a:t>
            </a:r>
            <a:r>
              <a:rPr lang="en-US" dirty="0" err="1"/>
              <a:t>probit</a:t>
            </a:r>
            <a:r>
              <a:rPr lang="en-US" dirty="0"/>
              <a:t> 5.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F4BB75-EB72-439F-8D0F-AF6E93DDC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2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829"/>
    </mc:Choice>
    <mc:Fallback>
      <p:transition spd="slow" advTm="97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067800" cy="6781800"/>
          </a:xfrm>
        </p:spPr>
        <p:txBody>
          <a:bodyPr>
            <a:noAutofit/>
          </a:bodyPr>
          <a:lstStyle/>
          <a:p>
            <a:r>
              <a:rPr lang="en-US" sz="1600" b="1" dirty="0"/>
              <a:t>(1) Fixed Dose Procedure </a:t>
            </a:r>
            <a:r>
              <a:rPr lang="en-US" sz="1600" dirty="0"/>
              <a:t>(FDP) — OECD TG 420.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This method does not use death as an end point, instead it uses </a:t>
            </a:r>
            <a:r>
              <a:rPr lang="en-US" sz="1600" b="1" i="1" u="sng" dirty="0">
                <a:solidFill>
                  <a:srgbClr val="0070C0"/>
                </a:solidFill>
              </a:rPr>
              <a:t>the observation of clear signs of toxicity</a:t>
            </a:r>
            <a:r>
              <a:rPr lang="en-US" sz="1600" dirty="0">
                <a:solidFill>
                  <a:srgbClr val="0070C0"/>
                </a:solidFill>
              </a:rPr>
              <a:t> developed at one of a series of fixed dose levels to estimate the LD50.5</a:t>
            </a:r>
          </a:p>
          <a:p>
            <a:r>
              <a:rPr lang="en-US" sz="1600" b="1" dirty="0"/>
              <a:t>(2) Acute Toxic Class </a:t>
            </a:r>
            <a:r>
              <a:rPr lang="en-US" sz="1600" dirty="0"/>
              <a:t>method (ATC) — OECD TG 423</a:t>
            </a:r>
          </a:p>
          <a:p>
            <a:pPr lvl="1"/>
            <a:r>
              <a:rPr lang="en-US" sz="1600" dirty="0">
                <a:solidFill>
                  <a:srgbClr val="C00000"/>
                </a:solidFill>
              </a:rPr>
              <a:t>This method does not use death as the only end points, it also uses signs of toxicity in its stepwise approach to estimating the LD50. </a:t>
            </a:r>
          </a:p>
          <a:p>
            <a:pPr lvl="1"/>
            <a:r>
              <a:rPr lang="en-US" sz="1600" dirty="0">
                <a:solidFill>
                  <a:srgbClr val="C00000"/>
                </a:solidFill>
              </a:rPr>
              <a:t>Principle: - It is based on the </a:t>
            </a:r>
            <a:r>
              <a:rPr lang="en-US" sz="1600" dirty="0" err="1">
                <a:solidFill>
                  <a:srgbClr val="C00000"/>
                </a:solidFill>
              </a:rPr>
              <a:t>Probit</a:t>
            </a:r>
            <a:r>
              <a:rPr lang="en-US" sz="1600" dirty="0">
                <a:solidFill>
                  <a:srgbClr val="C00000"/>
                </a:solidFill>
              </a:rPr>
              <a:t> model.</a:t>
            </a:r>
          </a:p>
          <a:p>
            <a:pPr lvl="1"/>
            <a:r>
              <a:rPr lang="en-US" sz="1600" dirty="0">
                <a:solidFill>
                  <a:srgbClr val="C00000"/>
                </a:solidFill>
              </a:rPr>
              <a:t>Procedure: - The ATC method is a sequential testing procedure using only </a:t>
            </a:r>
            <a:r>
              <a:rPr lang="en-US" sz="1600" b="1" i="1" u="sng" dirty="0">
                <a:solidFill>
                  <a:srgbClr val="C00000"/>
                </a:solidFill>
              </a:rPr>
              <a:t>three animals of one sex per step</a:t>
            </a:r>
            <a:r>
              <a:rPr lang="en-US" sz="1600" dirty="0">
                <a:solidFill>
                  <a:srgbClr val="C00000"/>
                </a:solidFill>
              </a:rPr>
              <a:t>. Depending on the mortality rate three but never more than six animals are used per dose level. This approach results in the </a:t>
            </a:r>
            <a:r>
              <a:rPr lang="en-US" sz="1600" i="1" u="sng" dirty="0">
                <a:solidFill>
                  <a:srgbClr val="C00000"/>
                </a:solidFill>
              </a:rPr>
              <a:t>reduction of numbers of animals used </a:t>
            </a:r>
            <a:r>
              <a:rPr lang="en-US" sz="1600" dirty="0">
                <a:solidFill>
                  <a:srgbClr val="C00000"/>
                </a:solidFill>
              </a:rPr>
              <a:t>in comparison to the LD50 test by 40–70%. </a:t>
            </a:r>
          </a:p>
          <a:p>
            <a:r>
              <a:rPr lang="en-US" sz="1600" b="1" dirty="0"/>
              <a:t>(3) Up-and-Down Procedure </a:t>
            </a:r>
            <a:r>
              <a:rPr lang="en-US" sz="1600" dirty="0"/>
              <a:t>(UDP) — OECD TG 425</a:t>
            </a:r>
          </a:p>
          <a:p>
            <a:pPr lvl="1"/>
            <a:r>
              <a:rPr lang="en-US" sz="1600" dirty="0">
                <a:solidFill>
                  <a:srgbClr val="00B050"/>
                </a:solidFill>
              </a:rPr>
              <a:t>This method does still use </a:t>
            </a:r>
            <a:r>
              <a:rPr lang="en-US" sz="1600" b="1" i="1" u="sng" dirty="0">
                <a:solidFill>
                  <a:srgbClr val="00B050"/>
                </a:solidFill>
              </a:rPr>
              <a:t>death</a:t>
            </a:r>
            <a:r>
              <a:rPr lang="en-US" sz="1600" dirty="0">
                <a:solidFill>
                  <a:srgbClr val="00B050"/>
                </a:solidFill>
              </a:rPr>
              <a:t> as an end point, but doses animals one at a time to see if the dose needs to be put up or down to achieve an estimate of the LD50 therefore  giving the minimum number of animals a lethal dose of the test substance. In the up-and-down procedure, animals are dosed one at a time. If an animal survives, the dose for the next animal is increased; if it dies, the dose is decreased. Each animal is observed for 1 or 2 days before dosing the next animal. Surviving animals monitored for delayed death for a total of 7 days.</a:t>
            </a:r>
          </a:p>
          <a:p>
            <a:r>
              <a:rPr lang="en-US" sz="1600" b="1" dirty="0"/>
              <a:t>Signs recorded during acute toxicity studies:-</a:t>
            </a:r>
          </a:p>
          <a:p>
            <a:pPr lvl="1"/>
            <a:r>
              <a:rPr lang="en-US" sz="1600" dirty="0">
                <a:solidFill>
                  <a:srgbClr val="7030A0"/>
                </a:solidFill>
              </a:rPr>
              <a:t>increased motor activity, </a:t>
            </a:r>
            <a:r>
              <a:rPr lang="en-US" sz="1600" dirty="0" err="1">
                <a:solidFill>
                  <a:srgbClr val="7030A0"/>
                </a:solidFill>
              </a:rPr>
              <a:t>anaesthesia</a:t>
            </a:r>
            <a:r>
              <a:rPr lang="en-US" sz="1600" dirty="0">
                <a:solidFill>
                  <a:srgbClr val="7030A0"/>
                </a:solidFill>
              </a:rPr>
              <a:t>, tremors, arching and rolling, </a:t>
            </a:r>
            <a:r>
              <a:rPr lang="en-US" sz="1600" dirty="0" err="1">
                <a:solidFill>
                  <a:srgbClr val="7030A0"/>
                </a:solidFill>
              </a:rPr>
              <a:t>clonic</a:t>
            </a:r>
            <a:r>
              <a:rPr lang="en-US" sz="1600" dirty="0">
                <a:solidFill>
                  <a:srgbClr val="7030A0"/>
                </a:solidFill>
              </a:rPr>
              <a:t> convulsions, tonic extension, lacrimation, Straub reaction, salivation, muscle spasm, writhing, hyperesthesia, loss of righting reflex, depression, ataxia, stimulation, sedation, blanching, hypnosis, cyanosis and analgesia.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3DE9C1-100A-47ED-9040-ACA6BF8E8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83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263"/>
    </mc:Choice>
    <mc:Fallback>
      <p:transition spd="slow" advTm="175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918</Words>
  <Application>Microsoft Office PowerPoint</Application>
  <PresentationFormat>On-screen Show (4:3)</PresentationFormat>
  <Paragraphs>40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Calculation of LD50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new drug is studied and the following data are collected in rats in an effort to determine the LD50. Use these data to calculate the LD50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Calculation of LD50</dc:title>
  <dc:creator>asus</dc:creator>
  <cp:lastModifiedBy>ebrahim shahroozian</cp:lastModifiedBy>
  <cp:revision>18</cp:revision>
  <dcterms:created xsi:type="dcterms:W3CDTF">2016-11-06T04:46:01Z</dcterms:created>
  <dcterms:modified xsi:type="dcterms:W3CDTF">2020-05-10T10:03:55Z</dcterms:modified>
</cp:coreProperties>
</file>