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6" r:id="rId27"/>
    <p:sldId id="281" r:id="rId28"/>
    <p:sldId id="294" r:id="rId29"/>
    <p:sldId id="295" r:id="rId30"/>
    <p:sldId id="284" r:id="rId31"/>
    <p:sldId id="285" r:id="rId32"/>
    <p:sldId id="286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336699"/>
    <a:srgbClr val="008080"/>
    <a:srgbClr val="0099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40" autoAdjust="0"/>
  </p:normalViewPr>
  <p:slideViewPr>
    <p:cSldViewPr>
      <p:cViewPr varScale="1">
        <p:scale>
          <a:sx n="106" d="100"/>
          <a:sy n="106" d="100"/>
        </p:scale>
        <p:origin x="544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9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209C2E0-107B-4B0F-A3D8-4EEFF28456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1BE354B-4F8B-4E73-9499-6EA428089C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87F79B3C-900C-4C29-B3B6-D9F764C87457}" type="datetime1">
              <a:rPr lang="zh-TW" altLang="en-US"/>
              <a:pPr>
                <a:defRPr/>
              </a:pPr>
              <a:t>2020/5/10</a:t>
            </a:fld>
            <a:endParaRPr lang="zh-TW" alt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F4DC1812-D631-4503-B6E2-3B5EC423C5B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1BEFD47F-D411-47A2-8835-B9BB79CFA99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491BDD93-BAD7-441B-BC23-F3F5ED81A623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>
            <a:extLst>
              <a:ext uri="{FF2B5EF4-FFF2-40B4-BE49-F238E27FC236}">
                <a16:creationId xmlns:a16="http://schemas.microsoft.com/office/drawing/2014/main" id="{D8D32D6C-A2F4-4C8E-A67B-353D6C36C8B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2227" name="Rectangle 9">
            <a:extLst>
              <a:ext uri="{FF2B5EF4-FFF2-40B4-BE49-F238E27FC236}">
                <a16:creationId xmlns:a16="http://schemas.microsoft.com/office/drawing/2014/main" id="{0AB261AC-0C4D-43BA-B2F6-E4B827BEC596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E3AE2008-8AD5-4CD2-B255-05A1DF05FD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D315DBD2-8222-49B3-85E6-81289E8E63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F4895DC5-019A-4DAF-ADC3-56E15E7CA73A}" type="datetime1">
              <a:rPr lang="zh-TW" altLang="en-US"/>
              <a:pPr>
                <a:defRPr/>
              </a:pPr>
              <a:t>2020/5/10</a:t>
            </a:fld>
            <a:endParaRPr lang="zh-TW" altLang="en-US"/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010C6D8D-8011-48E0-BAC6-B6ADA6A3EA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D472AB82-FFA8-4BE5-8E51-DC944CAFB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A8B03D07-59BA-4B77-B819-14A3AE4FDF63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PMingLiU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PMingLiU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PMingLiU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PMingLiU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PMingLiU" pitchFamily="18" charset="-120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>
            <a:extLst>
              <a:ext uri="{FF2B5EF4-FFF2-40B4-BE49-F238E27FC236}">
                <a16:creationId xmlns:a16="http://schemas.microsoft.com/office/drawing/2014/main" id="{6CB4C991-7D39-474C-9F2C-3E71B716F08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a-IR"/>
          </a:p>
        </p:txBody>
      </p:sp>
      <p:sp>
        <p:nvSpPr>
          <p:cNvPr id="5" name="Arc 3">
            <a:extLst>
              <a:ext uri="{FF2B5EF4-FFF2-40B4-BE49-F238E27FC236}">
                <a16:creationId xmlns:a16="http://schemas.microsoft.com/office/drawing/2014/main" id="{AD1C3171-65A6-4C7D-BFFC-A43D66339AB6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a-I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298D39-2B03-4869-8723-E1CF8D93188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3C7B029-1BF9-4764-8041-F0E6D21FA4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0B6AFC0-7E04-42CC-9BB8-58D4A3969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41839-5221-4960-A49F-72918A49AEE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147509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A0E3C9-7FF1-4075-8AE7-1F1F515526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227BBE-1AB1-496A-9767-288B27E99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03E60FF-8109-4ADB-ADE8-ECBD10A432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FF3A1-718A-4051-B1F0-B4971DE683C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207626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61F0FE-E65A-405C-9D43-7A0A491712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1265CE-26A0-40A5-8F72-76E2EB15E3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AE7C002-229F-421C-964B-1CB943D245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794EB-FB2C-4BD4-8ED8-6E7C19DEAAD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90978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92E5BF-270C-47CB-93AB-1E5D824B2D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437618-4AA6-4E3D-A9D3-2AAC9166E9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3A012A8-D2F3-4DBD-9FE8-F01E85FE90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0137C-240A-4750-8E01-1EA80E854F5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40708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895A75-1A06-478B-9073-6AF74F3E2C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D4CED6-81F3-4813-A8A7-CBE6DB73F6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36F40A6-0F51-422E-8732-03F022A822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C102F-AFA0-4D65-A76A-C4D28711E34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3055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ACAB49-9648-4B3D-9D5D-5D410C9E6A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39E861-1219-42CE-B371-9A3A980D8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A9D41E5-62A5-4AC8-9A80-A276A827E7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033C0-F479-4E27-A16E-4092F0437E7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74830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069C22-2D0A-41E9-AF43-B6CFD9B51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EC59C9-A4D4-4585-8198-1A467A2871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7CE87EC-16C1-48C5-85D9-4771EE1378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0EB19-7062-44D1-8DB2-D06C5573AA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083558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493A81-851C-4545-B25A-05416DD46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2F8EB5-F3EE-45C6-B865-B25D360605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E6F868B-DF39-4A3A-ADDF-75F79668C2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4E4B-D42C-4D22-8D43-8D8A0D5F3D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52182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161D87B-E950-4693-84DD-D8B0774D4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2813CBD-1B65-43DC-8B69-A7A8A5E7B9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0651218-692D-4932-A28D-0EE848A99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93A1B2-2D0D-486E-96BC-2B3ADC3A12E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36316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62B914-5CF0-485A-A6B1-C38699DD3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4BA15A-1750-4050-81BF-7792280D97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4F215AF-4ECA-4FAA-B406-210F432453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D25CB9-BC7B-4936-A0CC-93DB31650F5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976069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EC6290-B7EB-479A-B585-2747978F05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905698-3FFF-4868-8BA7-3C4C33D55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8975DEA-EC85-46F0-818C-3519CFFEBD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00476A-F4B2-4312-92DE-ADD5C34E139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07204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>
            <a:extLst>
              <a:ext uri="{FF2B5EF4-FFF2-40B4-BE49-F238E27FC236}">
                <a16:creationId xmlns:a16="http://schemas.microsoft.com/office/drawing/2014/main" id="{9805EDAC-16E8-4AED-80DB-1F0F2DD60847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fa-IR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34DF656-9680-4527-9115-EAA5212027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C81F014-F922-4AB9-8D84-017DAB8A32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0FDE05E-490B-4A77-9F50-5E76FF8DEDD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A3BC971-9BDB-466C-A6AE-2F86EF2834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C529F142-4B5A-4390-998D-5DD6B2B9B8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fld id="{E3F5F2B8-1110-4CCC-B990-A10967002BDA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>
    <p:random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B5C43AB-F133-4609-B6E7-C8A4D2071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315200" cy="2133600"/>
          </a:xfrm>
          <a:noFill/>
        </p:spPr>
        <p:txBody>
          <a:bodyPr anchor="b"/>
          <a:lstStyle/>
          <a:p>
            <a:r>
              <a:rPr lang="en-US" altLang="zh-TW">
                <a:latin typeface="Arial" panose="020B0604020202020204" pitchFamily="34" charset="0"/>
                <a:cs typeface="B Nazanin" panose="00000400000000000000" pitchFamily="2" charset="-78"/>
              </a:rPr>
              <a:t>Laboratory Animal Handling Technique - Rabbit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1C4698E-CA27-41B4-BE94-10E1A6F51D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3352800"/>
            <a:ext cx="6629400" cy="2286000"/>
          </a:xfrm>
          <a:noFill/>
        </p:spPr>
        <p:txBody>
          <a:bodyPr/>
          <a:lstStyle/>
          <a:p>
            <a:r>
              <a:rPr lang="en-US" altLang="zh-TW">
                <a:cs typeface="B Nazanin" panose="00000400000000000000" pitchFamily="2" charset="-78"/>
              </a:rPr>
              <a:t>A. Intramuscular  injection</a:t>
            </a:r>
          </a:p>
          <a:p>
            <a:r>
              <a:rPr lang="en-US" altLang="zh-TW">
                <a:cs typeface="B Nazanin" panose="00000400000000000000" pitchFamily="2" charset="-78"/>
              </a:rPr>
              <a:t>B. Subcutaneous injection</a:t>
            </a:r>
          </a:p>
          <a:p>
            <a:r>
              <a:rPr lang="en-US" altLang="zh-TW">
                <a:cs typeface="B Nazanin" panose="00000400000000000000" pitchFamily="2" charset="-78"/>
              </a:rPr>
              <a:t>C. Blood collection from ear vein</a:t>
            </a:r>
          </a:p>
          <a:p>
            <a:r>
              <a:rPr lang="en-US" altLang="zh-TW">
                <a:cs typeface="B Nazanin" panose="00000400000000000000" pitchFamily="2" charset="-78"/>
              </a:rPr>
              <a:t>D. Blood collection from carotid artery</a:t>
            </a:r>
          </a:p>
          <a:p>
            <a:r>
              <a:rPr lang="en-US" altLang="zh-TW">
                <a:cs typeface="B Nazanin" panose="00000400000000000000" pitchFamily="2" charset="-78"/>
              </a:rPr>
              <a:t>E. Sexing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D61910-0B90-4E3C-907A-C32DA934D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870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orkshop\rabbit\c21.tif">
            <a:extLst>
              <a:ext uri="{FF2B5EF4-FFF2-40B4-BE49-F238E27FC236}">
                <a16:creationId xmlns:a16="http://schemas.microsoft.com/office/drawing/2014/main" id="{EA8520A1-1004-43AD-96FA-E1B6B69C8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0450"/>
            <a:ext cx="57150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906293F8-7020-4418-B209-6E9F214FA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81600"/>
            <a:ext cx="7162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Keep the needle tip in skin for a while after injection to prevent leakage of substance from the needle which due to imbalance pressure of emulsion inside the syringe.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9849C0-6DB1-492F-9DC4-AD0689FE5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74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DADA29F-4C99-4783-8F5F-AC0455924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219200"/>
            <a:ext cx="7620000" cy="1143000"/>
          </a:xfrm>
        </p:spPr>
        <p:txBody>
          <a:bodyPr/>
          <a:lstStyle/>
          <a:p>
            <a:r>
              <a:rPr lang="en-US" altLang="zh-TW" sz="4400">
                <a:cs typeface="B Nazanin" panose="00000400000000000000" pitchFamily="2" charset="-78"/>
              </a:rPr>
              <a:t>Collection of Blood from Ear Vein in Rabbit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2207325-DF8C-4658-8570-671215AF9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3657600"/>
            <a:ext cx="6934200" cy="2133600"/>
          </a:xfrm>
        </p:spPr>
        <p:txBody>
          <a:bodyPr/>
          <a:lstStyle/>
          <a:p>
            <a:r>
              <a:rPr lang="en-US" altLang="zh-TW">
                <a:cs typeface="B Nazanin" panose="00000400000000000000" pitchFamily="2" charset="-78"/>
              </a:rPr>
              <a:t>A common location for small amount of blood collection</a:t>
            </a:r>
          </a:p>
          <a:p>
            <a:r>
              <a:rPr lang="en-US" altLang="zh-TW">
                <a:cs typeface="B Nazanin" panose="00000400000000000000" pitchFamily="2" charset="-78"/>
              </a:rPr>
              <a:t>May use tranquilizer for nervous rabbit or small size rabbit</a:t>
            </a:r>
          </a:p>
          <a:p>
            <a:endParaRPr lang="zh-TW" altLang="zh-TW"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F0046A-7D31-44A6-8619-B0E278161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041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B46BA6E-FDF1-45D7-99D5-3BFC329BE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7315200" cy="838200"/>
          </a:xfrm>
        </p:spPr>
        <p:txBody>
          <a:bodyPr/>
          <a:lstStyle/>
          <a:p>
            <a:r>
              <a:rPr lang="en-US" altLang="zh-TW" sz="3200">
                <a:cs typeface="B Nazanin" panose="00000400000000000000" pitchFamily="2" charset="-78"/>
              </a:rPr>
              <a:t>Tools for blood collection from ear vein 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BC4FDB9-1913-4C1E-BE7C-2A8731D80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4343400"/>
            <a:ext cx="7162800" cy="2133600"/>
          </a:xfrm>
        </p:spPr>
        <p:txBody>
          <a:bodyPr/>
          <a:lstStyle/>
          <a:p>
            <a:r>
              <a:rPr lang="zh-TW" altLang="en-US" sz="2000">
                <a:cs typeface="B Nazanin" panose="00000400000000000000" pitchFamily="2" charset="-78"/>
              </a:rPr>
              <a:t>75% </a:t>
            </a:r>
            <a:r>
              <a:rPr lang="en-US" altLang="zh-TW" sz="2000">
                <a:cs typeface="B Nazanin" panose="00000400000000000000" pitchFamily="2" charset="-78"/>
              </a:rPr>
              <a:t>alcohol cotton ball for surface disinfection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27G needle with 1 ml syringe for apply of tranquilizer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24G needle with 5 ml syringe for blood withdraw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15 ml centrifuge tube for blood collection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a plastic clip and a cotton ball for prevention of further bleeding</a:t>
            </a:r>
          </a:p>
        </p:txBody>
      </p:sp>
      <p:pic>
        <p:nvPicPr>
          <p:cNvPr id="28676" name="Picture 4" descr="C:\workshop\rabbit\d0.tif">
            <a:extLst>
              <a:ext uri="{FF2B5EF4-FFF2-40B4-BE49-F238E27FC236}">
                <a16:creationId xmlns:a16="http://schemas.microsoft.com/office/drawing/2014/main" id="{59D6AB86-A4B5-4A22-9793-2E771BBE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6958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8B0ECA-6A9A-455D-9303-B9FB2A2FB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962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orkshop\rabbit\c33.tif">
            <a:extLst>
              <a:ext uri="{FF2B5EF4-FFF2-40B4-BE49-F238E27FC236}">
                <a16:creationId xmlns:a16="http://schemas.microsoft.com/office/drawing/2014/main" id="{C5626B75-040D-4E87-A819-49B96B08C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84263"/>
            <a:ext cx="56388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A58F5372-9B30-4818-B299-2947FDAE4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4102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Ear vein before administering of tranquilizer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768AAC-A9DC-4D86-A89F-3F98B7DB6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38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workshop\rabbit\c30.tif">
            <a:extLst>
              <a:ext uri="{FF2B5EF4-FFF2-40B4-BE49-F238E27FC236}">
                <a16:creationId xmlns:a16="http://schemas.microsoft.com/office/drawing/2014/main" id="{B49A7434-B08E-45AB-BF5D-3AFF0791D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0450"/>
            <a:ext cx="57150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C5D00D6A-5740-469A-81A0-4CFC3051F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102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Ear vein after administering of tranquilizer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395F07-370B-434F-AA0F-0C854813F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37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workshop\rabbit\c29.tif">
            <a:extLst>
              <a:ext uri="{FF2B5EF4-FFF2-40B4-BE49-F238E27FC236}">
                <a16:creationId xmlns:a16="http://schemas.microsoft.com/office/drawing/2014/main" id="{5698329C-0B6C-4BA9-9206-72FC42CA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12838"/>
            <a:ext cx="56388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83468925-4800-4DA7-9504-C1C7FAE50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410200"/>
            <a:ext cx="6400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Insert needle into the ear vein with needle tip surface face up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2D9E06-977D-4101-B2A6-816F409F2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98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workshop\rabbit\c27.tif">
            <a:extLst>
              <a:ext uri="{FF2B5EF4-FFF2-40B4-BE49-F238E27FC236}">
                <a16:creationId xmlns:a16="http://schemas.microsoft.com/office/drawing/2014/main" id="{E6682F20-31CA-494C-B933-053756FE0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7575"/>
            <a:ext cx="5715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7D5F9A63-6DF6-4F16-8367-E7514A28C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029200"/>
            <a:ext cx="609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Fix the position of needle by your left thumb and withdraw blood from the ear vein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E3F467-B90A-4619-A1AD-D7D2F0996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2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workshop\rabbit\c26.tif">
            <a:extLst>
              <a:ext uri="{FF2B5EF4-FFF2-40B4-BE49-F238E27FC236}">
                <a16:creationId xmlns:a16="http://schemas.microsoft.com/office/drawing/2014/main" id="{A3587470-9478-44BC-8F75-6A25D7BE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52513"/>
            <a:ext cx="5791200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8F8FDFDC-8C9B-449C-950C-71C4D6866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10200"/>
            <a:ext cx="632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Press a cotton ball on the top of the injection site before pull out the needle.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745464-4992-4BD9-94A4-B521A0547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479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workshop\rabbit\c25.tif">
            <a:extLst>
              <a:ext uri="{FF2B5EF4-FFF2-40B4-BE49-F238E27FC236}">
                <a16:creationId xmlns:a16="http://schemas.microsoft.com/office/drawing/2014/main" id="{791390E9-AAF1-4A5E-AAAB-AC8F143E5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06488"/>
            <a:ext cx="5715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FF484188-71B0-4F2F-BD5B-C370C90FB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410200"/>
            <a:ext cx="601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Apply clip on the top of the cotton ball for 2-3 minutes to stop further bleeding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2D24EA-9F67-44DB-94D7-FEA4482CE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46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B842FBF-0A55-4290-A3D6-15DEC30E3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371600"/>
            <a:ext cx="6858000" cy="1143000"/>
          </a:xfrm>
        </p:spPr>
        <p:txBody>
          <a:bodyPr/>
          <a:lstStyle/>
          <a:p>
            <a:r>
              <a:rPr lang="en-US" altLang="zh-TW" sz="4400">
                <a:cs typeface="B Nazanin" panose="00000400000000000000" pitchFamily="2" charset="-78"/>
              </a:rPr>
              <a:t>Whole Blood Collection from Carotid Artery in Rabbit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B2EDDA3-F630-4934-9FB4-18C4C8683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3581400"/>
            <a:ext cx="6096000" cy="2362200"/>
          </a:xfrm>
        </p:spPr>
        <p:txBody>
          <a:bodyPr/>
          <a:lstStyle/>
          <a:p>
            <a:r>
              <a:rPr lang="en-US" altLang="zh-TW">
                <a:cs typeface="B Nazanin" panose="00000400000000000000" pitchFamily="2" charset="-78"/>
              </a:rPr>
              <a:t>Must under general anesthetic</a:t>
            </a:r>
          </a:p>
          <a:p>
            <a:r>
              <a:rPr lang="en-US" altLang="zh-TW">
                <a:cs typeface="B Nazanin" panose="00000400000000000000" pitchFamily="2" charset="-78"/>
              </a:rPr>
              <a:t>May collect blood amount up to 4 % of body weight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FF76FD-D5B8-4377-8CFD-9EB11F161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2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370E00B-48B9-42CA-B9D0-C3CBF6D9B3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371600"/>
            <a:ext cx="7620000" cy="1143000"/>
          </a:xfrm>
        </p:spPr>
        <p:txBody>
          <a:bodyPr/>
          <a:lstStyle/>
          <a:p>
            <a:r>
              <a:rPr lang="en-US" altLang="zh-TW" sz="4400">
                <a:cs typeface="B Nazanin" panose="00000400000000000000" pitchFamily="2" charset="-78"/>
              </a:rPr>
              <a:t>Intramuscular Injection in Rabbit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E42637E-DCC5-493E-A0D7-561CEC27E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3429000"/>
            <a:ext cx="6096000" cy="1828800"/>
          </a:xfrm>
        </p:spPr>
        <p:txBody>
          <a:bodyPr/>
          <a:lstStyle/>
          <a:p>
            <a:r>
              <a:rPr lang="en-US" altLang="zh-TW">
                <a:cs typeface="B Nazanin" panose="00000400000000000000" pitchFamily="2" charset="-78"/>
              </a:rPr>
              <a:t>The most common site for administer antibiotic, tranquilizer and anesthetic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5AC9B8-2743-48D7-AE80-049773ACD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430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7E5F5F3-4FAE-4AFC-BAF6-C55C69AC3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848600" cy="609600"/>
          </a:xfrm>
        </p:spPr>
        <p:txBody>
          <a:bodyPr/>
          <a:lstStyle/>
          <a:p>
            <a:r>
              <a:rPr lang="en-US" altLang="zh-TW" sz="3200">
                <a:cs typeface="B Nazanin" panose="00000400000000000000" pitchFamily="2" charset="-78"/>
              </a:rPr>
              <a:t>Tools for collecting 50ml blood from ear artery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3C14AE4-3BCD-4C43-81AE-BB66A938A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4572000"/>
            <a:ext cx="7620000" cy="2057400"/>
          </a:xfrm>
        </p:spPr>
        <p:txBody>
          <a:bodyPr/>
          <a:lstStyle/>
          <a:p>
            <a:r>
              <a:rPr lang="zh-TW" altLang="en-US" sz="2400">
                <a:cs typeface="B Nazanin" panose="00000400000000000000" pitchFamily="2" charset="-78"/>
              </a:rPr>
              <a:t>75% </a:t>
            </a:r>
            <a:r>
              <a:rPr lang="en-US" altLang="zh-TW" sz="2400">
                <a:cs typeface="B Nazanin" panose="00000400000000000000" pitchFamily="2" charset="-78"/>
              </a:rPr>
              <a:t>alcohol cotton ball for disinfect of ear surface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21 G winged infusion set with 50 ml syringe for blood collection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Dry cotton ball and plastic clip for prevention of further bleeding</a:t>
            </a:r>
          </a:p>
        </p:txBody>
      </p:sp>
      <p:pic>
        <p:nvPicPr>
          <p:cNvPr id="36868" name="Picture 4" descr="C:\workshop\rabbit\d4.tif">
            <a:extLst>
              <a:ext uri="{FF2B5EF4-FFF2-40B4-BE49-F238E27FC236}">
                <a16:creationId xmlns:a16="http://schemas.microsoft.com/office/drawing/2014/main" id="{A1C2A919-397A-4284-83CB-0E02B6ADA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47434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447D13-242A-4C22-9D9C-5B59A3FE9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93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D6534DB4-229E-4A70-908A-D0DDE8075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953000"/>
            <a:ext cx="6629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Apply same procedure as collecting blood from ear vein for blood collection from ear artery</a:t>
            </a:r>
          </a:p>
        </p:txBody>
      </p:sp>
      <p:pic>
        <p:nvPicPr>
          <p:cNvPr id="37891" name="Picture 4" descr="C:\workshop\rabbit\a14.tif">
            <a:extLst>
              <a:ext uri="{FF2B5EF4-FFF2-40B4-BE49-F238E27FC236}">
                <a16:creationId xmlns:a16="http://schemas.microsoft.com/office/drawing/2014/main" id="{884A48CA-FA22-47F7-BEFF-F78C303AA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56260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FB8C55-B66B-4F66-A9D3-ECD5B6AA7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66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8473AB2-D9B0-4836-9ADD-7885790A7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620000" cy="990600"/>
          </a:xfrm>
        </p:spPr>
        <p:txBody>
          <a:bodyPr/>
          <a:lstStyle/>
          <a:p>
            <a:r>
              <a:rPr lang="en-US" altLang="zh-TW" sz="3200">
                <a:cs typeface="B Nazanin" panose="00000400000000000000" pitchFamily="2" charset="-78"/>
              </a:rPr>
              <a:t>Tools for blood collection from carotid artery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1A37B44-1DE0-46FA-AD19-FDC36C81B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67400" y="1600200"/>
            <a:ext cx="3048000" cy="4648200"/>
          </a:xfrm>
        </p:spPr>
        <p:txBody>
          <a:bodyPr/>
          <a:lstStyle/>
          <a:p>
            <a:r>
              <a:rPr lang="en-US" altLang="zh-TW" sz="2000">
                <a:cs typeface="B Nazanin" panose="00000400000000000000" pitchFamily="2" charset="-78"/>
              </a:rPr>
              <a:t>Electric clipper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Vacuum cleaner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Scalpel blades and handle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Tissue forceps x2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Scissors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Bulldog clamp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Homeostatic forceps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3 - 000 silk  suture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16G Intravenous catheter</a:t>
            </a:r>
          </a:p>
          <a:p>
            <a:r>
              <a:rPr lang="en-US" altLang="zh-TW" sz="2000">
                <a:cs typeface="B Nazanin" panose="00000400000000000000" pitchFamily="2" charset="-78"/>
              </a:rPr>
              <a:t>50 ml Centrifuge tubes</a:t>
            </a:r>
          </a:p>
        </p:txBody>
      </p:sp>
      <p:pic>
        <p:nvPicPr>
          <p:cNvPr id="38916" name="Picture 4" descr="C:\workshop\rabbit\d9.tif">
            <a:extLst>
              <a:ext uri="{FF2B5EF4-FFF2-40B4-BE49-F238E27FC236}">
                <a16:creationId xmlns:a16="http://schemas.microsoft.com/office/drawing/2014/main" id="{0E8C5372-C5EE-4F38-BE63-0C15CF16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46577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949068-4DA3-4F88-BCC7-77E1A0846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90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785A94C5-659D-4361-930A-53D706440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578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Restrain the anesthetized rabbit on the surgical table</a:t>
            </a:r>
          </a:p>
        </p:txBody>
      </p:sp>
      <p:pic>
        <p:nvPicPr>
          <p:cNvPr id="39939" name="Picture 3" descr="C:\workshop\rabbit\a16.tif">
            <a:extLst>
              <a:ext uri="{FF2B5EF4-FFF2-40B4-BE49-F238E27FC236}">
                <a16:creationId xmlns:a16="http://schemas.microsoft.com/office/drawing/2014/main" id="{572CAF92-3ABE-43D1-906B-AA272226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14425"/>
            <a:ext cx="57150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355040-5494-4FFB-9725-E3C290DC5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44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>
            <a:extLst>
              <a:ext uri="{FF2B5EF4-FFF2-40B4-BE49-F238E27FC236}">
                <a16:creationId xmlns:a16="http://schemas.microsoft.com/office/drawing/2014/main" id="{140178FB-068E-45AC-9ABC-F9FB9CF0A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Remove the hair around the neck area</a:t>
            </a:r>
          </a:p>
        </p:txBody>
      </p:sp>
      <p:pic>
        <p:nvPicPr>
          <p:cNvPr id="40963" name="Picture 4" descr="C:\workshop\rabbit\g33.tif">
            <a:extLst>
              <a:ext uri="{FF2B5EF4-FFF2-40B4-BE49-F238E27FC236}">
                <a16:creationId xmlns:a16="http://schemas.microsoft.com/office/drawing/2014/main" id="{74933E50-4BE7-47C3-92BA-1E85A9046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60960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390C52-ECC7-44CD-80F5-9ECB04E99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72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>
            <a:extLst>
              <a:ext uri="{FF2B5EF4-FFF2-40B4-BE49-F238E27FC236}">
                <a16:creationId xmlns:a16="http://schemas.microsoft.com/office/drawing/2014/main" id="{C5E2F4B4-838F-4239-94D6-78773353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57800"/>
            <a:ext cx="594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Make a 5 cm opening on the middle line of the neck</a:t>
            </a:r>
          </a:p>
        </p:txBody>
      </p:sp>
      <p:pic>
        <p:nvPicPr>
          <p:cNvPr id="41987" name="Picture 4" descr="C:\workshop\rabbit\g6.tif">
            <a:extLst>
              <a:ext uri="{FF2B5EF4-FFF2-40B4-BE49-F238E27FC236}">
                <a16:creationId xmlns:a16="http://schemas.microsoft.com/office/drawing/2014/main" id="{E24D7227-DCAC-46C3-AEE2-C86B387F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172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734EFB-0403-44C6-827E-B8CD94B59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65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A5F6586C-0EB7-4C01-8973-41164F504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86400"/>
            <a:ext cx="6705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Search the carotid artery with a tissue forceps and a homeostatic forceps.</a:t>
            </a:r>
          </a:p>
        </p:txBody>
      </p:sp>
      <p:pic>
        <p:nvPicPr>
          <p:cNvPr id="43011" name="Picture 3" descr="C:\workshop\rabbit\g27.tif">
            <a:extLst>
              <a:ext uri="{FF2B5EF4-FFF2-40B4-BE49-F238E27FC236}">
                <a16:creationId xmlns:a16="http://schemas.microsoft.com/office/drawing/2014/main" id="{2F301E3A-3FD5-4EC5-A02E-645A2C88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9436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6A98A2-F29A-49BF-8BA7-F02EDC448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4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>
            <a:extLst>
              <a:ext uri="{FF2B5EF4-FFF2-40B4-BE49-F238E27FC236}">
                <a16:creationId xmlns:a16="http://schemas.microsoft.com/office/drawing/2014/main" id="{0683EAD8-0DA6-465A-BE58-885BC30E0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09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Isolate the carotid artery from the vagus nerve and other connective tissue</a:t>
            </a:r>
          </a:p>
        </p:txBody>
      </p:sp>
      <p:pic>
        <p:nvPicPr>
          <p:cNvPr id="44035" name="Picture 4" descr="C:\workshop\rabbit\g24.tif">
            <a:extLst>
              <a:ext uri="{FF2B5EF4-FFF2-40B4-BE49-F238E27FC236}">
                <a16:creationId xmlns:a16="http://schemas.microsoft.com/office/drawing/2014/main" id="{4F77754A-3B47-4F85-9C56-55C432FC9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9436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D8BBFB-4BFB-4F2E-8EEB-C1865018E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388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>
            <a:extLst>
              <a:ext uri="{FF2B5EF4-FFF2-40B4-BE49-F238E27FC236}">
                <a16:creationId xmlns:a16="http://schemas.microsoft.com/office/drawing/2014/main" id="{3D154DB3-0774-49C0-AD95-8DFFBFD0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579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Tie up the distal end of the carotid artery by silk suture</a:t>
            </a:r>
          </a:p>
        </p:txBody>
      </p:sp>
      <p:pic>
        <p:nvPicPr>
          <p:cNvPr id="45059" name="Picture 4" descr="C:\workshop\rabbit\g21.tif">
            <a:extLst>
              <a:ext uri="{FF2B5EF4-FFF2-40B4-BE49-F238E27FC236}">
                <a16:creationId xmlns:a16="http://schemas.microsoft.com/office/drawing/2014/main" id="{E9FA5DFA-B835-4C84-B4D6-5ED86CDF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54075"/>
            <a:ext cx="60198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3AFEBE-AEB1-4E03-8307-B2EA860E7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67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625D9B7E-DB0C-43FD-913E-808A99CAC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57800"/>
            <a:ext cx="5867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Clip the proximal end of the carotid artery with a bulldog clamp</a:t>
            </a:r>
          </a:p>
        </p:txBody>
      </p:sp>
      <p:pic>
        <p:nvPicPr>
          <p:cNvPr id="46083" name="Picture 4" descr="C:\workshop\rabbit\g19.tif">
            <a:extLst>
              <a:ext uri="{FF2B5EF4-FFF2-40B4-BE49-F238E27FC236}">
                <a16:creationId xmlns:a16="http://schemas.microsoft.com/office/drawing/2014/main" id="{B4CC17D3-F547-4782-A7B9-506938DE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715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A0F826-7278-4C89-92C8-5D2835BAA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92EF603-743C-4A05-96E2-F74CC5B666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7391400" cy="990600"/>
          </a:xfrm>
        </p:spPr>
        <p:txBody>
          <a:bodyPr/>
          <a:lstStyle/>
          <a:p>
            <a:r>
              <a:rPr lang="en-US" altLang="zh-TW" sz="3200">
                <a:latin typeface="Arial" panose="020B0604020202020204" pitchFamily="34" charset="0"/>
                <a:cs typeface="B Nazanin" panose="00000400000000000000" pitchFamily="2" charset="-78"/>
              </a:rPr>
              <a:t>Tools for intramuscular injection in rabbit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0950740-A233-4CC1-A32E-7655A1AF2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4724400"/>
            <a:ext cx="7239000" cy="1600200"/>
          </a:xfrm>
        </p:spPr>
        <p:txBody>
          <a:bodyPr/>
          <a:lstStyle/>
          <a:p>
            <a:r>
              <a:rPr lang="en-US" altLang="zh-TW" sz="2400">
                <a:cs typeface="B Nazanin" panose="00000400000000000000" pitchFamily="2" charset="-78"/>
              </a:rPr>
              <a:t>Hypnovel  and Hypnorm for general anesthesia.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75% alcohol cotton ball for surface disinfection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27G needle with 1 ml syringe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24Gneedle with 5ml syringe</a:t>
            </a:r>
          </a:p>
        </p:txBody>
      </p:sp>
      <p:pic>
        <p:nvPicPr>
          <p:cNvPr id="19460" name="Picture 5" descr="C:\workshop\rabbit\d2.tif">
            <a:extLst>
              <a:ext uri="{FF2B5EF4-FFF2-40B4-BE49-F238E27FC236}">
                <a16:creationId xmlns:a16="http://schemas.microsoft.com/office/drawing/2014/main" id="{50AF4D31-F15A-4DAF-AB45-8A6A3519D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447800"/>
            <a:ext cx="4481512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0283D6-8758-41CE-8CB2-42891AEE7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921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>
            <a:extLst>
              <a:ext uri="{FF2B5EF4-FFF2-40B4-BE49-F238E27FC236}">
                <a16:creationId xmlns:a16="http://schemas.microsoft.com/office/drawing/2014/main" id="{A5EC14C9-7373-426A-A383-63BC8D27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Insert a 16 G intravenous catheter into the artery</a:t>
            </a:r>
          </a:p>
        </p:txBody>
      </p:sp>
      <p:pic>
        <p:nvPicPr>
          <p:cNvPr id="47107" name="Picture 4" descr="C:\workshop\rabbit\g15.tif">
            <a:extLst>
              <a:ext uri="{FF2B5EF4-FFF2-40B4-BE49-F238E27FC236}">
                <a16:creationId xmlns:a16="http://schemas.microsoft.com/office/drawing/2014/main" id="{DD3591A1-25CF-4275-8590-D6759A95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6096000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04F06E-C76A-4623-881D-E39C1F285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98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>
            <a:extLst>
              <a:ext uri="{FF2B5EF4-FFF2-40B4-BE49-F238E27FC236}">
                <a16:creationId xmlns:a16="http://schemas.microsoft.com/office/drawing/2014/main" id="{79AA37A5-ECAC-42BC-83D6-77B38EC7F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10200"/>
            <a:ext cx="655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Fix the position of the catheter tip by two silk suture knots</a:t>
            </a:r>
          </a:p>
        </p:txBody>
      </p:sp>
      <p:pic>
        <p:nvPicPr>
          <p:cNvPr id="48131" name="Picture 4" descr="C:\workshop\rabbit\g11.tif">
            <a:extLst>
              <a:ext uri="{FF2B5EF4-FFF2-40B4-BE49-F238E27FC236}">
                <a16:creationId xmlns:a16="http://schemas.microsoft.com/office/drawing/2014/main" id="{418D5CD4-F62F-4B51-974C-669028EFB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943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ED21FA-FEF1-4DA0-B00F-88C7D8D6A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87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>
            <a:extLst>
              <a:ext uri="{FF2B5EF4-FFF2-40B4-BE49-F238E27FC236}">
                <a16:creationId xmlns:a16="http://schemas.microsoft.com/office/drawing/2014/main" id="{AFFB8C6D-EDF7-4D04-AD6B-B2EB4BA85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248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Release the bulldog clamp and collect blood  from the artery though the catheter into the centrifuge tube</a:t>
            </a:r>
          </a:p>
        </p:txBody>
      </p:sp>
      <p:pic>
        <p:nvPicPr>
          <p:cNvPr id="49155" name="Picture 4" descr="C:\workshop\rabbit\g10.tif">
            <a:extLst>
              <a:ext uri="{FF2B5EF4-FFF2-40B4-BE49-F238E27FC236}">
                <a16:creationId xmlns:a16="http://schemas.microsoft.com/office/drawing/2014/main" id="{5180D9A6-BF96-4962-BCF9-C143699AF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6172200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5951C8-2D0E-4125-8E59-29F0C4CC0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71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workshop\rabbit\c18.tif">
            <a:extLst>
              <a:ext uri="{FF2B5EF4-FFF2-40B4-BE49-F238E27FC236}">
                <a16:creationId xmlns:a16="http://schemas.microsoft.com/office/drawing/2014/main" id="{D29336EF-CC30-4798-9725-D9D49D550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43434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C:\workshop\rabbit\c19.tif">
            <a:extLst>
              <a:ext uri="{FF2B5EF4-FFF2-40B4-BE49-F238E27FC236}">
                <a16:creationId xmlns:a16="http://schemas.microsoft.com/office/drawing/2014/main" id="{F06D274E-6DDF-4408-8CEA-FF9D9CF65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4191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AC3B5476-22B5-4E43-9653-FBCC9FFB5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914400"/>
            <a:ext cx="2362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Slight pressure is applied to the external genitalia to expose the vulva of a female bunny</a:t>
            </a: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6A227F33-BC34-442E-A28C-409F9D8FD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038600"/>
            <a:ext cx="2438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Slight pressure is applied to the external genitalia to expose the penis of a male bunny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3FE202-F920-40F0-A3AC-B93EE80A7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045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workshop\rabbit\c17.tif">
            <a:extLst>
              <a:ext uri="{FF2B5EF4-FFF2-40B4-BE49-F238E27FC236}">
                <a16:creationId xmlns:a16="http://schemas.microsoft.com/office/drawing/2014/main" id="{A14879D4-A3CC-44AC-8CC2-5DD83374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4191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C:\workshop\rabbit\d22.tif">
            <a:extLst>
              <a:ext uri="{FF2B5EF4-FFF2-40B4-BE49-F238E27FC236}">
                <a16:creationId xmlns:a16="http://schemas.microsoft.com/office/drawing/2014/main" id="{392AAC88-D35B-49D1-AB11-11709604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29025"/>
            <a:ext cx="4191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5">
            <a:extLst>
              <a:ext uri="{FF2B5EF4-FFF2-40B4-BE49-F238E27FC236}">
                <a16:creationId xmlns:a16="http://schemas.microsoft.com/office/drawing/2014/main" id="{CBE73F3E-0551-4EEF-9619-7A1FCF5EF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8194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A female rabbit</a:t>
            </a:r>
          </a:p>
        </p:txBody>
      </p:sp>
      <p:sp>
        <p:nvSpPr>
          <p:cNvPr id="51205" name="Text Box 6">
            <a:extLst>
              <a:ext uri="{FF2B5EF4-FFF2-40B4-BE49-F238E27FC236}">
                <a16:creationId xmlns:a16="http://schemas.microsoft.com/office/drawing/2014/main" id="{9EBEAF77-B613-4BCB-B25E-A3B933E90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943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A male rabbit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1A92BD-44CF-467F-83A5-964B5B763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022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workshop\rabbit\d14.tif">
            <a:extLst>
              <a:ext uri="{FF2B5EF4-FFF2-40B4-BE49-F238E27FC236}">
                <a16:creationId xmlns:a16="http://schemas.microsoft.com/office/drawing/2014/main" id="{0BF46E08-B029-4D0E-A69B-5F9C60982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31875"/>
            <a:ext cx="57150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1617E4AD-03D6-4563-8E03-28617B1F5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Disinfect of skin on the top of thigh muscle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0933A1-6CBE-43AB-BB2F-0F22F1609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216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workshop\rabbit\d15.tif">
            <a:extLst>
              <a:ext uri="{FF2B5EF4-FFF2-40B4-BE49-F238E27FC236}">
                <a16:creationId xmlns:a16="http://schemas.microsoft.com/office/drawing/2014/main" id="{47119F11-92A3-4D23-83BA-32CA3D819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12838"/>
            <a:ext cx="56388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44A20744-3A78-4380-A828-9E12A65EC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34000"/>
            <a:ext cx="594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Insert needle perpendicular to the surface of skin and inject the substance inside the syringe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752205-CE2D-419E-AC0B-2D232AAF8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779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ED6C303-7AD6-4522-B7FD-601BFB03BB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19200"/>
            <a:ext cx="6400800" cy="1600200"/>
          </a:xfrm>
        </p:spPr>
        <p:txBody>
          <a:bodyPr/>
          <a:lstStyle/>
          <a:p>
            <a:r>
              <a:rPr lang="en-US" altLang="zh-TW" sz="4400">
                <a:cs typeface="B Nazanin" panose="00000400000000000000" pitchFamily="2" charset="-78"/>
              </a:rPr>
              <a:t>Subcutaneous  Injection in Rabbit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2730427-B17A-4613-AE80-5A800F986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3810000"/>
            <a:ext cx="6096000" cy="990600"/>
          </a:xfrm>
        </p:spPr>
        <p:txBody>
          <a:bodyPr/>
          <a:lstStyle/>
          <a:p>
            <a:r>
              <a:rPr lang="en-US" altLang="zh-TW">
                <a:cs typeface="B Nazanin" panose="00000400000000000000" pitchFamily="2" charset="-78"/>
              </a:rPr>
              <a:t>The most common method for immunology study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225C7A-F9D0-4AF8-A6D3-5377DBD91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7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B1F8398-69F5-4499-8A02-58A999645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696200" cy="762000"/>
          </a:xfrm>
        </p:spPr>
        <p:txBody>
          <a:bodyPr/>
          <a:lstStyle/>
          <a:p>
            <a:r>
              <a:rPr lang="en-US" altLang="zh-TW" sz="3200">
                <a:cs typeface="B Nazanin" panose="00000400000000000000" pitchFamily="2" charset="-78"/>
              </a:rPr>
              <a:t>Tools for subcutaneous injection in rabbit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42474E5-EF4B-49CB-907A-F61474A4B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5257800"/>
            <a:ext cx="7010400" cy="1066800"/>
          </a:xfrm>
        </p:spPr>
        <p:txBody>
          <a:bodyPr/>
          <a:lstStyle/>
          <a:p>
            <a:r>
              <a:rPr lang="zh-TW" altLang="en-US" sz="2400">
                <a:cs typeface="B Nazanin" panose="00000400000000000000" pitchFamily="2" charset="-78"/>
              </a:rPr>
              <a:t>75% </a:t>
            </a:r>
            <a:r>
              <a:rPr lang="en-US" altLang="zh-TW" sz="2400">
                <a:cs typeface="B Nazanin" panose="00000400000000000000" pitchFamily="2" charset="-78"/>
              </a:rPr>
              <a:t>alcohol cotton ball for surface disinfection</a:t>
            </a:r>
          </a:p>
          <a:p>
            <a:r>
              <a:rPr lang="en-US" altLang="zh-TW" sz="2400">
                <a:cs typeface="B Nazanin" panose="00000400000000000000" pitchFamily="2" charset="-78"/>
              </a:rPr>
              <a:t>21 G needle with 1 ml syringe for injection</a:t>
            </a:r>
            <a:r>
              <a:rPr lang="en-US" altLang="zh-TW">
                <a:cs typeface="B Nazanin" panose="00000400000000000000" pitchFamily="2" charset="-78"/>
              </a:rPr>
              <a:t> </a:t>
            </a:r>
          </a:p>
        </p:txBody>
      </p:sp>
      <p:pic>
        <p:nvPicPr>
          <p:cNvPr id="23556" name="Picture 4" descr="C:\workshop\rabbit\d1.tif">
            <a:extLst>
              <a:ext uri="{FF2B5EF4-FFF2-40B4-BE49-F238E27FC236}">
                <a16:creationId xmlns:a16="http://schemas.microsoft.com/office/drawing/2014/main" id="{F6086BB5-6233-42AD-8CB5-763C3428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533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1C7647-0A07-444D-A72D-41404FD49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33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workshop\rabbit\d18.tif">
            <a:extLst>
              <a:ext uri="{FF2B5EF4-FFF2-40B4-BE49-F238E27FC236}">
                <a16:creationId xmlns:a16="http://schemas.microsoft.com/office/drawing/2014/main" id="{B8480C53-06D2-4D63-A12E-D98EFDB71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0450"/>
            <a:ext cx="57150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996BBD62-A672-47A2-9F83-109810B28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10200"/>
            <a:ext cx="6400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Disinfect of injection site by 75% alcohol directly or  75%  alcohol cotton ball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AA434A-361D-47B8-8323-16410E1FD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864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workshop\rabbit\c22.tif">
            <a:extLst>
              <a:ext uri="{FF2B5EF4-FFF2-40B4-BE49-F238E27FC236}">
                <a16:creationId xmlns:a16="http://schemas.microsoft.com/office/drawing/2014/main" id="{883CA0E0-9252-460A-B831-EEF470AD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0450"/>
            <a:ext cx="57150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280FC913-C4C2-48D9-BF67-1A7FFAEC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6324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/>
              <a:t>Pinch the skin up and insert the needle in  for injection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9A2C21-0973-442A-BEC0-4CC0A11D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89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eneric (Standard)">
  <a:themeElements>
    <a:clrScheme name="Generic (Standard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Arial Narrow"/>
        <a:ea typeface="PMingLiU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PMingLiU" pitchFamily="18" charset="-12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Office\Templates\Presentations\Generic (Standard).pot</Template>
  <TotalTime>853</TotalTime>
  <Words>613</Words>
  <Application>Microsoft Office PowerPoint</Application>
  <PresentationFormat>On-screen Show (4:3)</PresentationFormat>
  <Paragraphs>71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Arial Narrow</vt:lpstr>
      <vt:lpstr>Monotype Sorts</vt:lpstr>
      <vt:lpstr>Times New Roman</vt:lpstr>
      <vt:lpstr>Generic (Standard)</vt:lpstr>
      <vt:lpstr>Laboratory Animal Handling Technique - Rabbit</vt:lpstr>
      <vt:lpstr>Intramuscular Injection in Rabbit</vt:lpstr>
      <vt:lpstr>Tools for intramuscular injection in rabbit</vt:lpstr>
      <vt:lpstr>PowerPoint Presentation</vt:lpstr>
      <vt:lpstr>PowerPoint Presentation</vt:lpstr>
      <vt:lpstr>Subcutaneous  Injection in Rabbit</vt:lpstr>
      <vt:lpstr>Tools for subcutaneous injection in rabbit</vt:lpstr>
      <vt:lpstr>PowerPoint Presentation</vt:lpstr>
      <vt:lpstr>PowerPoint Presentation</vt:lpstr>
      <vt:lpstr>PowerPoint Presentation</vt:lpstr>
      <vt:lpstr>Collection of Blood from Ear Vein in Rabbit</vt:lpstr>
      <vt:lpstr>Tools for blood collection from ear vein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Whole Blood Collection from Carotid Artery in Rabbit</vt:lpstr>
      <vt:lpstr>Tools for collecting 50ml blood from ear artery</vt:lpstr>
      <vt:lpstr>PowerPoint Presentation</vt:lpstr>
      <vt:lpstr>Tools for blood collection from carotid artery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HKUST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Animal Handling technique - Rabbit</dc:title>
  <dc:creator>boshan</dc:creator>
  <cp:lastModifiedBy>ebrahim shahroozian</cp:lastModifiedBy>
  <cp:revision>50</cp:revision>
  <dcterms:created xsi:type="dcterms:W3CDTF">1999-08-20T02:41:15Z</dcterms:created>
  <dcterms:modified xsi:type="dcterms:W3CDTF">2020-05-10T09:43:08Z</dcterms:modified>
</cp:coreProperties>
</file>