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97" r:id="rId2"/>
    <p:sldId id="298" r:id="rId3"/>
    <p:sldId id="299" r:id="rId4"/>
    <p:sldId id="300" r:id="rId5"/>
    <p:sldId id="301" r:id="rId6"/>
    <p:sldId id="302" r:id="rId7"/>
    <p:sldId id="303" r:id="rId8"/>
    <p:sldId id="304" r:id="rId9"/>
    <p:sldId id="305" r:id="rId10"/>
    <p:sldId id="306" r:id="rId11"/>
    <p:sldId id="307" r:id="rId12"/>
    <p:sldId id="308" r:id="rId13"/>
    <p:sldId id="309" r:id="rId14"/>
    <p:sldId id="310" r:id="rId15"/>
    <p:sldId id="288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275" r:id="rId35"/>
    <p:sldId id="276" r:id="rId36"/>
    <p:sldId id="277" r:id="rId37"/>
    <p:sldId id="278" r:id="rId38"/>
    <p:sldId id="279" r:id="rId39"/>
    <p:sldId id="280" r:id="rId40"/>
    <p:sldId id="296" r:id="rId41"/>
    <p:sldId id="281" r:id="rId42"/>
    <p:sldId id="294" r:id="rId43"/>
    <p:sldId id="295" r:id="rId44"/>
    <p:sldId id="284" r:id="rId45"/>
    <p:sldId id="285" r:id="rId46"/>
    <p:sldId id="286" r:id="rId47"/>
    <p:sldId id="291" r:id="rId48"/>
    <p:sldId id="292" r:id="rId4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PMingLiU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PMingLiU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PMingLiU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PMingLiU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PMingLiU" panose="02020500000000000000" pitchFamily="18" charset="-120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PMingLiU" panose="02020500000000000000" pitchFamily="18" charset="-120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PMingLiU" panose="02020500000000000000" pitchFamily="18" charset="-120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PMingLiU" panose="02020500000000000000" pitchFamily="18" charset="-120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PMingLiU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99"/>
    <a:srgbClr val="336699"/>
    <a:srgbClr val="008080"/>
    <a:srgbClr val="009999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40" autoAdjust="0"/>
  </p:normalViewPr>
  <p:slideViewPr>
    <p:cSldViewPr>
      <p:cViewPr varScale="1">
        <p:scale>
          <a:sx n="106" d="100"/>
          <a:sy n="106" d="100"/>
        </p:scale>
        <p:origin x="544" y="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95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5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7209C2E0-107B-4B0F-A3D8-4EEFF28456F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61BE354B-4F8B-4E73-9499-6EA428089C0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pPr>
              <a:defRPr/>
            </a:pPr>
            <a:fld id="{87F79B3C-900C-4C29-B3B6-D9F764C87457}" type="datetime1">
              <a:rPr lang="zh-TW" altLang="en-US"/>
              <a:pPr>
                <a:defRPr/>
              </a:pPr>
              <a:t>2020/5/9</a:t>
            </a:fld>
            <a:endParaRPr lang="zh-TW" altLang="en-US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F4DC1812-D631-4503-B6E2-3B5EC423C5B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1BEFD47F-D411-47A2-8835-B9BB79CFA99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fld id="{491BDD93-BAD7-441B-BC23-F3F5ED81A623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>
            <a:extLst>
              <a:ext uri="{FF2B5EF4-FFF2-40B4-BE49-F238E27FC236}">
                <a16:creationId xmlns:a16="http://schemas.microsoft.com/office/drawing/2014/main" id="{D8D32D6C-A2F4-4C8E-A67B-353D6C36C8B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2227" name="Rectangle 9">
            <a:extLst>
              <a:ext uri="{FF2B5EF4-FFF2-40B4-BE49-F238E27FC236}">
                <a16:creationId xmlns:a16="http://schemas.microsoft.com/office/drawing/2014/main" id="{0AB261AC-0C4D-43BA-B2F6-E4B827BEC596}"/>
              </a:ext>
            </a:extLst>
          </p:cNvPr>
          <p:cNvSpPr>
            <a:spLocks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8" name="Rectangle 10">
            <a:extLst>
              <a:ext uri="{FF2B5EF4-FFF2-40B4-BE49-F238E27FC236}">
                <a16:creationId xmlns:a16="http://schemas.microsoft.com/office/drawing/2014/main" id="{E3AE2008-8AD5-4CD2-B255-05A1DF05FDB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noProof="0"/>
              <a:t>Click to edit Master text styles</a:t>
            </a:r>
          </a:p>
          <a:p>
            <a:pPr lvl="1"/>
            <a:r>
              <a:rPr lang="en-US" altLang="zh-TW" noProof="0"/>
              <a:t>Second level</a:t>
            </a:r>
          </a:p>
          <a:p>
            <a:pPr lvl="2"/>
            <a:r>
              <a:rPr lang="en-US" altLang="zh-TW" noProof="0"/>
              <a:t>Third level</a:t>
            </a:r>
          </a:p>
          <a:p>
            <a:pPr lvl="3"/>
            <a:r>
              <a:rPr lang="en-US" altLang="zh-TW" noProof="0"/>
              <a:t>Fourth level</a:t>
            </a:r>
          </a:p>
          <a:p>
            <a:pPr lvl="4"/>
            <a:r>
              <a:rPr lang="en-US" altLang="zh-TW" noProof="0"/>
              <a:t>Fifth level</a:t>
            </a:r>
          </a:p>
        </p:txBody>
      </p:sp>
      <p:sp>
        <p:nvSpPr>
          <p:cNvPr id="2059" name="Rectangle 11">
            <a:extLst>
              <a:ext uri="{FF2B5EF4-FFF2-40B4-BE49-F238E27FC236}">
                <a16:creationId xmlns:a16="http://schemas.microsoft.com/office/drawing/2014/main" id="{D315DBD2-8222-49B3-85E6-81289E8E633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pPr>
              <a:defRPr/>
            </a:pPr>
            <a:fld id="{F4895DC5-019A-4DAF-ADC3-56E15E7CA73A}" type="datetime1">
              <a:rPr lang="zh-TW" altLang="en-US"/>
              <a:pPr>
                <a:defRPr/>
              </a:pPr>
              <a:t>2020/5/9</a:t>
            </a:fld>
            <a:endParaRPr lang="zh-TW" altLang="en-US"/>
          </a:p>
        </p:txBody>
      </p:sp>
      <p:sp>
        <p:nvSpPr>
          <p:cNvPr id="2060" name="Rectangle 12">
            <a:extLst>
              <a:ext uri="{FF2B5EF4-FFF2-40B4-BE49-F238E27FC236}">
                <a16:creationId xmlns:a16="http://schemas.microsoft.com/office/drawing/2014/main" id="{010C6D8D-8011-48E0-BAC6-B6ADA6A3EA1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2061" name="Rectangle 13">
            <a:extLst>
              <a:ext uri="{FF2B5EF4-FFF2-40B4-BE49-F238E27FC236}">
                <a16:creationId xmlns:a16="http://schemas.microsoft.com/office/drawing/2014/main" id="{D472AB82-FFA8-4BE5-8E51-DC944CAFB8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fld id="{A8B03D07-59BA-4B77-B819-14A3AE4FDF63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PMingLiU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PMingLiU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PMingLiU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PMingLiU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PMingLiU" pitchFamily="18" charset="-120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>
            <a:extLst>
              <a:ext uri="{FF2B5EF4-FFF2-40B4-BE49-F238E27FC236}">
                <a16:creationId xmlns:a16="http://schemas.microsoft.com/office/drawing/2014/main" id="{6CB4C991-7D39-474C-9F2C-3E71B716F08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708150"/>
            <a:ext cx="9147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fa-IR"/>
          </a:p>
        </p:txBody>
      </p:sp>
      <p:sp>
        <p:nvSpPr>
          <p:cNvPr id="5" name="Arc 3">
            <a:extLst>
              <a:ext uri="{FF2B5EF4-FFF2-40B4-BE49-F238E27FC236}">
                <a16:creationId xmlns:a16="http://schemas.microsoft.com/office/drawing/2014/main" id="{AD1C3171-65A6-4C7D-BFFC-A43D66339AB6}"/>
              </a:ext>
            </a:extLst>
          </p:cNvPr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fa-I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00" y="427038"/>
            <a:ext cx="6399213" cy="1524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r>
              <a:rPr lang="en-US" altLang="zh-TW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752600"/>
            <a:ext cx="45720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400"/>
            </a:lvl1pPr>
          </a:lstStyle>
          <a:p>
            <a:r>
              <a:rPr lang="en-US" altLang="zh-TW"/>
              <a:t>Click to edit Master subtitle style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E298D39-2B03-4869-8723-E1CF8D93188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63C7B029-1BF9-4764-8041-F0E6D21FA4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70B6AFC0-7E04-42CC-9BB8-58D4A39692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C41839-5221-4960-A49F-72918A49AEEA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1475095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1A0E3C9-7FF1-4075-8AE7-1F1F515526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A227BBE-1AB1-496A-9767-288B27E996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D03E60FF-8109-4ADB-ADE8-ECBD10A432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0FF3A1-718A-4051-B1F0-B4971DE683C3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6207626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609600"/>
            <a:ext cx="1524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9400" y="609600"/>
            <a:ext cx="44196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361F0FE-E65A-405C-9D43-7A0A491712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E1265CE-26A0-40A5-8F72-76E2EB15E3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7AE7C002-229F-421C-964B-1CB943D245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6794EB-FB2C-4BD4-8ED8-6E7C19DEAAD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9909783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492E5BF-270C-47CB-93AB-1E5D824B2D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3437618-4AA6-4E3D-A9D3-2AAC9166E9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73A012A8-D2F3-4DBD-9FE8-F01E85FE90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E0137C-240A-4750-8E01-1EA80E854F54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5407087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D895A75-1A06-478B-9073-6AF74F3E2C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6D4CED6-81F3-4813-A8A7-CBE6DB73F6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336F40A6-0F51-422E-8732-03F022A822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BC102F-AFA0-4D65-A76A-C4D28711E34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30553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9ACAB49-9648-4B3D-9D5D-5D410C9E6A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439E861-1219-42CE-B371-9A3A980D86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3A9D41E5-62A5-4AC8-9A80-A276A827E7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B033C0-F479-4E27-A16E-4092F0437E73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5748305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5069C22-2D0A-41E9-AF43-B6CFD9B51D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4EC59C9-A4D4-4585-8198-1A467A2871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D7CE87EC-16C1-48C5-85D9-4771EE1378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A0EB19-7062-44D1-8DB2-D06C5573AA3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0835586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F493A81-851C-4545-B25A-05416DD46F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82F8EB5-F3EE-45C6-B865-B25D360605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BE6F868B-DF39-4A3A-ADDF-75F79668C2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DB4E4B-D42C-4D22-8D43-8D8A0D5F3DC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3521826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C161D87B-E950-4693-84DD-D8B0774D4D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F2813CBD-1B65-43DC-8B69-A7A8A5E7B9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C0651218-692D-4932-A28D-0EE848A992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93A1B2-2D0D-486E-96BC-2B3ADC3A12EF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2363165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62B914-5CF0-485A-A6B1-C38699DD3F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4BA15A-1750-4050-81BF-7792280D97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4F215AF-4ECA-4FAA-B406-210F432453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D25CB9-BC7B-4936-A0CC-93DB31650F5F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9760698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8EC6290-B7EB-479A-B585-2747978F05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905698-3FFF-4868-8BA7-3C4C33D55E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98975DEA-EC85-46F0-818C-3519CFFEBD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00476A-F4B2-4312-92DE-ADD5C34E139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8072043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>
            <a:extLst>
              <a:ext uri="{FF2B5EF4-FFF2-40B4-BE49-F238E27FC236}">
                <a16:creationId xmlns:a16="http://schemas.microsoft.com/office/drawing/2014/main" id="{9805EDAC-16E8-4AED-80DB-1F0F2DD60847}"/>
              </a:ext>
            </a:extLst>
          </p:cNvPr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fa-IR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34DF656-9680-4527-9115-EAA5212027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C81F014-F922-4AB9-8D84-017DAB8A32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0FDE05E-490B-4A77-9F50-5E76FF8DEDD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A3BC971-9BDB-466C-A6AE-2F86EF28343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C529F142-4B5A-4390-998D-5DD6B2B9B8F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hlink"/>
                </a:solidFill>
                <a:latin typeface="Arial" panose="020B0604020202020204" pitchFamily="34" charset="0"/>
              </a:defRPr>
            </a:lvl1pPr>
          </a:lstStyle>
          <a:p>
            <a:fld id="{E3F5F2B8-1110-4CCC-B990-A10967002BDA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>
    <p:random/>
  </p:transition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PMingLiU" pitchFamily="18" charset="-12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PMingLiU" pitchFamily="18" charset="-12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PMingLiU" pitchFamily="18" charset="-12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PMingLiU" pitchFamily="18" charset="-120"/>
        </a:defRPr>
      </a:lvl5pPr>
      <a:lvl6pPr marL="4572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PMingLiU" pitchFamily="18" charset="-120"/>
        </a:defRPr>
      </a:lvl6pPr>
      <a:lvl7pPr marL="9144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PMingLiU" pitchFamily="18" charset="-120"/>
        </a:defRPr>
      </a:lvl7pPr>
      <a:lvl8pPr marL="13716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PMingLiU" pitchFamily="18" charset="-120"/>
        </a:defRPr>
      </a:lvl8pPr>
      <a:lvl9pPr marL="18288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PMingLiU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26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F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F0AAAF19-676B-4FED-B89F-1793AFC8C188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altLang="en-US">
                <a:cs typeface="B Nazanin" panose="00000400000000000000" pitchFamily="2" charset="-78"/>
              </a:rPr>
              <a:t>THE RABBIT</a:t>
            </a:r>
            <a:endParaRPr lang="fa-IR" altLang="en-US">
              <a:cs typeface="B Nazanin" panose="00000400000000000000" pitchFamily="2" charset="-78"/>
            </a:endParaRPr>
          </a:p>
        </p:txBody>
      </p:sp>
      <p:sp>
        <p:nvSpPr>
          <p:cNvPr id="3075" name="Subtitle 2">
            <a:extLst>
              <a:ext uri="{FF2B5EF4-FFF2-40B4-BE49-F238E27FC236}">
                <a16:creationId xmlns:a16="http://schemas.microsoft.com/office/drawing/2014/main" id="{84D39AC4-878D-459F-B4AD-1CF9F96013FB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US" altLang="en-US">
                <a:cs typeface="B Nazanin" panose="00000400000000000000" pitchFamily="2" charset="-78"/>
              </a:rPr>
              <a:t>Dr. shahroozian</a:t>
            </a:r>
            <a:endParaRPr lang="fa-IR" altLang="en-US">
              <a:cs typeface="B Nazanin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E8EF66A-787D-4834-8255-5DE2173EA4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917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4">
            <a:extLst>
              <a:ext uri="{FF2B5EF4-FFF2-40B4-BE49-F238E27FC236}">
                <a16:creationId xmlns:a16="http://schemas.microsoft.com/office/drawing/2014/main" id="{778911B3-ED8B-4D36-BE1E-7B24C35BA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609600"/>
            <a:ext cx="8736012" cy="1143000"/>
          </a:xfrm>
        </p:spPr>
        <p:txBody>
          <a:bodyPr/>
          <a:lstStyle/>
          <a:p>
            <a:endParaRPr lang="fa-IR" altLang="en-US">
              <a:cs typeface="B Nazanin" panose="00000400000000000000" pitchFamily="2" charset="-78"/>
            </a:endParaRPr>
          </a:p>
        </p:txBody>
      </p:sp>
      <p:sp>
        <p:nvSpPr>
          <p:cNvPr id="12291" name="Content Placeholder 5">
            <a:extLst>
              <a:ext uri="{FF2B5EF4-FFF2-40B4-BE49-F238E27FC236}">
                <a16:creationId xmlns:a16="http://schemas.microsoft.com/office/drawing/2014/main" id="{67CF46FB-B5AF-4B53-8B9D-AAFD89FF3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981200"/>
            <a:ext cx="8520112" cy="4114800"/>
          </a:xfrm>
        </p:spPr>
        <p:txBody>
          <a:bodyPr/>
          <a:lstStyle/>
          <a:p>
            <a:pPr algn="r" rtl="1"/>
            <a:r>
              <a:rPr lang="fa-IR" altLang="en-US">
                <a:cs typeface="B Nazanin" panose="00000400000000000000" pitchFamily="2" charset="-78"/>
              </a:rPr>
              <a:t>شناسایی جنس در خرگوش</a:t>
            </a:r>
          </a:p>
          <a:p>
            <a:pPr lvl="1" algn="r" rtl="1"/>
            <a:r>
              <a:rPr lang="fa-IR" altLang="en-US">
                <a:cs typeface="B Nazanin" panose="00000400000000000000" pitchFamily="2" charset="-78"/>
              </a:rPr>
              <a:t>از طریق به کاربردن فشار ملایم انگشت در طول منفذ تناسلی</a:t>
            </a:r>
          </a:p>
          <a:p>
            <a:pPr lvl="1" algn="r" rtl="1"/>
            <a:r>
              <a:rPr lang="fa-IR" altLang="en-US">
                <a:cs typeface="B Nazanin" panose="00000400000000000000" pitchFamily="2" charset="-78"/>
              </a:rPr>
              <a:t>ماده ها </a:t>
            </a:r>
            <a:r>
              <a:rPr lang="en-US" altLang="en-US">
                <a:cs typeface="B Nazanin" panose="00000400000000000000" pitchFamily="2" charset="-78"/>
              </a:rPr>
              <a:t>(does)</a:t>
            </a:r>
            <a:r>
              <a:rPr lang="fa-IR" altLang="en-US">
                <a:cs typeface="B Nazanin" panose="00000400000000000000" pitchFamily="2" charset="-78"/>
              </a:rPr>
              <a:t> منفذ شکاف مانند دارند، فشار انگشت باعث مواجهه شدن با سطح موکوسی فرج </a:t>
            </a:r>
            <a:r>
              <a:rPr lang="en-US" altLang="en-US">
                <a:cs typeface="B Nazanin" panose="00000400000000000000" pitchFamily="2" charset="-78"/>
              </a:rPr>
              <a:t>(Vulva)</a:t>
            </a:r>
            <a:r>
              <a:rPr lang="fa-IR" altLang="en-US">
                <a:cs typeface="B Nazanin" panose="00000400000000000000" pitchFamily="2" charset="-78"/>
              </a:rPr>
              <a:t> می شود</a:t>
            </a:r>
          </a:p>
          <a:p>
            <a:pPr lvl="1" algn="r" rtl="1"/>
            <a:r>
              <a:rPr lang="fa-IR" altLang="en-US">
                <a:cs typeface="B Nazanin" panose="00000400000000000000" pitchFamily="2" charset="-78"/>
              </a:rPr>
              <a:t>نرها </a:t>
            </a:r>
            <a:r>
              <a:rPr lang="en-US" altLang="en-US">
                <a:cs typeface="B Nazanin" panose="00000400000000000000" pitchFamily="2" charset="-78"/>
              </a:rPr>
              <a:t>(Bucks)</a:t>
            </a:r>
            <a:r>
              <a:rPr lang="fa-IR" altLang="en-US">
                <a:cs typeface="B Nazanin" panose="00000400000000000000" pitchFamily="2" charset="-78"/>
              </a:rPr>
              <a:t> منفذ پیشابراه گرد دارند، فشار انگشت باعث بیرون اوردن پنیس از غلاف گرد می شود.</a:t>
            </a:r>
          </a:p>
          <a:p>
            <a:pPr lvl="1" algn="r" rtl="1"/>
            <a:endParaRPr lang="fa-IR" altLang="en-US">
              <a:cs typeface="B Nazanin" panose="00000400000000000000" pitchFamily="2" charset="-78"/>
            </a:endParaRPr>
          </a:p>
          <a:p>
            <a:pPr lvl="1" algn="r" rtl="1"/>
            <a:endParaRPr lang="fa-IR" altLang="en-US">
              <a:cs typeface="B Nazanin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5550387-9F56-451A-B710-68923C2646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504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7ABC989F-6F54-4AE6-9041-0529772B6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altLang="en-US">
                <a:cs typeface="B Nazanin" panose="00000400000000000000" pitchFamily="2" charset="-78"/>
              </a:rPr>
              <a:t>ژنتیک و طبقه بندی </a:t>
            </a:r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248B88B5-9375-4FD4-85D1-0F553900B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en-US" altLang="en-US">
                <a:cs typeface="B Nazanin" panose="00000400000000000000" pitchFamily="2" charset="-78"/>
              </a:rPr>
              <a:t>Stock</a:t>
            </a:r>
            <a:r>
              <a:rPr lang="fa-IR" altLang="en-US">
                <a:cs typeface="B Nazanin" panose="00000400000000000000" pitchFamily="2" charset="-78"/>
              </a:rPr>
              <a:t> </a:t>
            </a:r>
          </a:p>
          <a:p>
            <a:pPr lvl="1" algn="r" rtl="1"/>
            <a:r>
              <a:rPr lang="fa-IR" altLang="en-US">
                <a:cs typeface="B Nazanin" panose="00000400000000000000" pitchFamily="2" charset="-78"/>
              </a:rPr>
              <a:t>نیوزلندی سفید</a:t>
            </a:r>
          </a:p>
          <a:p>
            <a:pPr lvl="1" algn="r" rtl="1"/>
            <a:r>
              <a:rPr lang="fa-IR" altLang="en-US">
                <a:cs typeface="B Nazanin" panose="00000400000000000000" pitchFamily="2" charset="-78"/>
              </a:rPr>
              <a:t>کالیفرنیا</a:t>
            </a:r>
          </a:p>
          <a:p>
            <a:pPr lvl="1" algn="r" rtl="1"/>
            <a:r>
              <a:rPr lang="fa-IR" altLang="en-US">
                <a:cs typeface="B Nazanin" panose="00000400000000000000" pitchFamily="2" charset="-78"/>
              </a:rPr>
              <a:t>هلندی</a:t>
            </a:r>
          </a:p>
          <a:p>
            <a:pPr algn="r" rtl="1"/>
            <a:r>
              <a:rPr lang="en-US" altLang="en-US">
                <a:cs typeface="B Nazanin" panose="00000400000000000000" pitchFamily="2" charset="-78"/>
              </a:rPr>
              <a:t>Strain</a:t>
            </a:r>
            <a:r>
              <a:rPr lang="fa-IR" altLang="en-US">
                <a:cs typeface="B Nazanin" panose="00000400000000000000" pitchFamily="2" charset="-78"/>
              </a:rPr>
              <a:t> </a:t>
            </a:r>
          </a:p>
          <a:p>
            <a:pPr lvl="1" algn="r" rtl="1"/>
            <a:r>
              <a:rPr lang="fa-IR" altLang="en-US">
                <a:cs typeface="B Nazanin" panose="00000400000000000000" pitchFamily="2" charset="-78"/>
              </a:rPr>
              <a:t>خرگوش واتانابه هایپرلیپدمیک</a:t>
            </a:r>
          </a:p>
          <a:p>
            <a:pPr lvl="1" algn="r" rtl="1"/>
            <a:endParaRPr lang="fa-IR" altLang="en-US">
              <a:cs typeface="B Nazanin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31FDF62-E0E6-4E09-BCAF-6BFB7BB7CD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085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BFBE36E9-0CFC-41DA-AECF-19249A0DA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775" y="198438"/>
            <a:ext cx="6096000" cy="1143000"/>
          </a:xfrm>
        </p:spPr>
        <p:txBody>
          <a:bodyPr/>
          <a:lstStyle/>
          <a:p>
            <a:pPr algn="r" rtl="1"/>
            <a:r>
              <a:rPr lang="fa-IR" altLang="en-US">
                <a:cs typeface="B Nazanin" panose="00000400000000000000" pitchFamily="2" charset="-78"/>
              </a:rPr>
              <a:t>رفتار</a:t>
            </a:r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8670255A-8808-4B0B-9F06-BDBDBB553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700213"/>
            <a:ext cx="8662988" cy="4392612"/>
          </a:xfrm>
        </p:spPr>
        <p:txBody>
          <a:bodyPr/>
          <a:lstStyle/>
          <a:p>
            <a:pPr algn="r" rtl="1"/>
            <a:r>
              <a:rPr lang="fa-IR" altLang="en-US" sz="2000">
                <a:cs typeface="B Nazanin" panose="00000400000000000000" pitchFamily="2" charset="-78"/>
              </a:rPr>
              <a:t>حیوانات خانگی خوبی هستند و به ندرت گاز می گیرند</a:t>
            </a:r>
          </a:p>
          <a:p>
            <a:pPr algn="r" rtl="1"/>
            <a:r>
              <a:rPr lang="fa-IR" altLang="en-US" sz="2000">
                <a:cs typeface="B Nazanin" panose="00000400000000000000" pitchFamily="2" charset="-78"/>
              </a:rPr>
              <a:t>قابلیت آموزش دارند</a:t>
            </a:r>
          </a:p>
          <a:p>
            <a:pPr algn="r" rtl="1"/>
            <a:r>
              <a:rPr lang="fa-IR" altLang="en-US" sz="2000">
                <a:cs typeface="B Nazanin" panose="00000400000000000000" pitchFamily="2" charset="-78"/>
              </a:rPr>
              <a:t>خرگوش هنگامی که به صورت گروهی نگهداری شوند به خصوص نرها تمایلات تهاجمی دارند</a:t>
            </a:r>
          </a:p>
          <a:p>
            <a:pPr algn="r" rtl="1"/>
            <a:r>
              <a:rPr lang="fa-IR" altLang="en-US" sz="2000">
                <a:cs typeface="B Nazanin" panose="00000400000000000000" pitchFamily="2" charset="-78"/>
              </a:rPr>
              <a:t>تمایل به ایجاد سلسله مراتب دارند</a:t>
            </a:r>
          </a:p>
          <a:p>
            <a:pPr algn="r" rtl="1"/>
            <a:r>
              <a:rPr lang="fa-IR" altLang="en-US" sz="2000">
                <a:cs typeface="B Nazanin" panose="00000400000000000000" pitchFamily="2" charset="-78"/>
              </a:rPr>
              <a:t>نرها در فصل جفت گیری رفتارهای مشخصی را نشان می دهند</a:t>
            </a:r>
          </a:p>
          <a:p>
            <a:pPr algn="r" rtl="1"/>
            <a:r>
              <a:rPr lang="fa-IR" altLang="en-US" sz="2000">
                <a:cs typeface="B Nazanin" panose="00000400000000000000" pitchFamily="2" charset="-78"/>
              </a:rPr>
              <a:t>حیواناتی شبانه هستند</a:t>
            </a:r>
          </a:p>
          <a:p>
            <a:pPr algn="r" rtl="1"/>
            <a:r>
              <a:rPr lang="fa-IR" altLang="en-US" sz="2000">
                <a:cs typeface="B Nazanin" panose="00000400000000000000" pitchFamily="2" charset="-78"/>
              </a:rPr>
              <a:t>ساعات عصر و اولیه صبح را برای غذا خوردن به کار می برند</a:t>
            </a:r>
          </a:p>
          <a:p>
            <a:pPr algn="r" rtl="1"/>
            <a:r>
              <a:rPr lang="fa-IR" altLang="en-US" sz="2000">
                <a:cs typeface="B Nazanin" panose="00000400000000000000" pitchFamily="2" charset="-78"/>
              </a:rPr>
              <a:t>خرگوش های خانگی رفتارهای شبانه قوی ندارند</a:t>
            </a:r>
          </a:p>
          <a:p>
            <a:pPr algn="r" rtl="1"/>
            <a:r>
              <a:rPr lang="fa-IR" altLang="en-US" sz="2000">
                <a:cs typeface="B Nazanin" panose="00000400000000000000" pitchFamily="2" charset="-78"/>
              </a:rPr>
              <a:t>اگرچه خرگوش ها پر سر و صدا نیستند ولی در هنگام نزاع جیغ و فریاد می زنند</a:t>
            </a:r>
          </a:p>
          <a:p>
            <a:pPr algn="r" rtl="1"/>
            <a:r>
              <a:rPr lang="fa-IR" altLang="en-US" sz="2000">
                <a:cs typeface="B Nazanin" panose="00000400000000000000" pitchFamily="2" charset="-78"/>
              </a:rPr>
              <a:t>خرگوش ها از طریق بو یا تماس و ضربه زدن اندامهایشان به زمین برای خطر هشدار می دهدند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01A2A82-A888-4C5A-B92E-738A568F20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6334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B7254DA2-3894-485A-98FB-3735199B0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775" y="188913"/>
            <a:ext cx="6096000" cy="1143000"/>
          </a:xfrm>
        </p:spPr>
        <p:txBody>
          <a:bodyPr/>
          <a:lstStyle/>
          <a:p>
            <a:pPr algn="r" rtl="1"/>
            <a:r>
              <a:rPr lang="fa-IR" altLang="en-US">
                <a:cs typeface="B Nazanin" panose="00000400000000000000" pitchFamily="2" charset="-78"/>
              </a:rPr>
              <a:t>جادهی و تغذیه</a:t>
            </a:r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1DBFAF4F-DD5F-402D-8D4F-9FA53666C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038" y="1073150"/>
            <a:ext cx="8520112" cy="5524500"/>
          </a:xfrm>
        </p:spPr>
        <p:txBody>
          <a:bodyPr/>
          <a:lstStyle/>
          <a:p>
            <a:pPr algn="r" rtl="1"/>
            <a:r>
              <a:rPr lang="fa-IR" altLang="en-US" sz="2000">
                <a:cs typeface="B Nazanin" panose="00000400000000000000" pitchFamily="2" charset="-78"/>
              </a:rPr>
              <a:t>در استیل های ضد زنگ یا قفس های پلاستیکی با کف شبکه ای نگهداری می شوند</a:t>
            </a:r>
          </a:p>
          <a:p>
            <a:pPr algn="r" rtl="1"/>
            <a:r>
              <a:rPr lang="fa-IR" altLang="en-US" sz="2000">
                <a:cs typeface="B Nazanin" panose="00000400000000000000" pitchFamily="2" charset="-78"/>
              </a:rPr>
              <a:t>در آنها از جلو باز می شود. و ممکن است روی رکهای قفس آویزان شوند و سینی برای جمع آوری ضایعات وجود دارد</a:t>
            </a:r>
          </a:p>
          <a:p>
            <a:pPr algn="r" rtl="1"/>
            <a:r>
              <a:rPr lang="fa-IR" altLang="en-US" sz="2000">
                <a:cs typeface="B Nazanin" panose="00000400000000000000" pitchFamily="2" charset="-78"/>
              </a:rPr>
              <a:t>غذا و آب از طریق قیف های آویزان و بطریهای آب متصل به جلو قفس تامین می شود.</a:t>
            </a:r>
          </a:p>
          <a:p>
            <a:pPr algn="r" rtl="1"/>
            <a:r>
              <a:rPr lang="fa-IR" altLang="en-US" sz="2000">
                <a:cs typeface="B Nazanin" panose="00000400000000000000" pitchFamily="2" charset="-78"/>
              </a:rPr>
              <a:t>تمییز کردن روزانه کف قفس برای نگهداری سطح امونیاک وبو در حداقل ضروری است</a:t>
            </a:r>
          </a:p>
          <a:p>
            <a:pPr algn="r" rtl="1"/>
            <a:r>
              <a:rPr lang="fa-IR" altLang="en-US" sz="2000">
                <a:cs typeface="B Nazanin" panose="00000400000000000000" pitchFamily="2" charset="-78"/>
              </a:rPr>
              <a:t>محتوی بالای کریستالی ادرار خرگوش باعث رسوب در کف سینی شده و باید از تمییزکننده های اسیدی استفاده کرد</a:t>
            </a:r>
          </a:p>
          <a:p>
            <a:pPr algn="r" rtl="1"/>
            <a:r>
              <a:rPr lang="fa-IR" altLang="en-US" sz="2000">
                <a:cs typeface="B Nazanin" panose="00000400000000000000" pitchFamily="2" charset="-78"/>
              </a:rPr>
              <a:t>تراشه های چوب و بستر خاک رسی گربه نباید استفاده شود. می توان از باکس های بستر حاوی کاغذهای تکه تکه استفاده شود</a:t>
            </a:r>
          </a:p>
          <a:p>
            <a:pPr algn="r" rtl="1"/>
            <a:r>
              <a:rPr lang="fa-IR" altLang="en-US" sz="2000">
                <a:cs typeface="B Nazanin" panose="00000400000000000000" pitchFamily="2" charset="-78"/>
              </a:rPr>
              <a:t>خرگوش دمای سرد را بهتر از دمای گرم تحمل میکند. </a:t>
            </a:r>
          </a:p>
          <a:p>
            <a:pPr algn="r" rtl="1"/>
            <a:r>
              <a:rPr lang="fa-IR" altLang="en-US" sz="2000">
                <a:cs typeface="B Nazanin" panose="00000400000000000000" pitchFamily="2" charset="-78"/>
              </a:rPr>
              <a:t>رطوبت نسبی 70-30 درصد و دمای 21-17 درجه </a:t>
            </a:r>
          </a:p>
          <a:p>
            <a:pPr algn="r" rtl="1"/>
            <a:r>
              <a:rPr lang="fa-IR" altLang="en-US" sz="2000">
                <a:cs typeface="B Nazanin" panose="00000400000000000000" pitchFamily="2" charset="-78"/>
              </a:rPr>
              <a:t>نوسانات شدید دمایی و دمای بیشتر از 29 درجه نیاز به تهویه اضافی دارند. 15-10 بار در ساعت هوای اتاق باید عوض شود.</a:t>
            </a:r>
          </a:p>
          <a:p>
            <a:pPr algn="r" rtl="1"/>
            <a:endParaRPr lang="fa-IR" altLang="en-US" sz="2000">
              <a:cs typeface="B Nazanin" panose="00000400000000000000" pitchFamily="2" charset="-78"/>
            </a:endParaRPr>
          </a:p>
          <a:p>
            <a:pPr algn="r" rtl="1"/>
            <a:endParaRPr lang="fa-IR" altLang="en-US" sz="2000">
              <a:cs typeface="B Nazanin" panose="00000400000000000000" pitchFamily="2" charset="-78"/>
            </a:endParaRPr>
          </a:p>
          <a:p>
            <a:pPr algn="r" rtl="1"/>
            <a:endParaRPr lang="fa-IR" altLang="en-US" sz="2000">
              <a:cs typeface="B Nazanin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404189D-4153-49AE-8251-1C47449122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30027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A108656C-168A-483E-B1F4-56E777483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5963" y="115888"/>
            <a:ext cx="3071812" cy="1143000"/>
          </a:xfrm>
        </p:spPr>
        <p:txBody>
          <a:bodyPr/>
          <a:lstStyle/>
          <a:p>
            <a:pPr algn="r" rtl="1"/>
            <a:r>
              <a:rPr lang="fa-IR" altLang="en-US">
                <a:cs typeface="B Nazanin" panose="00000400000000000000" pitchFamily="2" charset="-78"/>
              </a:rPr>
              <a:t>ادامه...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9CDC6BCB-CAE6-4312-8195-4A15E1D40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038" y="981075"/>
            <a:ext cx="8520112" cy="5688013"/>
          </a:xfrm>
        </p:spPr>
        <p:txBody>
          <a:bodyPr/>
          <a:lstStyle/>
          <a:p>
            <a:pPr algn="r" rtl="1"/>
            <a:r>
              <a:rPr lang="fa-IR" altLang="en-US" sz="2000">
                <a:cs typeface="B Nazanin" panose="00000400000000000000" pitchFamily="2" charset="-78"/>
              </a:rPr>
              <a:t>خرگوش ها معمولا علف خوار و کوپروفاژ هستند.</a:t>
            </a:r>
          </a:p>
          <a:p>
            <a:pPr algn="r" rtl="1"/>
            <a:r>
              <a:rPr lang="fa-IR" altLang="en-US" sz="2000">
                <a:cs typeface="B Nazanin" panose="00000400000000000000" pitchFamily="2" charset="-78"/>
              </a:rPr>
              <a:t>خرگوش های وحشی تنوعی از غذاها: علوفه، برگ، پوسته درختان، شکوفه ها و ریشه ها را مصرف میکنند</a:t>
            </a:r>
          </a:p>
          <a:p>
            <a:pPr algn="r" rtl="1"/>
            <a:r>
              <a:rPr lang="fa-IR" altLang="en-US" sz="2000">
                <a:cs typeface="B Nazanin" panose="00000400000000000000" pitchFamily="2" charset="-78"/>
              </a:rPr>
              <a:t>به خاطر مصرف کاهو، کلم، ریشه سبزیجات، غلات مزرعه ای بدنام هستند</a:t>
            </a:r>
          </a:p>
          <a:p>
            <a:pPr algn="r" rtl="1"/>
            <a:r>
              <a:rPr lang="fa-IR" altLang="en-US" sz="2000">
                <a:cs typeface="B Nazanin" panose="00000400000000000000" pitchFamily="2" charset="-78"/>
              </a:rPr>
              <a:t>غذای تجاری خرگوش حاوی 15% پروتئین و 10% فیبر است</a:t>
            </a:r>
          </a:p>
          <a:p>
            <a:pPr algn="r" rtl="1"/>
            <a:r>
              <a:rPr lang="fa-IR" altLang="en-US" sz="2000">
                <a:cs typeface="B Nazanin" panose="00000400000000000000" pitchFamily="2" charset="-78"/>
              </a:rPr>
              <a:t>جیره حاوی فیر بالا برای جلوگیری از چاقی و همچنین تشکیل توپی موئی استفاده می شود</a:t>
            </a:r>
          </a:p>
          <a:p>
            <a:pPr algn="r" rtl="1"/>
            <a:r>
              <a:rPr lang="fa-IR" altLang="en-US" sz="2000">
                <a:cs typeface="B Nazanin" panose="00000400000000000000" pitchFamily="2" charset="-78"/>
              </a:rPr>
              <a:t>استفاده از آنزیمهای پروتئولیتیک(آب عنبه هندی) برای جلوگیری از توپی موئی اضافه می شود</a:t>
            </a:r>
          </a:p>
          <a:p>
            <a:pPr lvl="1" algn="r" rtl="1"/>
            <a:r>
              <a:rPr lang="fa-IR" altLang="en-US" sz="2000">
                <a:cs typeface="B Nazanin" panose="00000400000000000000" pitchFamily="2" charset="-78"/>
              </a:rPr>
              <a:t>خیساندن مقدار کمی یونجه خشک در آب اناناس یا انبه هندی و تغذیه این علوفه برای چندیدن بار درهفته است</a:t>
            </a:r>
          </a:p>
          <a:p>
            <a:pPr algn="r" rtl="1"/>
            <a:r>
              <a:rPr lang="fa-IR" altLang="en-US" sz="2200">
                <a:cs typeface="B Nazanin" panose="00000400000000000000" pitchFamily="2" charset="-78"/>
              </a:rPr>
              <a:t>خرگوش ها تا حدی که اشتها دارند تغذیه می کنند</a:t>
            </a:r>
          </a:p>
          <a:p>
            <a:pPr algn="r" rtl="1"/>
            <a:r>
              <a:rPr lang="fa-IR" altLang="en-US" sz="2200">
                <a:cs typeface="B Nazanin" panose="00000400000000000000" pitchFamily="2" charset="-78"/>
              </a:rPr>
              <a:t>غذاهای مکمل خرگوش</a:t>
            </a:r>
          </a:p>
          <a:p>
            <a:pPr lvl="1" algn="r" rtl="1"/>
            <a:r>
              <a:rPr lang="fa-IR" altLang="en-US" sz="2000">
                <a:cs typeface="B Nazanin" panose="00000400000000000000" pitchFamily="2" charset="-78"/>
              </a:rPr>
              <a:t>هویج تمییز و خام و سبزیجات دیگر</a:t>
            </a:r>
          </a:p>
          <a:p>
            <a:pPr lvl="1" algn="r" rtl="1"/>
            <a:r>
              <a:rPr lang="fa-IR" altLang="en-US" sz="2000">
                <a:cs typeface="B Nazanin" panose="00000400000000000000" pitchFamily="2" charset="-78"/>
              </a:rPr>
              <a:t>نباید زیاد در هفته داده شود به علت اینکه میزان مواد مغذی آنها اندک است</a:t>
            </a:r>
          </a:p>
          <a:p>
            <a:pPr lvl="1" algn="r" rtl="1"/>
            <a:r>
              <a:rPr lang="fa-IR" altLang="en-US" sz="2000">
                <a:cs typeface="B Nazanin" panose="00000400000000000000" pitchFamily="2" charset="-78"/>
              </a:rPr>
              <a:t>ممکن است منجر به اسهال شود.</a:t>
            </a:r>
          </a:p>
          <a:p>
            <a:pPr algn="r" rtl="1"/>
            <a:endParaRPr lang="fa-IR" altLang="en-US" sz="2200">
              <a:cs typeface="B Nazanin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F573CB1-87E0-45B0-B491-5055EEB707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2734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BB5C43AB-F133-4609-B6E7-C8A4D20710EB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447800" y="457200"/>
            <a:ext cx="7315200" cy="2133600"/>
          </a:xfrm>
          <a:noFill/>
        </p:spPr>
        <p:txBody>
          <a:bodyPr anchor="b"/>
          <a:lstStyle/>
          <a:p>
            <a:r>
              <a:rPr lang="en-US" altLang="zh-TW">
                <a:latin typeface="Arial" panose="020B0604020202020204" pitchFamily="34" charset="0"/>
                <a:cs typeface="B Nazanin" panose="00000400000000000000" pitchFamily="2" charset="-78"/>
              </a:rPr>
              <a:t>Laboratory Animal Handling Technique - Rabbit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91C4698E-CA27-41B4-BE94-10E1A6F51DE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1524000" y="3352800"/>
            <a:ext cx="6629400" cy="2286000"/>
          </a:xfrm>
          <a:noFill/>
        </p:spPr>
        <p:txBody>
          <a:bodyPr/>
          <a:lstStyle/>
          <a:p>
            <a:r>
              <a:rPr lang="en-US" altLang="zh-TW">
                <a:cs typeface="B Nazanin" panose="00000400000000000000" pitchFamily="2" charset="-78"/>
              </a:rPr>
              <a:t>A. Intramuscular  injection</a:t>
            </a:r>
          </a:p>
          <a:p>
            <a:r>
              <a:rPr lang="en-US" altLang="zh-TW">
                <a:cs typeface="B Nazanin" panose="00000400000000000000" pitchFamily="2" charset="-78"/>
              </a:rPr>
              <a:t>B. Subcutaneous injection</a:t>
            </a:r>
          </a:p>
          <a:p>
            <a:r>
              <a:rPr lang="en-US" altLang="zh-TW">
                <a:cs typeface="B Nazanin" panose="00000400000000000000" pitchFamily="2" charset="-78"/>
              </a:rPr>
              <a:t>C. Blood collection from ear vein</a:t>
            </a:r>
          </a:p>
          <a:p>
            <a:r>
              <a:rPr lang="en-US" altLang="zh-TW">
                <a:cs typeface="B Nazanin" panose="00000400000000000000" pitchFamily="2" charset="-78"/>
              </a:rPr>
              <a:t>D. Blood collection from carotid artery</a:t>
            </a:r>
          </a:p>
          <a:p>
            <a:r>
              <a:rPr lang="en-US" altLang="zh-TW">
                <a:cs typeface="B Nazanin" panose="00000400000000000000" pitchFamily="2" charset="-78"/>
              </a:rPr>
              <a:t>E. Sexing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1C54979-BF94-4BC1-896C-23896D7826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485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1370E00B-48B9-42CA-B9D0-C3CBF6D9B3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1371600"/>
            <a:ext cx="7620000" cy="1143000"/>
          </a:xfrm>
        </p:spPr>
        <p:txBody>
          <a:bodyPr/>
          <a:lstStyle/>
          <a:p>
            <a:r>
              <a:rPr lang="en-US" altLang="zh-TW" sz="4400">
                <a:cs typeface="B Nazanin" panose="00000400000000000000" pitchFamily="2" charset="-78"/>
              </a:rPr>
              <a:t>Intramuscular Injection in Rabbit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1E42637E-DCC5-493E-A0D7-561CEC27E3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00200" y="3429000"/>
            <a:ext cx="6096000" cy="1828800"/>
          </a:xfrm>
        </p:spPr>
        <p:txBody>
          <a:bodyPr/>
          <a:lstStyle/>
          <a:p>
            <a:r>
              <a:rPr lang="en-US" altLang="zh-TW">
                <a:cs typeface="B Nazanin" panose="00000400000000000000" pitchFamily="2" charset="-78"/>
              </a:rPr>
              <a:t>The most common site for administer antibiotic, tranquilizer and anesthetic</a:t>
            </a:r>
          </a:p>
        </p:txBody>
      </p:sp>
    </p:spTree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992EF603-743C-4A05-96E2-F74CC5B666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457200"/>
            <a:ext cx="7391400" cy="990600"/>
          </a:xfrm>
        </p:spPr>
        <p:txBody>
          <a:bodyPr/>
          <a:lstStyle/>
          <a:p>
            <a:r>
              <a:rPr lang="en-US" altLang="zh-TW" sz="3200">
                <a:latin typeface="Arial" panose="020B0604020202020204" pitchFamily="34" charset="0"/>
                <a:cs typeface="B Nazanin" panose="00000400000000000000" pitchFamily="2" charset="-78"/>
              </a:rPr>
              <a:t>Tools for intramuscular injection in rabbit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30950740-A233-4CC1-A32E-7655A1AF2D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00200" y="4724400"/>
            <a:ext cx="7239000" cy="1600200"/>
          </a:xfrm>
        </p:spPr>
        <p:txBody>
          <a:bodyPr/>
          <a:lstStyle/>
          <a:p>
            <a:r>
              <a:rPr lang="en-US" altLang="zh-TW" sz="2400">
                <a:cs typeface="B Nazanin" panose="00000400000000000000" pitchFamily="2" charset="-78"/>
              </a:rPr>
              <a:t>Hypnovel  and Hypnorm for general anesthesia.</a:t>
            </a:r>
          </a:p>
          <a:p>
            <a:r>
              <a:rPr lang="en-US" altLang="zh-TW" sz="2400">
                <a:cs typeface="B Nazanin" panose="00000400000000000000" pitchFamily="2" charset="-78"/>
              </a:rPr>
              <a:t>75% alcohol cotton ball for surface disinfection</a:t>
            </a:r>
          </a:p>
          <a:p>
            <a:r>
              <a:rPr lang="en-US" altLang="zh-TW" sz="2400">
                <a:cs typeface="B Nazanin" panose="00000400000000000000" pitchFamily="2" charset="-78"/>
              </a:rPr>
              <a:t>27G needle with 1 ml syringe</a:t>
            </a:r>
          </a:p>
          <a:p>
            <a:r>
              <a:rPr lang="en-US" altLang="zh-TW" sz="2400">
                <a:cs typeface="B Nazanin" panose="00000400000000000000" pitchFamily="2" charset="-78"/>
              </a:rPr>
              <a:t>24Gneedle with 5ml syringe</a:t>
            </a:r>
          </a:p>
        </p:txBody>
      </p:sp>
      <p:pic>
        <p:nvPicPr>
          <p:cNvPr id="19460" name="Picture 5" descr="C:\workshop\rabbit\d2.tif">
            <a:extLst>
              <a:ext uri="{FF2B5EF4-FFF2-40B4-BE49-F238E27FC236}">
                <a16:creationId xmlns:a16="http://schemas.microsoft.com/office/drawing/2014/main" id="{50AF4D31-F15A-4DAF-AB45-8A6A3519D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88" y="1447800"/>
            <a:ext cx="4481512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workshop\rabbit\d14.tif">
            <a:extLst>
              <a:ext uri="{FF2B5EF4-FFF2-40B4-BE49-F238E27FC236}">
                <a16:creationId xmlns:a16="http://schemas.microsoft.com/office/drawing/2014/main" id="{0BF46E08-B029-4D0E-A69B-5F9C60982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31875"/>
            <a:ext cx="5715000" cy="402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3">
            <a:extLst>
              <a:ext uri="{FF2B5EF4-FFF2-40B4-BE49-F238E27FC236}">
                <a16:creationId xmlns:a16="http://schemas.microsoft.com/office/drawing/2014/main" id="{1617E4AD-03D6-4563-8E03-28617B1F5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334000"/>
            <a:ext cx="609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Disinfect of skin on the top of thigh muscle</a:t>
            </a:r>
          </a:p>
        </p:txBody>
      </p:sp>
    </p:spTree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workshop\rabbit\d15.tif">
            <a:extLst>
              <a:ext uri="{FF2B5EF4-FFF2-40B4-BE49-F238E27FC236}">
                <a16:creationId xmlns:a16="http://schemas.microsoft.com/office/drawing/2014/main" id="{47119F11-92A3-4D23-83BA-32CA3D819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12838"/>
            <a:ext cx="5638800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>
            <a:extLst>
              <a:ext uri="{FF2B5EF4-FFF2-40B4-BE49-F238E27FC236}">
                <a16:creationId xmlns:a16="http://schemas.microsoft.com/office/drawing/2014/main" id="{44A20744-3A78-4380-A828-9E12A65EC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334000"/>
            <a:ext cx="5943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Insert needle perpendicular to the surface of skin and inject the substance inside the syringe</a:t>
            </a:r>
          </a:p>
        </p:txBody>
      </p:sp>
    </p:spTree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11D52A06-6C0E-4551-A131-EDDE6E413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609600"/>
            <a:ext cx="8231187" cy="1143000"/>
          </a:xfrm>
        </p:spPr>
        <p:txBody>
          <a:bodyPr/>
          <a:lstStyle/>
          <a:p>
            <a:pPr algn="r" rtl="1"/>
            <a:r>
              <a:rPr lang="fa-IR" altLang="en-US">
                <a:cs typeface="B Nazanin" panose="00000400000000000000" pitchFamily="2" charset="-78"/>
              </a:rPr>
              <a:t>اهداف یادگیری</a:t>
            </a:r>
          </a:p>
        </p:txBody>
      </p:sp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3F41B4B6-F171-438A-80E8-878D13661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1981200"/>
            <a:ext cx="8231187" cy="4114800"/>
          </a:xfrm>
        </p:spPr>
        <p:txBody>
          <a:bodyPr/>
          <a:lstStyle/>
          <a:p>
            <a:pPr algn="r" rtl="1"/>
            <a:r>
              <a:rPr lang="fa-IR" altLang="en-US">
                <a:cs typeface="B Nazanin" panose="00000400000000000000" pitchFamily="2" charset="-78"/>
              </a:rPr>
              <a:t>شناسایی خصوصیات آناتومیکی و فیزیولوژیکی</a:t>
            </a:r>
          </a:p>
          <a:p>
            <a:pPr algn="r" rtl="1"/>
            <a:r>
              <a:rPr lang="fa-IR" altLang="en-US">
                <a:cs typeface="B Nazanin" panose="00000400000000000000" pitchFamily="2" charset="-78"/>
              </a:rPr>
              <a:t>سیستم های نسل گیری </a:t>
            </a:r>
          </a:p>
          <a:p>
            <a:pPr algn="r" rtl="1"/>
            <a:r>
              <a:rPr lang="fa-IR" altLang="en-US">
                <a:cs typeface="B Nazanin" panose="00000400000000000000" pitchFamily="2" charset="-78"/>
              </a:rPr>
              <a:t>شناسایی جنبه های رفتاری </a:t>
            </a:r>
          </a:p>
          <a:p>
            <a:pPr algn="r" rtl="1"/>
            <a:r>
              <a:rPr lang="fa-IR" altLang="en-US">
                <a:cs typeface="B Nazanin" panose="00000400000000000000" pitchFamily="2" charset="-78"/>
              </a:rPr>
              <a:t>روشهای مرسوم برای تغذیه، جا و محل زندگی</a:t>
            </a:r>
          </a:p>
          <a:p>
            <a:pPr algn="r" rtl="1"/>
            <a:r>
              <a:rPr lang="fa-IR" altLang="en-US">
                <a:cs typeface="B Nazanin" panose="00000400000000000000" pitchFamily="2" charset="-78"/>
              </a:rPr>
              <a:t>روشهای مهار و جابجایی </a:t>
            </a:r>
          </a:p>
          <a:p>
            <a:pPr algn="r" rtl="1"/>
            <a:r>
              <a:rPr lang="fa-IR" altLang="en-US">
                <a:cs typeface="B Nazanin" panose="00000400000000000000" pitchFamily="2" charset="-78"/>
              </a:rPr>
              <a:t>روشهای تجویز دارو و جمع آوری نمونه های خونی</a:t>
            </a:r>
          </a:p>
          <a:p>
            <a:pPr algn="r" rtl="1"/>
            <a:r>
              <a:rPr lang="fa-IR" altLang="en-US">
                <a:cs typeface="B Nazanin" panose="00000400000000000000" pitchFamily="2" charset="-78"/>
              </a:rPr>
              <a:t>بیماریهای رایج </a:t>
            </a:r>
          </a:p>
          <a:p>
            <a:pPr algn="r" rtl="1"/>
            <a:r>
              <a:rPr lang="fa-IR" altLang="en-US">
                <a:cs typeface="B Nazanin" panose="00000400000000000000" pitchFamily="2" charset="-78"/>
              </a:rPr>
              <a:t>روشهای مناسب یوتانازی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D112691-429B-42F2-87AA-442B91B488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5815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BED6C303-7AD6-4522-B7FD-601BFB03BB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219200"/>
            <a:ext cx="6400800" cy="1600200"/>
          </a:xfrm>
        </p:spPr>
        <p:txBody>
          <a:bodyPr/>
          <a:lstStyle/>
          <a:p>
            <a:r>
              <a:rPr lang="en-US" altLang="zh-TW" sz="4400">
                <a:cs typeface="B Nazanin" panose="00000400000000000000" pitchFamily="2" charset="-78"/>
              </a:rPr>
              <a:t>Subcutaneous  Injection in Rabbit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62730427-B17A-4613-AE80-5A800F986A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2600" y="3810000"/>
            <a:ext cx="6096000" cy="990600"/>
          </a:xfrm>
        </p:spPr>
        <p:txBody>
          <a:bodyPr/>
          <a:lstStyle/>
          <a:p>
            <a:r>
              <a:rPr lang="en-US" altLang="zh-TW">
                <a:cs typeface="B Nazanin" panose="00000400000000000000" pitchFamily="2" charset="-78"/>
              </a:rPr>
              <a:t>The most common method for immunology study</a:t>
            </a:r>
          </a:p>
        </p:txBody>
      </p:sp>
    </p:spTree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1B1F8398-69F5-4499-8A02-58A999645B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457200"/>
            <a:ext cx="7696200" cy="762000"/>
          </a:xfrm>
        </p:spPr>
        <p:txBody>
          <a:bodyPr/>
          <a:lstStyle/>
          <a:p>
            <a:r>
              <a:rPr lang="en-US" altLang="zh-TW" sz="3200">
                <a:cs typeface="B Nazanin" panose="00000400000000000000" pitchFamily="2" charset="-78"/>
              </a:rPr>
              <a:t>Tools for subcutaneous injection in rabbit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242474E5-EF4B-49CB-907A-F61474A4B0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71600" y="5257800"/>
            <a:ext cx="7010400" cy="1066800"/>
          </a:xfrm>
        </p:spPr>
        <p:txBody>
          <a:bodyPr/>
          <a:lstStyle/>
          <a:p>
            <a:r>
              <a:rPr lang="zh-TW" altLang="en-US" sz="2400">
                <a:cs typeface="B Nazanin" panose="00000400000000000000" pitchFamily="2" charset="-78"/>
              </a:rPr>
              <a:t>75% </a:t>
            </a:r>
            <a:r>
              <a:rPr lang="en-US" altLang="zh-TW" sz="2400">
                <a:cs typeface="B Nazanin" panose="00000400000000000000" pitchFamily="2" charset="-78"/>
              </a:rPr>
              <a:t>alcohol cotton ball for surface disinfection</a:t>
            </a:r>
          </a:p>
          <a:p>
            <a:r>
              <a:rPr lang="en-US" altLang="zh-TW" sz="2400">
                <a:cs typeface="B Nazanin" panose="00000400000000000000" pitchFamily="2" charset="-78"/>
              </a:rPr>
              <a:t>21 G needle with 1 ml syringe for injection</a:t>
            </a:r>
            <a:r>
              <a:rPr lang="en-US" altLang="zh-TW">
                <a:cs typeface="B Nazanin" panose="00000400000000000000" pitchFamily="2" charset="-78"/>
              </a:rPr>
              <a:t> </a:t>
            </a:r>
          </a:p>
        </p:txBody>
      </p:sp>
      <p:pic>
        <p:nvPicPr>
          <p:cNvPr id="23556" name="Picture 4" descr="C:\workshop\rabbit\d1.tif">
            <a:extLst>
              <a:ext uri="{FF2B5EF4-FFF2-40B4-BE49-F238E27FC236}">
                <a16:creationId xmlns:a16="http://schemas.microsoft.com/office/drawing/2014/main" id="{F6086BB5-6233-42AD-8CB5-763C34286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00"/>
            <a:ext cx="5334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workshop\rabbit\d18.tif">
            <a:extLst>
              <a:ext uri="{FF2B5EF4-FFF2-40B4-BE49-F238E27FC236}">
                <a16:creationId xmlns:a16="http://schemas.microsoft.com/office/drawing/2014/main" id="{B8480C53-06D2-4D63-A12E-D98EFDB71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60450"/>
            <a:ext cx="5715000" cy="402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>
            <a:extLst>
              <a:ext uri="{FF2B5EF4-FFF2-40B4-BE49-F238E27FC236}">
                <a16:creationId xmlns:a16="http://schemas.microsoft.com/office/drawing/2014/main" id="{996BBD62-A672-47A2-9F83-109810B28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410200"/>
            <a:ext cx="6400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Disinfect of injection site by 75% alcohol directly or  75%  alcohol cotton ball</a:t>
            </a:r>
          </a:p>
        </p:txBody>
      </p:sp>
    </p:spTree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workshop\rabbit\c22.tif">
            <a:extLst>
              <a:ext uri="{FF2B5EF4-FFF2-40B4-BE49-F238E27FC236}">
                <a16:creationId xmlns:a16="http://schemas.microsoft.com/office/drawing/2014/main" id="{883CA0E0-9252-460A-B831-EEF470ADC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60450"/>
            <a:ext cx="5715000" cy="402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3">
            <a:extLst>
              <a:ext uri="{FF2B5EF4-FFF2-40B4-BE49-F238E27FC236}">
                <a16:creationId xmlns:a16="http://schemas.microsoft.com/office/drawing/2014/main" id="{280FC913-C4C2-48D9-BF67-1A7FFAEC2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334000"/>
            <a:ext cx="6324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Pinch the skin up and insert the needle in  for injection</a:t>
            </a:r>
          </a:p>
        </p:txBody>
      </p:sp>
    </p:spTree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workshop\rabbit\c21.tif">
            <a:extLst>
              <a:ext uri="{FF2B5EF4-FFF2-40B4-BE49-F238E27FC236}">
                <a16:creationId xmlns:a16="http://schemas.microsoft.com/office/drawing/2014/main" id="{EA8520A1-1004-43AD-96FA-E1B6B69C8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60450"/>
            <a:ext cx="5715000" cy="402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3">
            <a:extLst>
              <a:ext uri="{FF2B5EF4-FFF2-40B4-BE49-F238E27FC236}">
                <a16:creationId xmlns:a16="http://schemas.microsoft.com/office/drawing/2014/main" id="{906293F8-7020-4418-B209-6E9F214FA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181600"/>
            <a:ext cx="71628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Keep the needle tip in skin for a while after injection to prevent leakage of substance from the needle which due to imbalance pressure of emulsion inside the syringe.</a:t>
            </a:r>
          </a:p>
        </p:txBody>
      </p:sp>
    </p:spTree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8DADA29F-4C99-4783-8F5F-AC04559244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0" y="1219200"/>
            <a:ext cx="7620000" cy="1143000"/>
          </a:xfrm>
        </p:spPr>
        <p:txBody>
          <a:bodyPr/>
          <a:lstStyle/>
          <a:p>
            <a:r>
              <a:rPr lang="en-US" altLang="zh-TW" sz="4400">
                <a:cs typeface="B Nazanin" panose="00000400000000000000" pitchFamily="2" charset="-78"/>
              </a:rPr>
              <a:t>Collection of Blood from Ear Vein in Rabbit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92207325-DF8C-4658-8570-671215AF99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95400" y="3657600"/>
            <a:ext cx="6934200" cy="2133600"/>
          </a:xfrm>
        </p:spPr>
        <p:txBody>
          <a:bodyPr/>
          <a:lstStyle/>
          <a:p>
            <a:r>
              <a:rPr lang="en-US" altLang="zh-TW">
                <a:cs typeface="B Nazanin" panose="00000400000000000000" pitchFamily="2" charset="-78"/>
              </a:rPr>
              <a:t>A common location for small amount of blood collection</a:t>
            </a:r>
          </a:p>
          <a:p>
            <a:r>
              <a:rPr lang="en-US" altLang="zh-TW">
                <a:cs typeface="B Nazanin" panose="00000400000000000000" pitchFamily="2" charset="-78"/>
              </a:rPr>
              <a:t>May use tranquilizer for nervous rabbit or small size rabbit</a:t>
            </a:r>
          </a:p>
          <a:p>
            <a:endParaRPr lang="zh-TW" altLang="zh-TW">
              <a:cs typeface="B Nazanin" panose="00000400000000000000" pitchFamily="2" charset="-78"/>
            </a:endParaRPr>
          </a:p>
        </p:txBody>
      </p:sp>
    </p:spTree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6B46BA6E-FDF1-45D7-99D5-3BFC329BEC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304800"/>
            <a:ext cx="7315200" cy="838200"/>
          </a:xfrm>
        </p:spPr>
        <p:txBody>
          <a:bodyPr/>
          <a:lstStyle/>
          <a:p>
            <a:r>
              <a:rPr lang="en-US" altLang="zh-TW" sz="3200">
                <a:cs typeface="B Nazanin" panose="00000400000000000000" pitchFamily="2" charset="-78"/>
              </a:rPr>
              <a:t>Tools for blood collection from ear vein 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0BC4FDB9-1913-4C1E-BE7C-2A8731D80F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95400" y="4343400"/>
            <a:ext cx="7162800" cy="2133600"/>
          </a:xfrm>
        </p:spPr>
        <p:txBody>
          <a:bodyPr/>
          <a:lstStyle/>
          <a:p>
            <a:r>
              <a:rPr lang="zh-TW" altLang="en-US" sz="2000">
                <a:cs typeface="B Nazanin" panose="00000400000000000000" pitchFamily="2" charset="-78"/>
              </a:rPr>
              <a:t>75% </a:t>
            </a:r>
            <a:r>
              <a:rPr lang="en-US" altLang="zh-TW" sz="2000">
                <a:cs typeface="B Nazanin" panose="00000400000000000000" pitchFamily="2" charset="-78"/>
              </a:rPr>
              <a:t>alcohol cotton ball for surface disinfection</a:t>
            </a:r>
          </a:p>
          <a:p>
            <a:r>
              <a:rPr lang="en-US" altLang="zh-TW" sz="2000">
                <a:cs typeface="B Nazanin" panose="00000400000000000000" pitchFamily="2" charset="-78"/>
              </a:rPr>
              <a:t>27G needle with 1 ml syringe for apply of tranquilizer</a:t>
            </a:r>
          </a:p>
          <a:p>
            <a:r>
              <a:rPr lang="en-US" altLang="zh-TW" sz="2000">
                <a:cs typeface="B Nazanin" panose="00000400000000000000" pitchFamily="2" charset="-78"/>
              </a:rPr>
              <a:t>24G needle with 5 ml syringe for blood withdraw</a:t>
            </a:r>
          </a:p>
          <a:p>
            <a:r>
              <a:rPr lang="en-US" altLang="zh-TW" sz="2000">
                <a:cs typeface="B Nazanin" panose="00000400000000000000" pitchFamily="2" charset="-78"/>
              </a:rPr>
              <a:t>15 ml centrifuge tube for blood collection</a:t>
            </a:r>
          </a:p>
          <a:p>
            <a:r>
              <a:rPr lang="en-US" altLang="zh-TW" sz="2000">
                <a:cs typeface="B Nazanin" panose="00000400000000000000" pitchFamily="2" charset="-78"/>
              </a:rPr>
              <a:t>a plastic clip and a cotton ball for prevention of further bleeding</a:t>
            </a:r>
          </a:p>
        </p:txBody>
      </p:sp>
      <p:pic>
        <p:nvPicPr>
          <p:cNvPr id="28676" name="Picture 4" descr="C:\workshop\rabbit\d0.tif">
            <a:extLst>
              <a:ext uri="{FF2B5EF4-FFF2-40B4-BE49-F238E27FC236}">
                <a16:creationId xmlns:a16="http://schemas.microsoft.com/office/drawing/2014/main" id="{59D6AB86-A4B5-4A22-9793-2E771BBE4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695825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workshop\rabbit\c33.tif">
            <a:extLst>
              <a:ext uri="{FF2B5EF4-FFF2-40B4-BE49-F238E27FC236}">
                <a16:creationId xmlns:a16="http://schemas.microsoft.com/office/drawing/2014/main" id="{C5626B75-040D-4E87-A819-49B96B08C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084263"/>
            <a:ext cx="5638800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3">
            <a:extLst>
              <a:ext uri="{FF2B5EF4-FFF2-40B4-BE49-F238E27FC236}">
                <a16:creationId xmlns:a16="http://schemas.microsoft.com/office/drawing/2014/main" id="{A58F5372-9B30-4818-B299-2947FDAE4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410200"/>
            <a:ext cx="586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Ear vein before administering of tranquilizer</a:t>
            </a:r>
          </a:p>
        </p:txBody>
      </p:sp>
    </p:spTree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workshop\rabbit\c30.tif">
            <a:extLst>
              <a:ext uri="{FF2B5EF4-FFF2-40B4-BE49-F238E27FC236}">
                <a16:creationId xmlns:a16="http://schemas.microsoft.com/office/drawing/2014/main" id="{B49A7434-B08E-45AB-BF5D-3AFF0791D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60450"/>
            <a:ext cx="5715000" cy="402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>
            <a:extLst>
              <a:ext uri="{FF2B5EF4-FFF2-40B4-BE49-F238E27FC236}">
                <a16:creationId xmlns:a16="http://schemas.microsoft.com/office/drawing/2014/main" id="{C5D00D6A-5740-469A-81A0-4CFC3051F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410200"/>
            <a:ext cx="601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Ear vein after administering of tranquilizer</a:t>
            </a:r>
          </a:p>
        </p:txBody>
      </p:sp>
    </p:spTree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workshop\rabbit\c29.tif">
            <a:extLst>
              <a:ext uri="{FF2B5EF4-FFF2-40B4-BE49-F238E27FC236}">
                <a16:creationId xmlns:a16="http://schemas.microsoft.com/office/drawing/2014/main" id="{5698329C-0B6C-4BA9-9206-72FC42CA8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12838"/>
            <a:ext cx="5638800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3">
            <a:extLst>
              <a:ext uri="{FF2B5EF4-FFF2-40B4-BE49-F238E27FC236}">
                <a16:creationId xmlns:a16="http://schemas.microsoft.com/office/drawing/2014/main" id="{83468925-4800-4DA7-9504-C1C7FAE50F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410200"/>
            <a:ext cx="6400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Insert needle into the ear vein with needle tip surface face up</a:t>
            </a:r>
          </a:p>
        </p:txBody>
      </p:sp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6C80EADF-1B6E-4B45-9894-DBD989059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609600"/>
            <a:ext cx="8375650" cy="1143000"/>
          </a:xfrm>
        </p:spPr>
        <p:txBody>
          <a:bodyPr/>
          <a:lstStyle/>
          <a:p>
            <a:pPr algn="r" rtl="1"/>
            <a:r>
              <a:rPr lang="fa-IR" altLang="en-US">
                <a:cs typeface="B Nazanin" panose="00000400000000000000" pitchFamily="2" charset="-78"/>
              </a:rPr>
              <a:t>تاکسونومی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9BD5E46-773A-4F8A-AFFE-59F2F590D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981200"/>
            <a:ext cx="8375650" cy="4876800"/>
          </a:xfrm>
        </p:spPr>
        <p:txBody>
          <a:bodyPr/>
          <a:lstStyle/>
          <a:p>
            <a:pPr algn="r" rtl="1"/>
            <a:r>
              <a:rPr lang="fa-IR" altLang="en-US" sz="2400">
                <a:cs typeface="B Nazanin" panose="00000400000000000000" pitchFamily="2" charset="-78"/>
              </a:rPr>
              <a:t>تحت راسته </a:t>
            </a:r>
            <a:r>
              <a:rPr lang="en-US" altLang="en-US" sz="2400">
                <a:cs typeface="B Nazanin" panose="00000400000000000000" pitchFamily="2" charset="-78"/>
              </a:rPr>
              <a:t>(suborder)</a:t>
            </a:r>
            <a:r>
              <a:rPr lang="fa-IR" altLang="en-US" sz="2400">
                <a:cs typeface="B Nazanin" panose="00000400000000000000" pitchFamily="2" charset="-78"/>
              </a:rPr>
              <a:t> جوندگان </a:t>
            </a:r>
            <a:r>
              <a:rPr lang="en-US" altLang="en-US" sz="2400">
                <a:cs typeface="B Nazanin" panose="00000400000000000000" pitchFamily="2" charset="-78"/>
              </a:rPr>
              <a:t>(rodentia)</a:t>
            </a:r>
            <a:r>
              <a:rPr lang="fa-IR" altLang="en-US" sz="2400">
                <a:cs typeface="B Nazanin" panose="00000400000000000000" pitchFamily="2" charset="-78"/>
              </a:rPr>
              <a:t> </a:t>
            </a:r>
          </a:p>
          <a:p>
            <a:pPr algn="r" rtl="1"/>
            <a:r>
              <a:rPr lang="fa-IR" altLang="en-US" sz="2400">
                <a:cs typeface="B Nazanin" panose="00000400000000000000" pitchFamily="2" charset="-78"/>
              </a:rPr>
              <a:t>به علت دو جفت دندان پیش بالا در راسته </a:t>
            </a:r>
            <a:r>
              <a:rPr lang="en-US" altLang="en-US" sz="2400">
                <a:cs typeface="B Nazanin" panose="00000400000000000000" pitchFamily="2" charset="-78"/>
              </a:rPr>
              <a:t>lagomorpha</a:t>
            </a:r>
            <a:r>
              <a:rPr lang="fa-IR" altLang="en-US" sz="2400">
                <a:cs typeface="B Nazanin" panose="00000400000000000000" pitchFamily="2" charset="-78"/>
              </a:rPr>
              <a:t> طبقه بندی شدند.</a:t>
            </a:r>
          </a:p>
          <a:p>
            <a:pPr algn="r" rtl="1"/>
            <a:r>
              <a:rPr lang="fa-IR" altLang="en-US" sz="2400">
                <a:cs typeface="B Nazanin" panose="00000400000000000000" pitchFamily="2" charset="-78"/>
              </a:rPr>
              <a:t>دو راسته با هم تحت نام </a:t>
            </a:r>
            <a:r>
              <a:rPr lang="en-US" altLang="en-US" sz="2400">
                <a:cs typeface="B Nazanin" panose="00000400000000000000" pitchFamily="2" charset="-78"/>
              </a:rPr>
              <a:t>Gilres</a:t>
            </a:r>
            <a:r>
              <a:rPr lang="fa-IR" altLang="en-US" sz="2400">
                <a:cs typeface="B Nazanin" panose="00000400000000000000" pitchFamily="2" charset="-78"/>
              </a:rPr>
              <a:t> طبقه بندی می شوند</a:t>
            </a:r>
          </a:p>
          <a:p>
            <a:pPr algn="r" rtl="1"/>
            <a:r>
              <a:rPr lang="fa-IR" altLang="en-US" sz="2400">
                <a:cs typeface="B Nazanin" panose="00000400000000000000" pitchFamily="2" charset="-78"/>
              </a:rPr>
              <a:t>80 گونه لاگومورف در 2 خانواده حاوی 13 جنس شناسایی شده</a:t>
            </a:r>
          </a:p>
          <a:p>
            <a:pPr algn="r" rtl="1"/>
            <a:r>
              <a:rPr lang="fa-IR" altLang="en-US" sz="2400">
                <a:cs typeface="B Nazanin" panose="00000400000000000000" pitchFamily="2" charset="-78"/>
              </a:rPr>
              <a:t>خانواده </a:t>
            </a:r>
            <a:r>
              <a:rPr lang="en-US" altLang="en-US" sz="2400">
                <a:cs typeface="B Nazanin" panose="00000400000000000000" pitchFamily="2" charset="-78"/>
              </a:rPr>
              <a:t>Leporidae</a:t>
            </a:r>
            <a:r>
              <a:rPr lang="fa-IR" altLang="en-US" sz="2400">
                <a:cs typeface="B Nazanin" panose="00000400000000000000" pitchFamily="2" charset="-78"/>
              </a:rPr>
              <a:t> شامل جنس </a:t>
            </a:r>
            <a:r>
              <a:rPr lang="en-US" altLang="en-US" sz="2400">
                <a:cs typeface="B Nazanin" panose="00000400000000000000" pitchFamily="2" charset="-78"/>
              </a:rPr>
              <a:t>Oryctolagus</a:t>
            </a:r>
            <a:r>
              <a:rPr lang="fa-IR" altLang="en-US" sz="2400">
                <a:cs typeface="B Nazanin" panose="00000400000000000000" pitchFamily="2" charset="-78"/>
              </a:rPr>
              <a:t> و </a:t>
            </a:r>
            <a:r>
              <a:rPr lang="en-US" altLang="en-US" sz="2400">
                <a:cs typeface="B Nazanin" panose="00000400000000000000" pitchFamily="2" charset="-78"/>
              </a:rPr>
              <a:t>Sylvilagus</a:t>
            </a:r>
            <a:r>
              <a:rPr lang="fa-IR" altLang="en-US" sz="2400">
                <a:cs typeface="B Nazanin" panose="00000400000000000000" pitchFamily="2" charset="-78"/>
              </a:rPr>
              <a:t> </a:t>
            </a:r>
          </a:p>
          <a:p>
            <a:pPr algn="r" rtl="1"/>
            <a:r>
              <a:rPr lang="fa-IR" altLang="en-US" sz="2400">
                <a:cs typeface="B Nazanin" panose="00000400000000000000" pitchFamily="2" charset="-78"/>
              </a:rPr>
              <a:t>خرگوش اهلی از جنس اوریکتولاگوس و با نام علمی </a:t>
            </a:r>
            <a:r>
              <a:rPr lang="en-US" altLang="en-US" sz="2400" i="1">
                <a:cs typeface="B Nazanin" panose="00000400000000000000" pitchFamily="2" charset="-78"/>
              </a:rPr>
              <a:t>Oryctolagus cuniculus</a:t>
            </a:r>
            <a:r>
              <a:rPr lang="fa-IR" altLang="en-US" sz="2400">
                <a:cs typeface="B Nazanin" panose="00000400000000000000" pitchFamily="2" charset="-78"/>
              </a:rPr>
              <a:t> است.هم به عنوان </a:t>
            </a:r>
            <a:r>
              <a:rPr lang="en-US" altLang="en-US" sz="2400">
                <a:cs typeface="B Nazanin" panose="00000400000000000000" pitchFamily="2" charset="-78"/>
              </a:rPr>
              <a:t>Pet</a:t>
            </a:r>
            <a:r>
              <a:rPr lang="fa-IR" altLang="en-US" sz="2400">
                <a:cs typeface="B Nazanin" panose="00000400000000000000" pitchFamily="2" charset="-78"/>
              </a:rPr>
              <a:t> و هم حی.ان آزمایشگاهی مورد استفاده قرار می گیرد</a:t>
            </a:r>
          </a:p>
          <a:p>
            <a:pPr algn="r" rtl="1"/>
            <a:r>
              <a:rPr lang="fa-IR" altLang="en-US" sz="2400">
                <a:cs typeface="B Nazanin" panose="00000400000000000000" pitchFamily="2" charset="-78"/>
              </a:rPr>
              <a:t>منشاء از شبه جزیره ایبری و از انجا به کشورهای مدیترانه ای گسترش یافته</a:t>
            </a:r>
          </a:p>
          <a:p>
            <a:pPr algn="r" rtl="1"/>
            <a:r>
              <a:rPr lang="fa-IR" altLang="en-US" sz="2400">
                <a:cs typeface="B Nazanin" panose="00000400000000000000" pitchFamily="2" charset="-78"/>
              </a:rPr>
              <a:t>دو جنس دیگر </a:t>
            </a:r>
            <a:r>
              <a:rPr lang="en-US" altLang="en-US" sz="2400">
                <a:cs typeface="B Nazanin" panose="00000400000000000000" pitchFamily="2" charset="-78"/>
              </a:rPr>
              <a:t>Sylvilagus (cootontail rabbit)</a:t>
            </a:r>
            <a:r>
              <a:rPr lang="fa-IR" altLang="en-US" sz="2400">
                <a:cs typeface="B Nazanin" panose="00000400000000000000" pitchFamily="2" charset="-78"/>
              </a:rPr>
              <a:t> و </a:t>
            </a:r>
            <a:r>
              <a:rPr lang="en-US" altLang="en-US" sz="2400">
                <a:cs typeface="B Nazanin" panose="00000400000000000000" pitchFamily="2" charset="-78"/>
              </a:rPr>
              <a:t>Lepus (hares) </a:t>
            </a:r>
            <a:r>
              <a:rPr lang="fa-IR" altLang="en-US" sz="2400">
                <a:cs typeface="B Nazanin" panose="00000400000000000000" pitchFamily="2" charset="-78"/>
              </a:rPr>
              <a:t> هستند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084C470-34D5-4D07-9990-35FBF82A41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6605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workshop\rabbit\c27.tif">
            <a:extLst>
              <a:ext uri="{FF2B5EF4-FFF2-40B4-BE49-F238E27FC236}">
                <a16:creationId xmlns:a16="http://schemas.microsoft.com/office/drawing/2014/main" id="{E6682F20-31CA-494C-B933-053756FE0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17575"/>
            <a:ext cx="5715000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3">
            <a:extLst>
              <a:ext uri="{FF2B5EF4-FFF2-40B4-BE49-F238E27FC236}">
                <a16:creationId xmlns:a16="http://schemas.microsoft.com/office/drawing/2014/main" id="{7D5F9A63-6DF6-4F16-8367-E7514A28C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029200"/>
            <a:ext cx="6096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Fix the position of needle by your left thumb and withdraw blood from the ear vein</a:t>
            </a:r>
          </a:p>
        </p:txBody>
      </p:sp>
    </p:spTree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workshop\rabbit\c26.tif">
            <a:extLst>
              <a:ext uri="{FF2B5EF4-FFF2-40B4-BE49-F238E27FC236}">
                <a16:creationId xmlns:a16="http://schemas.microsoft.com/office/drawing/2014/main" id="{A3587470-9478-44BC-8F75-6A25D7BE2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52513"/>
            <a:ext cx="5791200" cy="402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3">
            <a:extLst>
              <a:ext uri="{FF2B5EF4-FFF2-40B4-BE49-F238E27FC236}">
                <a16:creationId xmlns:a16="http://schemas.microsoft.com/office/drawing/2014/main" id="{8F8FDFDC-8C9B-449C-950C-71C4D6866A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410200"/>
            <a:ext cx="6324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Press a cotton ball on the top of the injection site before pull out the needle.</a:t>
            </a:r>
          </a:p>
        </p:txBody>
      </p:sp>
    </p:spTree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workshop\rabbit\c25.tif">
            <a:extLst>
              <a:ext uri="{FF2B5EF4-FFF2-40B4-BE49-F238E27FC236}">
                <a16:creationId xmlns:a16="http://schemas.microsoft.com/office/drawing/2014/main" id="{791390E9-AAF1-4A5E-AAAB-AC8F143E5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06488"/>
            <a:ext cx="57150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3">
            <a:extLst>
              <a:ext uri="{FF2B5EF4-FFF2-40B4-BE49-F238E27FC236}">
                <a16:creationId xmlns:a16="http://schemas.microsoft.com/office/drawing/2014/main" id="{FF484188-71B0-4F2F-BD5B-C370C90FB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410200"/>
            <a:ext cx="6019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Apply clip on the top of the cotton ball for 2-3 minutes to stop further bleeding </a:t>
            </a:r>
          </a:p>
        </p:txBody>
      </p:sp>
    </p:spTree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FB842FBF-0A55-4290-A3D6-15DEC30E32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371600"/>
            <a:ext cx="6858000" cy="1143000"/>
          </a:xfrm>
        </p:spPr>
        <p:txBody>
          <a:bodyPr/>
          <a:lstStyle/>
          <a:p>
            <a:r>
              <a:rPr lang="en-US" altLang="zh-TW" sz="4400">
                <a:cs typeface="B Nazanin" panose="00000400000000000000" pitchFamily="2" charset="-78"/>
              </a:rPr>
              <a:t>Whole Blood Collection from Carotid Artery in Rabbit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CB2EDDA3-F630-4934-9FB4-18C4C8683C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2600" y="3581400"/>
            <a:ext cx="6096000" cy="2362200"/>
          </a:xfrm>
        </p:spPr>
        <p:txBody>
          <a:bodyPr/>
          <a:lstStyle/>
          <a:p>
            <a:r>
              <a:rPr lang="en-US" altLang="zh-TW">
                <a:cs typeface="B Nazanin" panose="00000400000000000000" pitchFamily="2" charset="-78"/>
              </a:rPr>
              <a:t>Must under general anesthetic</a:t>
            </a:r>
          </a:p>
          <a:p>
            <a:r>
              <a:rPr lang="en-US" altLang="zh-TW">
                <a:cs typeface="B Nazanin" panose="00000400000000000000" pitchFamily="2" charset="-78"/>
              </a:rPr>
              <a:t>May collect blood amount up to 4 % of body weight</a:t>
            </a:r>
          </a:p>
        </p:txBody>
      </p:sp>
    </p:spTree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17E5F5F3-4FAE-4AFC-BAF6-C55C69AC3A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457200"/>
            <a:ext cx="7848600" cy="609600"/>
          </a:xfrm>
        </p:spPr>
        <p:txBody>
          <a:bodyPr/>
          <a:lstStyle/>
          <a:p>
            <a:r>
              <a:rPr lang="en-US" altLang="zh-TW" sz="3200">
                <a:cs typeface="B Nazanin" panose="00000400000000000000" pitchFamily="2" charset="-78"/>
              </a:rPr>
              <a:t>Tools for collecting 50ml blood from ear artery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53C14AE4-3BCD-4C43-81AE-BB66A938A9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4572000"/>
            <a:ext cx="7620000" cy="2057400"/>
          </a:xfrm>
        </p:spPr>
        <p:txBody>
          <a:bodyPr/>
          <a:lstStyle/>
          <a:p>
            <a:r>
              <a:rPr lang="zh-TW" altLang="en-US" sz="2400">
                <a:cs typeface="B Nazanin" panose="00000400000000000000" pitchFamily="2" charset="-78"/>
              </a:rPr>
              <a:t>75% </a:t>
            </a:r>
            <a:r>
              <a:rPr lang="en-US" altLang="zh-TW" sz="2400">
                <a:cs typeface="B Nazanin" panose="00000400000000000000" pitchFamily="2" charset="-78"/>
              </a:rPr>
              <a:t>alcohol cotton ball for disinfect of ear surface</a:t>
            </a:r>
          </a:p>
          <a:p>
            <a:r>
              <a:rPr lang="en-US" altLang="zh-TW" sz="2400">
                <a:cs typeface="B Nazanin" panose="00000400000000000000" pitchFamily="2" charset="-78"/>
              </a:rPr>
              <a:t>21 G winged infusion set with 50 ml syringe for blood collection</a:t>
            </a:r>
          </a:p>
          <a:p>
            <a:r>
              <a:rPr lang="en-US" altLang="zh-TW" sz="2400">
                <a:cs typeface="B Nazanin" panose="00000400000000000000" pitchFamily="2" charset="-78"/>
              </a:rPr>
              <a:t>Dry cotton ball and plastic clip for prevention of further bleeding</a:t>
            </a:r>
          </a:p>
        </p:txBody>
      </p:sp>
      <p:pic>
        <p:nvPicPr>
          <p:cNvPr id="36868" name="Picture 4" descr="C:\workshop\rabbit\d4.tif">
            <a:extLst>
              <a:ext uri="{FF2B5EF4-FFF2-40B4-BE49-F238E27FC236}">
                <a16:creationId xmlns:a16="http://schemas.microsoft.com/office/drawing/2014/main" id="{A1C2A919-397A-4284-83CB-0E02B6ADA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43000"/>
            <a:ext cx="474345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3">
            <a:extLst>
              <a:ext uri="{FF2B5EF4-FFF2-40B4-BE49-F238E27FC236}">
                <a16:creationId xmlns:a16="http://schemas.microsoft.com/office/drawing/2014/main" id="{D6534DB4-229E-4A70-908A-D0DDE8075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4953000"/>
            <a:ext cx="6629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Apply same procedure as collecting blood from ear vein for blood collection from ear artery</a:t>
            </a:r>
          </a:p>
        </p:txBody>
      </p:sp>
      <p:pic>
        <p:nvPicPr>
          <p:cNvPr id="37891" name="Picture 4" descr="C:\workshop\rabbit\a14.tif">
            <a:extLst>
              <a:ext uri="{FF2B5EF4-FFF2-40B4-BE49-F238E27FC236}">
                <a16:creationId xmlns:a16="http://schemas.microsoft.com/office/drawing/2014/main" id="{884A48CA-FA22-47F7-BEFF-F78C303AA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066800"/>
            <a:ext cx="5562600" cy="382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88473AB2-D9B0-4836-9ADD-7885790A77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7620000" cy="990600"/>
          </a:xfrm>
        </p:spPr>
        <p:txBody>
          <a:bodyPr/>
          <a:lstStyle/>
          <a:p>
            <a:r>
              <a:rPr lang="en-US" altLang="zh-TW" sz="3200">
                <a:cs typeface="B Nazanin" panose="00000400000000000000" pitchFamily="2" charset="-78"/>
              </a:rPr>
              <a:t>Tools for blood collection from carotid artery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91A37B44-1DE0-46FA-AD19-FDC36C81B0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867400" y="1600200"/>
            <a:ext cx="3048000" cy="4648200"/>
          </a:xfrm>
        </p:spPr>
        <p:txBody>
          <a:bodyPr/>
          <a:lstStyle/>
          <a:p>
            <a:r>
              <a:rPr lang="en-US" altLang="zh-TW" sz="2000">
                <a:cs typeface="B Nazanin" panose="00000400000000000000" pitchFamily="2" charset="-78"/>
              </a:rPr>
              <a:t>Electric clipper</a:t>
            </a:r>
          </a:p>
          <a:p>
            <a:r>
              <a:rPr lang="en-US" altLang="zh-TW" sz="2000">
                <a:cs typeface="B Nazanin" panose="00000400000000000000" pitchFamily="2" charset="-78"/>
              </a:rPr>
              <a:t>Vacuum cleaner</a:t>
            </a:r>
          </a:p>
          <a:p>
            <a:r>
              <a:rPr lang="en-US" altLang="zh-TW" sz="2000">
                <a:cs typeface="B Nazanin" panose="00000400000000000000" pitchFamily="2" charset="-78"/>
              </a:rPr>
              <a:t>Scalpel blades and handle</a:t>
            </a:r>
          </a:p>
          <a:p>
            <a:r>
              <a:rPr lang="en-US" altLang="zh-TW" sz="2000">
                <a:cs typeface="B Nazanin" panose="00000400000000000000" pitchFamily="2" charset="-78"/>
              </a:rPr>
              <a:t>Tissue forceps x2</a:t>
            </a:r>
          </a:p>
          <a:p>
            <a:r>
              <a:rPr lang="en-US" altLang="zh-TW" sz="2000">
                <a:cs typeface="B Nazanin" panose="00000400000000000000" pitchFamily="2" charset="-78"/>
              </a:rPr>
              <a:t>Scissors</a:t>
            </a:r>
          </a:p>
          <a:p>
            <a:r>
              <a:rPr lang="en-US" altLang="zh-TW" sz="2000">
                <a:cs typeface="B Nazanin" panose="00000400000000000000" pitchFamily="2" charset="-78"/>
              </a:rPr>
              <a:t>Bulldog clamp</a:t>
            </a:r>
          </a:p>
          <a:p>
            <a:r>
              <a:rPr lang="en-US" altLang="zh-TW" sz="2000">
                <a:cs typeface="B Nazanin" panose="00000400000000000000" pitchFamily="2" charset="-78"/>
              </a:rPr>
              <a:t>Homeostatic forceps</a:t>
            </a:r>
          </a:p>
          <a:p>
            <a:r>
              <a:rPr lang="en-US" altLang="zh-TW" sz="2000">
                <a:cs typeface="B Nazanin" panose="00000400000000000000" pitchFamily="2" charset="-78"/>
              </a:rPr>
              <a:t>3 - 000 silk  suture</a:t>
            </a:r>
          </a:p>
          <a:p>
            <a:r>
              <a:rPr lang="en-US" altLang="zh-TW" sz="2000">
                <a:cs typeface="B Nazanin" panose="00000400000000000000" pitchFamily="2" charset="-78"/>
              </a:rPr>
              <a:t>16G Intravenous catheter</a:t>
            </a:r>
          </a:p>
          <a:p>
            <a:r>
              <a:rPr lang="en-US" altLang="zh-TW" sz="2000">
                <a:cs typeface="B Nazanin" panose="00000400000000000000" pitchFamily="2" charset="-78"/>
              </a:rPr>
              <a:t>50 ml Centrifuge tubes</a:t>
            </a:r>
          </a:p>
        </p:txBody>
      </p:sp>
      <p:pic>
        <p:nvPicPr>
          <p:cNvPr id="38916" name="Picture 4" descr="C:\workshop\rabbit\d9.tif">
            <a:extLst>
              <a:ext uri="{FF2B5EF4-FFF2-40B4-BE49-F238E27FC236}">
                <a16:creationId xmlns:a16="http://schemas.microsoft.com/office/drawing/2014/main" id="{0E8C5372-C5EE-4F38-BE63-0C15CF162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057400"/>
            <a:ext cx="4657725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>
            <a:extLst>
              <a:ext uri="{FF2B5EF4-FFF2-40B4-BE49-F238E27FC236}">
                <a16:creationId xmlns:a16="http://schemas.microsoft.com/office/drawing/2014/main" id="{785A94C5-659D-4361-930A-53D706440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257800"/>
            <a:ext cx="678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Restrain the anesthetized rabbit on the surgical table</a:t>
            </a:r>
          </a:p>
        </p:txBody>
      </p:sp>
      <p:pic>
        <p:nvPicPr>
          <p:cNvPr id="39939" name="Picture 3" descr="C:\workshop\rabbit\a16.tif">
            <a:extLst>
              <a:ext uri="{FF2B5EF4-FFF2-40B4-BE49-F238E27FC236}">
                <a16:creationId xmlns:a16="http://schemas.microsoft.com/office/drawing/2014/main" id="{572CAF92-3ABE-43D1-906B-AA2722267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14425"/>
            <a:ext cx="5715000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3">
            <a:extLst>
              <a:ext uri="{FF2B5EF4-FFF2-40B4-BE49-F238E27FC236}">
                <a16:creationId xmlns:a16="http://schemas.microsoft.com/office/drawing/2014/main" id="{140178FB-068E-45AC-9ABC-F9FB9CF0A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334000"/>
            <a:ext cx="647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Remove the hair around the neck area</a:t>
            </a:r>
          </a:p>
        </p:txBody>
      </p:sp>
      <p:pic>
        <p:nvPicPr>
          <p:cNvPr id="40963" name="Picture 4" descr="C:\workshop\rabbit\g33.tif">
            <a:extLst>
              <a:ext uri="{FF2B5EF4-FFF2-40B4-BE49-F238E27FC236}">
                <a16:creationId xmlns:a16="http://schemas.microsoft.com/office/drawing/2014/main" id="{74933E50-4BE7-47C3-92BA-1E85A9046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43000"/>
            <a:ext cx="6096000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3">
            <a:extLst>
              <a:ext uri="{FF2B5EF4-FFF2-40B4-BE49-F238E27FC236}">
                <a16:creationId xmlns:a16="http://schemas.microsoft.com/office/drawing/2014/main" id="{C5E2F4B4-838F-4239-94D6-78773353C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257800"/>
            <a:ext cx="5943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Make a 5 cm opening on the middle line of the neck</a:t>
            </a:r>
          </a:p>
        </p:txBody>
      </p:sp>
      <p:pic>
        <p:nvPicPr>
          <p:cNvPr id="41987" name="Picture 4" descr="C:\workshop\rabbit\g6.tif">
            <a:extLst>
              <a:ext uri="{FF2B5EF4-FFF2-40B4-BE49-F238E27FC236}">
                <a16:creationId xmlns:a16="http://schemas.microsoft.com/office/drawing/2014/main" id="{E24D7227-DCAC-46C3-AEE2-C86B387F2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66800"/>
            <a:ext cx="61722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B836B070-2F4D-4C02-AD6B-61AAEA4B4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000">
                <a:cs typeface="B Nazanin" panose="00000400000000000000" pitchFamily="2" charset="-78"/>
              </a:rPr>
              <a:t>Lepus (hares)</a:t>
            </a:r>
            <a:br>
              <a:rPr lang="en-US" altLang="en-US" sz="2000">
                <a:cs typeface="B Nazanin" panose="00000400000000000000" pitchFamily="2" charset="-78"/>
              </a:rPr>
            </a:br>
            <a:endParaRPr lang="fa-IR" altLang="en-US" sz="2000">
              <a:cs typeface="B Nazanin" panose="00000400000000000000" pitchFamily="2" charset="-78"/>
            </a:endParaRPr>
          </a:p>
        </p:txBody>
      </p:sp>
      <p:sp>
        <p:nvSpPr>
          <p:cNvPr id="6147" name="Text Placeholder 4">
            <a:extLst>
              <a:ext uri="{FF2B5EF4-FFF2-40B4-BE49-F238E27FC236}">
                <a16:creationId xmlns:a16="http://schemas.microsoft.com/office/drawing/2014/main" id="{0529A98E-E654-476F-803D-DE8C1D74A9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925" y="2781300"/>
            <a:ext cx="4040188" cy="639763"/>
          </a:xfrm>
        </p:spPr>
        <p:txBody>
          <a:bodyPr/>
          <a:lstStyle/>
          <a:p>
            <a:r>
              <a:rPr lang="en-US" altLang="en-US" i="1">
                <a:cs typeface="B Nazanin" panose="00000400000000000000" pitchFamily="2" charset="-78"/>
              </a:rPr>
              <a:t>Oryctolagus cuniculus</a:t>
            </a:r>
            <a:endParaRPr lang="fa-IR" altLang="en-US">
              <a:cs typeface="B Nazanin" panose="00000400000000000000" pitchFamily="2" charset="-78"/>
            </a:endParaRPr>
          </a:p>
        </p:txBody>
      </p:sp>
      <p:pic>
        <p:nvPicPr>
          <p:cNvPr id="6148" name="Content Placeholder 3" descr="Oryctolagus_cuniculus_Tasmania_2.jpg">
            <a:extLst>
              <a:ext uri="{FF2B5EF4-FFF2-40B4-BE49-F238E27FC236}">
                <a16:creationId xmlns:a16="http://schemas.microsoft.com/office/drawing/2014/main" id="{4F07D1AC-95E1-4E6F-ADD8-811A7AD714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3427413"/>
            <a:ext cx="2606675" cy="3259137"/>
          </a:xfrm>
        </p:spPr>
      </p:pic>
      <p:sp>
        <p:nvSpPr>
          <p:cNvPr id="6149" name="Text Placeholder 5">
            <a:extLst>
              <a:ext uri="{FF2B5EF4-FFF2-40B4-BE49-F238E27FC236}">
                <a16:creationId xmlns:a16="http://schemas.microsoft.com/office/drawing/2014/main" id="{F24DFDA7-59C4-442B-A42C-EDF4A6D339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130675" y="2852738"/>
            <a:ext cx="4041775" cy="639762"/>
          </a:xfrm>
        </p:spPr>
        <p:txBody>
          <a:bodyPr/>
          <a:lstStyle/>
          <a:p>
            <a:r>
              <a:rPr lang="en-US" altLang="en-US" sz="2000">
                <a:cs typeface="B Nazanin" panose="00000400000000000000" pitchFamily="2" charset="-78"/>
              </a:rPr>
              <a:t>Sylvilagus (cootontail rabbit)</a:t>
            </a:r>
            <a:endParaRPr lang="fa-IR" altLang="en-US" sz="2000">
              <a:cs typeface="B Nazanin" panose="00000400000000000000" pitchFamily="2" charset="-78"/>
            </a:endParaRPr>
          </a:p>
        </p:txBody>
      </p:sp>
      <p:pic>
        <p:nvPicPr>
          <p:cNvPr id="6150" name="Content Placeholder 7" descr="Wild_rabbit_us.jpg">
            <a:extLst>
              <a:ext uri="{FF2B5EF4-FFF2-40B4-BE49-F238E27FC236}">
                <a16:creationId xmlns:a16="http://schemas.microsoft.com/office/drawing/2014/main" id="{1EBF3954-DF42-4407-A92C-72EE0D77401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0200" y="3565525"/>
            <a:ext cx="4041775" cy="3032125"/>
          </a:xfrm>
        </p:spPr>
      </p:pic>
      <p:pic>
        <p:nvPicPr>
          <p:cNvPr id="6151" name="Picture 8" descr="Feldhase.jpg">
            <a:extLst>
              <a:ext uri="{FF2B5EF4-FFF2-40B4-BE49-F238E27FC236}">
                <a16:creationId xmlns:a16="http://schemas.microsoft.com/office/drawing/2014/main" id="{E4592229-4224-47C9-BF48-43EB036D11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88913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82EDA5E-B083-466C-94A2-E08A8F9B59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739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>
            <a:extLst>
              <a:ext uri="{FF2B5EF4-FFF2-40B4-BE49-F238E27FC236}">
                <a16:creationId xmlns:a16="http://schemas.microsoft.com/office/drawing/2014/main" id="{A5F6586C-0EB7-4C01-8973-41164F504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5486400"/>
            <a:ext cx="6705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Search the carotid artery with a tissue forceps and a homeostatic forceps.</a:t>
            </a:r>
          </a:p>
        </p:txBody>
      </p:sp>
      <p:pic>
        <p:nvPicPr>
          <p:cNvPr id="43011" name="Picture 3" descr="C:\workshop\rabbit\g27.tif">
            <a:extLst>
              <a:ext uri="{FF2B5EF4-FFF2-40B4-BE49-F238E27FC236}">
                <a16:creationId xmlns:a16="http://schemas.microsoft.com/office/drawing/2014/main" id="{2F301E3A-3FD5-4EC5-A02E-645A2C88D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43000"/>
            <a:ext cx="5943600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3">
            <a:extLst>
              <a:ext uri="{FF2B5EF4-FFF2-40B4-BE49-F238E27FC236}">
                <a16:creationId xmlns:a16="http://schemas.microsoft.com/office/drawing/2014/main" id="{0683EAD8-0DA6-465A-BE58-885BC30E0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334000"/>
            <a:ext cx="6096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Isolate the carotid artery from the vagus nerve and other connective tissue</a:t>
            </a:r>
          </a:p>
        </p:txBody>
      </p:sp>
      <p:pic>
        <p:nvPicPr>
          <p:cNvPr id="44035" name="Picture 4" descr="C:\workshop\rabbit\g24.tif">
            <a:extLst>
              <a:ext uri="{FF2B5EF4-FFF2-40B4-BE49-F238E27FC236}">
                <a16:creationId xmlns:a16="http://schemas.microsoft.com/office/drawing/2014/main" id="{4F77754A-3B47-4F85-9C56-55C432FC9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14400"/>
            <a:ext cx="5943600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3">
            <a:extLst>
              <a:ext uri="{FF2B5EF4-FFF2-40B4-BE49-F238E27FC236}">
                <a16:creationId xmlns:a16="http://schemas.microsoft.com/office/drawing/2014/main" id="{3D154DB3-0774-49C0-AD95-8DFFBFD02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334000"/>
            <a:ext cx="5791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Tie up the distal end of the carotid artery by silk suture</a:t>
            </a:r>
          </a:p>
        </p:txBody>
      </p:sp>
      <p:pic>
        <p:nvPicPr>
          <p:cNvPr id="45059" name="Picture 4" descr="C:\workshop\rabbit\g21.tif">
            <a:extLst>
              <a:ext uri="{FF2B5EF4-FFF2-40B4-BE49-F238E27FC236}">
                <a16:creationId xmlns:a16="http://schemas.microsoft.com/office/drawing/2014/main" id="{E9FA5DFA-B835-4C84-B4D6-5ED86CDF9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854075"/>
            <a:ext cx="6019800" cy="43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3">
            <a:extLst>
              <a:ext uri="{FF2B5EF4-FFF2-40B4-BE49-F238E27FC236}">
                <a16:creationId xmlns:a16="http://schemas.microsoft.com/office/drawing/2014/main" id="{625D9B7E-DB0C-43FD-913E-808A99CAC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257800"/>
            <a:ext cx="5867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Clip the proximal end of the carotid artery with a bulldog clamp</a:t>
            </a:r>
          </a:p>
        </p:txBody>
      </p:sp>
      <p:pic>
        <p:nvPicPr>
          <p:cNvPr id="46083" name="Picture 4" descr="C:\workshop\rabbit\g19.tif">
            <a:extLst>
              <a:ext uri="{FF2B5EF4-FFF2-40B4-BE49-F238E27FC236}">
                <a16:creationId xmlns:a16="http://schemas.microsoft.com/office/drawing/2014/main" id="{B4CC17D3-F547-4782-A7B9-506938DEA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14400"/>
            <a:ext cx="57150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3">
            <a:extLst>
              <a:ext uri="{FF2B5EF4-FFF2-40B4-BE49-F238E27FC236}">
                <a16:creationId xmlns:a16="http://schemas.microsoft.com/office/drawing/2014/main" id="{A5EC14C9-7373-426A-A383-63BC8D27E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334000"/>
            <a:ext cx="632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Insert a 16 G intravenous catheter into the artery</a:t>
            </a:r>
          </a:p>
        </p:txBody>
      </p:sp>
      <p:pic>
        <p:nvPicPr>
          <p:cNvPr id="47107" name="Picture 4" descr="C:\workshop\rabbit\g15.tif">
            <a:extLst>
              <a:ext uri="{FF2B5EF4-FFF2-40B4-BE49-F238E27FC236}">
                <a16:creationId xmlns:a16="http://schemas.microsoft.com/office/drawing/2014/main" id="{DD3591A1-25CF-4275-8590-D6759A95C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838200"/>
            <a:ext cx="6096000" cy="445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3">
            <a:extLst>
              <a:ext uri="{FF2B5EF4-FFF2-40B4-BE49-F238E27FC236}">
                <a16:creationId xmlns:a16="http://schemas.microsoft.com/office/drawing/2014/main" id="{79AA37A5-ECAC-42BC-83D6-77B38EC7F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410200"/>
            <a:ext cx="6553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Fix the position of the catheter tip by two silk suture knots</a:t>
            </a:r>
          </a:p>
        </p:txBody>
      </p:sp>
      <p:pic>
        <p:nvPicPr>
          <p:cNvPr id="48131" name="Picture 4" descr="C:\workshop\rabbit\g11.tif">
            <a:extLst>
              <a:ext uri="{FF2B5EF4-FFF2-40B4-BE49-F238E27FC236}">
                <a16:creationId xmlns:a16="http://schemas.microsoft.com/office/drawing/2014/main" id="{418D5CD4-F62F-4B51-974C-669028EFB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90600"/>
            <a:ext cx="59436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3">
            <a:extLst>
              <a:ext uri="{FF2B5EF4-FFF2-40B4-BE49-F238E27FC236}">
                <a16:creationId xmlns:a16="http://schemas.microsoft.com/office/drawing/2014/main" id="{AFFB8C6D-EDF7-4D04-AD6B-B2EB4BA85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334000"/>
            <a:ext cx="6248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Release the bulldog clamp and collect blood  from the artery though the catheter into the centrifuge tube</a:t>
            </a:r>
          </a:p>
        </p:txBody>
      </p:sp>
      <p:pic>
        <p:nvPicPr>
          <p:cNvPr id="49155" name="Picture 4" descr="C:\workshop\rabbit\g10.tif">
            <a:extLst>
              <a:ext uri="{FF2B5EF4-FFF2-40B4-BE49-F238E27FC236}">
                <a16:creationId xmlns:a16="http://schemas.microsoft.com/office/drawing/2014/main" id="{5180D9A6-BF96-4962-BCF9-C143699AF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90600"/>
            <a:ext cx="6172200" cy="419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workshop\rabbit\c18.tif">
            <a:extLst>
              <a:ext uri="{FF2B5EF4-FFF2-40B4-BE49-F238E27FC236}">
                <a16:creationId xmlns:a16="http://schemas.microsoft.com/office/drawing/2014/main" id="{D29336EF-CC30-4798-9725-D9D49D550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33400"/>
            <a:ext cx="4343400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 descr="C:\workshop\rabbit\c19.tif">
            <a:extLst>
              <a:ext uri="{FF2B5EF4-FFF2-40B4-BE49-F238E27FC236}">
                <a16:creationId xmlns:a16="http://schemas.microsoft.com/office/drawing/2014/main" id="{F06D274E-6DDF-4408-8CEA-FF9D9CF65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733800"/>
            <a:ext cx="4191000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4">
            <a:extLst>
              <a:ext uri="{FF2B5EF4-FFF2-40B4-BE49-F238E27FC236}">
                <a16:creationId xmlns:a16="http://schemas.microsoft.com/office/drawing/2014/main" id="{AC3B5476-22B5-4E43-9653-FBCC9FFB5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914400"/>
            <a:ext cx="23622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Slight pressure is applied to the external genitalia to expose the vulva of a female bunny</a:t>
            </a:r>
          </a:p>
        </p:txBody>
      </p:sp>
      <p:sp>
        <p:nvSpPr>
          <p:cNvPr id="50181" name="Text Box 5">
            <a:extLst>
              <a:ext uri="{FF2B5EF4-FFF2-40B4-BE49-F238E27FC236}">
                <a16:creationId xmlns:a16="http://schemas.microsoft.com/office/drawing/2014/main" id="{6A227F33-BC34-442E-A28C-409F9D8FD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4038600"/>
            <a:ext cx="24384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Slight pressure is applied to the external genitalia to expose the penis of a male bunny</a:t>
            </a:r>
          </a:p>
        </p:txBody>
      </p:sp>
    </p:spTree>
  </p:cSld>
  <p:clrMapOvr>
    <a:masterClrMapping/>
  </p:clrMapOvr>
  <p:transition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workshop\rabbit\c17.tif">
            <a:extLst>
              <a:ext uri="{FF2B5EF4-FFF2-40B4-BE49-F238E27FC236}">
                <a16:creationId xmlns:a16="http://schemas.microsoft.com/office/drawing/2014/main" id="{A14879D4-A3CC-44AC-8CC2-5DD833743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57200"/>
            <a:ext cx="4191000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 descr="C:\workshop\rabbit\d22.tif">
            <a:extLst>
              <a:ext uri="{FF2B5EF4-FFF2-40B4-BE49-F238E27FC236}">
                <a16:creationId xmlns:a16="http://schemas.microsoft.com/office/drawing/2014/main" id="{392AAC88-D35B-49D1-AB11-117096042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629025"/>
            <a:ext cx="4191000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 Box 5">
            <a:extLst>
              <a:ext uri="{FF2B5EF4-FFF2-40B4-BE49-F238E27FC236}">
                <a16:creationId xmlns:a16="http://schemas.microsoft.com/office/drawing/2014/main" id="{CBE73F3E-0551-4EEF-9619-7A1FCF5EF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28194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A female rabbit</a:t>
            </a:r>
          </a:p>
        </p:txBody>
      </p:sp>
      <p:sp>
        <p:nvSpPr>
          <p:cNvPr id="51205" name="Text Box 6">
            <a:extLst>
              <a:ext uri="{FF2B5EF4-FFF2-40B4-BE49-F238E27FC236}">
                <a16:creationId xmlns:a16="http://schemas.microsoft.com/office/drawing/2014/main" id="{9EBEAF77-B613-4BCB-B25E-A3B933E90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59436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A male rabbit</a:t>
            </a:r>
          </a:p>
        </p:txBody>
      </p:sp>
    </p:spTree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6">
            <a:extLst>
              <a:ext uri="{FF2B5EF4-FFF2-40B4-BE49-F238E27FC236}">
                <a16:creationId xmlns:a16="http://schemas.microsoft.com/office/drawing/2014/main" id="{D54C23D8-0316-41E8-B152-AE9288670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609600"/>
            <a:ext cx="8231187" cy="1143000"/>
          </a:xfrm>
        </p:spPr>
        <p:txBody>
          <a:bodyPr/>
          <a:lstStyle/>
          <a:p>
            <a:pPr algn="r" rtl="1"/>
            <a:r>
              <a:rPr lang="fa-IR" altLang="en-US">
                <a:cs typeface="B Nazanin" panose="00000400000000000000" pitchFamily="2" charset="-78"/>
              </a:rPr>
              <a:t>خصوصیات آناتومیکی و فیزیولوژیکی </a:t>
            </a:r>
          </a:p>
        </p:txBody>
      </p:sp>
      <p:sp>
        <p:nvSpPr>
          <p:cNvPr id="7171" name="Content Placeholder 7">
            <a:extLst>
              <a:ext uri="{FF2B5EF4-FFF2-40B4-BE49-F238E27FC236}">
                <a16:creationId xmlns:a16="http://schemas.microsoft.com/office/drawing/2014/main" id="{A4567D19-0646-40BB-A8E8-209FC72A6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50" y="1981200"/>
            <a:ext cx="8915400" cy="4114800"/>
          </a:xfrm>
        </p:spPr>
        <p:txBody>
          <a:bodyPr/>
          <a:lstStyle/>
          <a:p>
            <a:pPr algn="r" rtl="1"/>
            <a:r>
              <a:rPr lang="fa-IR" altLang="en-US" sz="1800">
                <a:cs typeface="B Nazanin" panose="00000400000000000000" pitchFamily="2" charset="-78"/>
              </a:rPr>
              <a:t>مشخصات عمومی</a:t>
            </a:r>
          </a:p>
          <a:p>
            <a:pPr lvl="1" algn="r" rtl="1"/>
            <a:r>
              <a:rPr lang="fa-IR" altLang="en-US" sz="1800">
                <a:cs typeface="B Nazanin" panose="00000400000000000000" pitchFamily="2" charset="-78"/>
              </a:rPr>
              <a:t>نسبت عضله به استخوان بالا، ذخائر چربی زیاد و به همین دلیل نسبت به چثه سبک هستند</a:t>
            </a:r>
          </a:p>
          <a:p>
            <a:pPr lvl="1" algn="r" rtl="1"/>
            <a:r>
              <a:rPr lang="fa-IR" altLang="en-US" sz="1800">
                <a:cs typeface="B Nazanin" panose="00000400000000000000" pitchFamily="2" charset="-78"/>
              </a:rPr>
              <a:t>ماده بزرگتر از نر</a:t>
            </a:r>
          </a:p>
          <a:p>
            <a:pPr lvl="1" algn="r" rtl="1"/>
            <a:r>
              <a:rPr lang="fa-IR" altLang="en-US" sz="1800">
                <a:cs typeface="B Nazanin" panose="00000400000000000000" pitchFamily="2" charset="-78"/>
              </a:rPr>
              <a:t>اندامهای حرکتی دراز و عقبی از جلویی بزرگتر است و سازگار برای فرار کرده</a:t>
            </a:r>
          </a:p>
          <a:p>
            <a:pPr lvl="1" algn="r" rtl="1"/>
            <a:r>
              <a:rPr lang="fa-IR" altLang="en-US" sz="1800">
                <a:cs typeface="B Nazanin" panose="00000400000000000000" pitchFamily="2" charset="-78"/>
              </a:rPr>
              <a:t>بالشتک پا ندارد و کف پاهای عقبی از مو پوشیده شده</a:t>
            </a:r>
          </a:p>
          <a:p>
            <a:pPr lvl="1" algn="r" rtl="1"/>
            <a:r>
              <a:rPr lang="fa-IR" altLang="en-US" sz="1800">
                <a:cs typeface="B Nazanin" panose="00000400000000000000" pitchFamily="2" charset="-78"/>
              </a:rPr>
              <a:t>خرگوش اهلی گوشهای کوچک و پاهای کمتر قدرتمندی نسبت به صحرایی دارد</a:t>
            </a:r>
          </a:p>
          <a:p>
            <a:pPr lvl="1" algn="r" rtl="1"/>
            <a:r>
              <a:rPr lang="fa-IR" altLang="en-US" sz="1800">
                <a:cs typeface="B Nazanin" panose="00000400000000000000" pitchFamily="2" charset="-78"/>
              </a:rPr>
              <a:t>در نوک بینی و اسکروتوم مو ندارد</a:t>
            </a:r>
          </a:p>
          <a:p>
            <a:pPr lvl="1" algn="r" rtl="1"/>
            <a:r>
              <a:rPr lang="fa-IR" altLang="en-US" sz="1800">
                <a:cs typeface="B Nazanin" panose="00000400000000000000" pitchFamily="2" charset="-78"/>
              </a:rPr>
              <a:t>خرگوش اهلی </a:t>
            </a:r>
            <a:r>
              <a:rPr lang="en-US" altLang="en-US" sz="1800">
                <a:cs typeface="B Nazanin" panose="00000400000000000000" pitchFamily="2" charset="-78"/>
              </a:rPr>
              <a:t>(O.C.)</a:t>
            </a:r>
            <a:r>
              <a:rPr lang="fa-IR" altLang="en-US" sz="1800">
                <a:cs typeface="B Nazanin" panose="00000400000000000000" pitchFamily="2" charset="-78"/>
              </a:rPr>
              <a:t> در اندازه، نوع مو ظاهر عمومی متغیر است</a:t>
            </a:r>
          </a:p>
          <a:p>
            <a:pPr lvl="1" algn="r" rtl="1"/>
            <a:r>
              <a:rPr lang="fa-IR" altLang="en-US" sz="1800">
                <a:cs typeface="B Nazanin" panose="00000400000000000000" pitchFamily="2" charset="-78"/>
              </a:rPr>
              <a:t>انواع رایج نژادهای خرگوش اهلی</a:t>
            </a:r>
          </a:p>
          <a:p>
            <a:pPr lvl="1" algn="r" rtl="1"/>
            <a:r>
              <a:rPr lang="en-US" altLang="en-US" sz="1800">
                <a:cs typeface="B Nazanin" panose="00000400000000000000" pitchFamily="2" charset="-78"/>
              </a:rPr>
              <a:t>New Zealand white, Dutch belted, Flemish giant, polish and chinchilla</a:t>
            </a:r>
            <a:endParaRPr lang="fa-IR" altLang="en-US" sz="1800">
              <a:cs typeface="B Nazanin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1888A97-3C9F-423D-8302-E97BE27FE1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2494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A260A4B0-E399-48E1-A506-C453024B1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altLang="en-US">
                <a:cs typeface="B Nazanin" panose="00000400000000000000" pitchFamily="2" charset="-78"/>
              </a:rPr>
              <a:t>سر و گردن</a:t>
            </a:r>
          </a:p>
        </p:txBody>
      </p:sp>
      <p:pic>
        <p:nvPicPr>
          <p:cNvPr id="8195" name="Content Placeholder 4" descr="03_05.jpg">
            <a:extLst>
              <a:ext uri="{FF2B5EF4-FFF2-40B4-BE49-F238E27FC236}">
                <a16:creationId xmlns:a16="http://schemas.microsoft.com/office/drawing/2014/main" id="{D7966D01-AED6-4D6D-97AA-C99EDD5B3A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9975" y="476250"/>
            <a:ext cx="2971800" cy="2025650"/>
          </a:xfrm>
        </p:spPr>
      </p:pic>
      <p:sp>
        <p:nvSpPr>
          <p:cNvPr id="8196" name="Content Placeholder 3">
            <a:extLst>
              <a:ext uri="{FF2B5EF4-FFF2-40B4-BE49-F238E27FC236}">
                <a16:creationId xmlns:a16="http://schemas.microsoft.com/office/drawing/2014/main" id="{F5E7930E-DB9D-49B8-A38E-187D583B77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51500" y="1981200"/>
            <a:ext cx="3263900" cy="4543425"/>
          </a:xfrm>
        </p:spPr>
        <p:txBody>
          <a:bodyPr/>
          <a:lstStyle/>
          <a:p>
            <a:pPr algn="r" rtl="1"/>
            <a:r>
              <a:rPr lang="fa-IR" altLang="en-US" sz="1800">
                <a:cs typeface="B Nazanin" panose="00000400000000000000" pitchFamily="2" charset="-78"/>
              </a:rPr>
              <a:t>دومین جفت دندان پیش یکی از مشخصه های خرگوش است که در فک بالا </a:t>
            </a:r>
            <a:r>
              <a:rPr lang="en-US" altLang="en-US" sz="1800">
                <a:cs typeface="B Nazanin" panose="00000400000000000000" pitchFamily="2" charset="-78"/>
              </a:rPr>
              <a:t>peg teeth</a:t>
            </a:r>
            <a:r>
              <a:rPr lang="fa-IR" altLang="en-US" sz="1800">
                <a:cs typeface="B Nazanin" panose="00000400000000000000" pitchFamily="2" charset="-78"/>
              </a:rPr>
              <a:t> یا </a:t>
            </a:r>
            <a:r>
              <a:rPr lang="en-US" altLang="en-US" sz="1800">
                <a:cs typeface="B Nazanin" panose="00000400000000000000" pitchFamily="2" charset="-78"/>
              </a:rPr>
              <a:t>wolf teeth</a:t>
            </a:r>
            <a:r>
              <a:rPr lang="fa-IR" altLang="en-US" sz="1800">
                <a:cs typeface="B Nazanin" panose="00000400000000000000" pitchFamily="2" charset="-78"/>
              </a:rPr>
              <a:t> گفته میشه</a:t>
            </a:r>
          </a:p>
          <a:p>
            <a:pPr algn="r" rtl="1"/>
            <a:r>
              <a:rPr lang="fa-IR" altLang="en-US" sz="1800">
                <a:cs typeface="B Nazanin" panose="00000400000000000000" pitchFamily="2" charset="-78"/>
              </a:rPr>
              <a:t>دیاستما مابین پیش آسیا و نیش قرار گرفته</a:t>
            </a:r>
          </a:p>
          <a:p>
            <a:pPr algn="r" rtl="1"/>
            <a:r>
              <a:rPr lang="fa-IR" altLang="en-US" sz="1800">
                <a:cs typeface="B Nazanin" panose="00000400000000000000" pitchFamily="2" charset="-78"/>
              </a:rPr>
              <a:t>دندان خرگوش </a:t>
            </a:r>
            <a:r>
              <a:rPr lang="en-US" altLang="en-US" sz="1800">
                <a:cs typeface="B Nazanin" panose="00000400000000000000" pitchFamily="2" charset="-78"/>
              </a:rPr>
              <a:t>Hypsondontic</a:t>
            </a:r>
            <a:r>
              <a:rPr lang="fa-IR" altLang="en-US" sz="1800">
                <a:cs typeface="B Nazanin" panose="00000400000000000000" pitchFamily="2" charset="-78"/>
              </a:rPr>
              <a:t> است</a:t>
            </a:r>
          </a:p>
          <a:p>
            <a:pPr algn="r" rtl="1"/>
            <a:r>
              <a:rPr lang="fa-IR" altLang="en-US" sz="1800">
                <a:cs typeface="B Nazanin" panose="00000400000000000000" pitchFamily="2" charset="-78"/>
              </a:rPr>
              <a:t>زبان گوشتی بزرگ و با برآمدگی در عقب است که انتوبه داخل نایی را سخت می کند</a:t>
            </a:r>
          </a:p>
          <a:p>
            <a:pPr algn="r" rtl="1"/>
            <a:r>
              <a:rPr lang="fa-IR" altLang="en-US" sz="1800">
                <a:cs typeface="B Nazanin" panose="00000400000000000000" pitchFamily="2" charset="-78"/>
              </a:rPr>
              <a:t>گوش ها نسبتا عروقی هستند و ارگان تنظیم کننده دما هستند</a:t>
            </a:r>
          </a:p>
          <a:p>
            <a:pPr algn="r" rtl="1"/>
            <a:endParaRPr lang="fa-IR" altLang="en-US" sz="1800">
              <a:cs typeface="B Nazanin" panose="00000400000000000000" pitchFamily="2" charset="-78"/>
            </a:endParaRPr>
          </a:p>
        </p:txBody>
      </p:sp>
      <p:pic>
        <p:nvPicPr>
          <p:cNvPr id="8197" name="Picture 5" descr="url7.jpg">
            <a:extLst>
              <a:ext uri="{FF2B5EF4-FFF2-40B4-BE49-F238E27FC236}">
                <a16:creationId xmlns:a16="http://schemas.microsoft.com/office/drawing/2014/main" id="{9603490F-88EF-4C3F-996A-DF844C6E5B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89138"/>
            <a:ext cx="1944688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url8.jpg">
            <a:extLst>
              <a:ext uri="{FF2B5EF4-FFF2-40B4-BE49-F238E27FC236}">
                <a16:creationId xmlns:a16="http://schemas.microsoft.com/office/drawing/2014/main" id="{43F45638-A501-4EA0-BF22-5921E52CD6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2438"/>
            <a:ext cx="4643438" cy="259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bunny skull.jpg">
            <a:extLst>
              <a:ext uri="{FF2B5EF4-FFF2-40B4-BE49-F238E27FC236}">
                <a16:creationId xmlns:a16="http://schemas.microsoft.com/office/drawing/2014/main" id="{28964BD0-6F0E-4FBD-A344-776C6CB811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647950"/>
            <a:ext cx="3048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58C1DD0-BF83-42DE-85EB-773BDAE4F1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9650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005F5130-2307-46AC-8766-8EF883C9D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6613" y="-26988"/>
            <a:ext cx="3119437" cy="792163"/>
          </a:xfrm>
        </p:spPr>
        <p:txBody>
          <a:bodyPr/>
          <a:lstStyle/>
          <a:p>
            <a:pPr algn="r" rtl="1"/>
            <a:r>
              <a:rPr lang="fa-IR" altLang="en-US" sz="2400">
                <a:cs typeface="B Nazanin" panose="00000400000000000000" pitchFamily="2" charset="-78"/>
              </a:rPr>
              <a:t>سینه و شکم و سیستم ادراری تناسلی</a:t>
            </a:r>
          </a:p>
        </p:txBody>
      </p:sp>
      <p:pic>
        <p:nvPicPr>
          <p:cNvPr id="9219" name="Content Placeholder 3" descr="5277902_orig.jpg">
            <a:extLst>
              <a:ext uri="{FF2B5EF4-FFF2-40B4-BE49-F238E27FC236}">
                <a16:creationId xmlns:a16="http://schemas.microsoft.com/office/drawing/2014/main" id="{67D50EDC-CFE2-46A6-9D77-A2BEBFE6C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338" y="0"/>
            <a:ext cx="4394200" cy="5805488"/>
          </a:xfrm>
        </p:spPr>
      </p:pic>
      <p:pic>
        <p:nvPicPr>
          <p:cNvPr id="9220" name="Picture 4" descr="03.jpg">
            <a:extLst>
              <a:ext uri="{FF2B5EF4-FFF2-40B4-BE49-F238E27FC236}">
                <a16:creationId xmlns:a16="http://schemas.microsoft.com/office/drawing/2014/main" id="{385D5C09-6CA6-4BDE-8F11-70B701AEA4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838" y="620713"/>
            <a:ext cx="3297237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rabbit_digestive_tract_-_web_fact_sheet1331518742495.png">
            <a:extLst>
              <a:ext uri="{FF2B5EF4-FFF2-40B4-BE49-F238E27FC236}">
                <a16:creationId xmlns:a16="http://schemas.microsoft.com/office/drawing/2014/main" id="{29D9B012-2238-4552-9910-A333310EB3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125538"/>
            <a:ext cx="3167063" cy="460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Rounded Rectangle 5">
            <a:extLst>
              <a:ext uri="{FF2B5EF4-FFF2-40B4-BE49-F238E27FC236}">
                <a16:creationId xmlns:a16="http://schemas.microsoft.com/office/drawing/2014/main" id="{A0E981BA-8854-46FB-B575-57412EE4F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025" y="2781300"/>
            <a:ext cx="2339975" cy="40767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algn="r" rtl="1"/>
            <a:r>
              <a:rPr lang="fa-IR" altLang="en-US" sz="1600">
                <a:cs typeface="B Nazanin" panose="00000400000000000000" pitchFamily="2" charset="-78"/>
              </a:rPr>
              <a:t>استفراغ نمیکنند</a:t>
            </a:r>
          </a:p>
          <a:p>
            <a:pPr algn="r" rtl="1"/>
            <a:r>
              <a:rPr lang="fa-IR" altLang="en-US" sz="1600">
                <a:cs typeface="B Nazanin" panose="00000400000000000000" pitchFamily="2" charset="-78"/>
              </a:rPr>
              <a:t>معده دیواره نازک و بزرگ و بدون بخش است</a:t>
            </a:r>
          </a:p>
          <a:p>
            <a:pPr algn="r" rtl="1"/>
            <a:r>
              <a:rPr lang="fa-IR" altLang="en-US" sz="1600">
                <a:cs typeface="B Nazanin" panose="00000400000000000000" pitchFamily="2" charset="-78"/>
              </a:rPr>
              <a:t>ساکولوس: قسمت گرد و ماهیچه ای و متصل به بافت های لنفوئیدی است</a:t>
            </a:r>
          </a:p>
          <a:p>
            <a:pPr algn="r" rtl="1"/>
            <a:r>
              <a:rPr lang="fa-IR" altLang="en-US" sz="1600">
                <a:cs typeface="B Nazanin" panose="00000400000000000000" pitchFamily="2" charset="-78"/>
              </a:rPr>
              <a:t>کلون پروکسیمال و دیستال توسط فوسوس کولی از هم جدا شده که در تولید مدفوع نرم یا سکوتروف نقش دارد و حاوی آب، نیتروژن، الکترولیت و ویتامین است  به صورت مستقیم از مقعد در ساعات عصر مصرف میشود و مدفوع شبانه نام دارد.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0BB81C9-B2BE-4C86-8C07-B2BF7FEF1A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9745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6F53EABB-4ECD-4F19-898D-4DE8D0A3C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altLang="en-US">
                <a:cs typeface="B Nazanin" panose="00000400000000000000" pitchFamily="2" charset="-78"/>
              </a:rPr>
              <a:t>مدلهای حیوانی</a:t>
            </a:r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5E7FE409-4D8B-4FCC-8E92-B00FBC98B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50" y="1981200"/>
            <a:ext cx="8915400" cy="4114800"/>
          </a:xfrm>
        </p:spPr>
        <p:txBody>
          <a:bodyPr/>
          <a:lstStyle/>
          <a:p>
            <a:pPr algn="r" rtl="1"/>
            <a:r>
              <a:rPr lang="fa-IR" altLang="en-US">
                <a:cs typeface="B Nazanin" panose="00000400000000000000" pitchFamily="2" charset="-78"/>
              </a:rPr>
              <a:t>مدلهای آترواسکلروزیس (خرگوش های واتانابه)</a:t>
            </a:r>
          </a:p>
          <a:p>
            <a:pPr algn="r" rtl="1"/>
            <a:r>
              <a:rPr lang="fa-IR" altLang="en-US">
                <a:cs typeface="B Nazanin" panose="00000400000000000000" pitchFamily="2" charset="-78"/>
              </a:rPr>
              <a:t>تولید انتی بادی و مطالعاتی که به حجم زیادی از خون نیاز است</a:t>
            </a:r>
          </a:p>
          <a:p>
            <a:pPr algn="r" rtl="1"/>
            <a:r>
              <a:rPr lang="fa-IR" altLang="en-US">
                <a:cs typeface="B Nazanin" panose="00000400000000000000" pitchFamily="2" charset="-78"/>
              </a:rPr>
              <a:t>تست های تحریک چشمی </a:t>
            </a:r>
          </a:p>
          <a:p>
            <a:pPr algn="r" rtl="1"/>
            <a:r>
              <a:rPr lang="fa-IR" altLang="en-US">
                <a:cs typeface="B Nazanin" panose="00000400000000000000" pitchFamily="2" charset="-78"/>
              </a:rPr>
              <a:t>خرگوشی که بیشتر در تحقیقات بیوشیمیایی استفاده می شود از نژاد نیوزلندی سفید است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64BCCC3-AB70-43C6-9BEF-E6DC8E2ED3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537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597DE4BB-5D85-4F84-948F-3EDE1C09C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938" y="249238"/>
            <a:ext cx="3983037" cy="803275"/>
          </a:xfrm>
        </p:spPr>
        <p:txBody>
          <a:bodyPr/>
          <a:lstStyle/>
          <a:p>
            <a:pPr algn="r" rtl="1"/>
            <a:r>
              <a:rPr lang="fa-IR" altLang="en-US">
                <a:cs typeface="B Nazanin" panose="00000400000000000000" pitchFamily="2" charset="-78"/>
              </a:rPr>
              <a:t>تولیدمثل</a:t>
            </a:r>
          </a:p>
        </p:txBody>
      </p:sp>
      <p:pic>
        <p:nvPicPr>
          <p:cNvPr id="11267" name="Content Placeholder 4" descr="NewZealandRabbit.jpg">
            <a:extLst>
              <a:ext uri="{FF2B5EF4-FFF2-40B4-BE49-F238E27FC236}">
                <a16:creationId xmlns:a16="http://schemas.microsoft.com/office/drawing/2014/main" id="{27F55773-B18F-4B7E-AB2E-ED0E2081B0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15888"/>
            <a:ext cx="2700337" cy="1724025"/>
          </a:xfrm>
        </p:spPr>
      </p:pic>
      <p:sp>
        <p:nvSpPr>
          <p:cNvPr id="11268" name="Content Placeholder 3">
            <a:extLst>
              <a:ext uri="{FF2B5EF4-FFF2-40B4-BE49-F238E27FC236}">
                <a16:creationId xmlns:a16="http://schemas.microsoft.com/office/drawing/2014/main" id="{0FDA6B2D-BDF0-4817-BD36-C7D5160D3E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463" y="1412875"/>
            <a:ext cx="8964612" cy="5084763"/>
          </a:xfrm>
        </p:spPr>
        <p:txBody>
          <a:bodyPr/>
          <a:lstStyle/>
          <a:p>
            <a:pPr algn="r" rtl="1"/>
            <a:r>
              <a:rPr lang="fa-IR" altLang="en-US" sz="2000">
                <a:cs typeface="B Nazanin" panose="00000400000000000000" pitchFamily="2" charset="-78"/>
              </a:rPr>
              <a:t>سن بلوغ در ماده ها 5 ماه و در نرها 7-6 ماه در نژاد نیوزلندی است</a:t>
            </a:r>
          </a:p>
          <a:p>
            <a:pPr algn="r" rtl="1"/>
            <a:r>
              <a:rPr lang="fa-IR" altLang="en-US" sz="2000">
                <a:cs typeface="B Nazanin" panose="00000400000000000000" pitchFamily="2" charset="-78"/>
              </a:rPr>
              <a:t>یک نر با 10 تا 20 ماده قرار می گیرد، خرگوشماده به قفس خرگوش نر برای جفت گیری آورده می شود</a:t>
            </a:r>
          </a:p>
          <a:p>
            <a:pPr algn="r" rtl="1"/>
            <a:r>
              <a:rPr lang="fa-IR" altLang="en-US" sz="2000">
                <a:cs typeface="B Nazanin" panose="00000400000000000000" pitchFamily="2" charset="-78"/>
              </a:rPr>
              <a:t>سیکل استروس مشخصی ندارند، تغییرات فصلی در پذیرش نقش دارد</a:t>
            </a:r>
          </a:p>
          <a:p>
            <a:pPr algn="r" rtl="1"/>
            <a:r>
              <a:rPr lang="fa-IR" altLang="en-US" sz="2000">
                <a:cs typeface="B Nazanin" panose="00000400000000000000" pitchFamily="2" charset="-78"/>
              </a:rPr>
              <a:t>تخمک گذاری 10 ساعت بعد از مقاربت جنسی اتفاق می افتد</a:t>
            </a:r>
          </a:p>
          <a:p>
            <a:pPr algn="r" rtl="1"/>
            <a:r>
              <a:rPr lang="fa-IR" altLang="en-US" sz="2000">
                <a:cs typeface="B Nazanin" panose="00000400000000000000" pitchFamily="2" charset="-78"/>
              </a:rPr>
              <a:t>چندساعت یا روز قبل زایمان شروع به لانه سازی می کنند. ماده موهای زیرشکم و اطراف و غبغب را برای ایجاد آشیانه بر می دارند</a:t>
            </a:r>
          </a:p>
          <a:p>
            <a:pPr algn="r" rtl="1"/>
            <a:r>
              <a:rPr lang="fa-IR" altLang="en-US" sz="2000">
                <a:cs typeface="B Nazanin" panose="00000400000000000000" pitchFamily="2" charset="-78"/>
              </a:rPr>
              <a:t>دوره حاملگی 35-29 روز</a:t>
            </a:r>
          </a:p>
          <a:p>
            <a:pPr algn="r" rtl="1"/>
            <a:r>
              <a:rPr lang="en-US" altLang="en-US" sz="2000">
                <a:cs typeface="B Nazanin" panose="00000400000000000000" pitchFamily="2" charset="-78"/>
              </a:rPr>
              <a:t>Kindling</a:t>
            </a:r>
            <a:r>
              <a:rPr lang="fa-IR" altLang="en-US" sz="2000">
                <a:cs typeface="B Nazanin" panose="00000400000000000000" pitchFamily="2" charset="-78"/>
              </a:rPr>
              <a:t> (زایمان) در ساعات صبح اتفاق می افتد</a:t>
            </a:r>
          </a:p>
          <a:p>
            <a:pPr algn="r" rtl="1"/>
            <a:r>
              <a:rPr lang="fa-IR" altLang="en-US" sz="2000">
                <a:cs typeface="B Nazanin" panose="00000400000000000000" pitchFamily="2" charset="-78"/>
              </a:rPr>
              <a:t>نوزادان </a:t>
            </a:r>
            <a:r>
              <a:rPr lang="en-US" altLang="en-US" sz="2000">
                <a:cs typeface="B Nazanin" panose="00000400000000000000" pitchFamily="2" charset="-78"/>
              </a:rPr>
              <a:t>(kit)</a:t>
            </a:r>
            <a:r>
              <a:rPr lang="fa-IR" altLang="en-US" sz="2000">
                <a:cs typeface="B Nazanin" panose="00000400000000000000" pitchFamily="2" charset="-78"/>
              </a:rPr>
              <a:t> تازه متولد شده کور بی مو و ناتوان هستند.تعداد نوزادان 12-4 است</a:t>
            </a:r>
          </a:p>
          <a:p>
            <a:pPr algn="r" rtl="1"/>
            <a:r>
              <a:rPr lang="fa-IR" altLang="en-US" sz="2000">
                <a:cs typeface="B Nazanin" panose="00000400000000000000" pitchFamily="2" charset="-78"/>
              </a:rPr>
              <a:t>یک دوره پذیرش بعد از زایمان وجود دارد ولی تا بعد از شیر گیری در سیستم های نسل گیری اجازه داده نمی شود.</a:t>
            </a:r>
          </a:p>
          <a:p>
            <a:pPr algn="r" rtl="1"/>
            <a:r>
              <a:rPr lang="fa-IR" altLang="en-US" sz="2000">
                <a:cs typeface="B Nazanin" panose="00000400000000000000" pitchFamily="2" charset="-78"/>
              </a:rPr>
              <a:t>ماده ها هر  روز چند دقیقه پرستاری می کنند، شیر غنی است و نوزادان در عرض چند دقیقه 20 درصد وزن بدن شیر دریافت می کنند</a:t>
            </a:r>
          </a:p>
          <a:p>
            <a:pPr algn="r" rtl="1"/>
            <a:r>
              <a:rPr lang="fa-IR" altLang="en-US" sz="2000">
                <a:cs typeface="B Nazanin" panose="00000400000000000000" pitchFamily="2" charset="-78"/>
              </a:rPr>
              <a:t>از شیر گیری هفته 8-5 </a:t>
            </a:r>
          </a:p>
          <a:p>
            <a:pPr algn="r" rtl="1"/>
            <a:r>
              <a:rPr lang="fa-IR" altLang="en-US" sz="2000">
                <a:cs typeface="B Nazanin" panose="00000400000000000000" pitchFamily="2" charset="-78"/>
              </a:rPr>
              <a:t>حاملگی کاذب 17-15 روز دوام دارد. رایج است و رشد پستان و رفتار آشیانه سازی دارد</a:t>
            </a:r>
          </a:p>
          <a:p>
            <a:pPr algn="r" rtl="1"/>
            <a:endParaRPr lang="fa-IR" altLang="en-US" sz="2000">
              <a:cs typeface="B Nazanin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5F60577-F35A-4C17-9C90-61DCCA82B7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1623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eneric (Standard)">
  <a:themeElements>
    <a:clrScheme name="Generic (Standard)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Generic (Standard)">
      <a:majorFont>
        <a:latin typeface="Arial Narrow"/>
        <a:ea typeface="PMingLiU"/>
        <a:cs typeface=""/>
      </a:majorFont>
      <a:minorFont>
        <a:latin typeface="Arial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PMingLiU" pitchFamily="18" charset="-120"/>
          </a:defRPr>
        </a:defPPr>
      </a:lstStyle>
    </a:lnDef>
  </a:objectDefaults>
  <a:extraClrSchemeLst>
    <a:extraClrScheme>
      <a:clrScheme name="Generic (Standard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Standard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Office\Templates\Presentations\Generic (Standard).pot</Template>
  <TotalTime>842</TotalTime>
  <Words>1755</Words>
  <Application>Microsoft Office PowerPoint</Application>
  <PresentationFormat>On-screen Show (4:3)</PresentationFormat>
  <Paragraphs>180</Paragraphs>
  <Slides>48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Times New Roman</vt:lpstr>
      <vt:lpstr>PMingLiU</vt:lpstr>
      <vt:lpstr>Arial</vt:lpstr>
      <vt:lpstr>Arial Narrow</vt:lpstr>
      <vt:lpstr>Monotype Sorts</vt:lpstr>
      <vt:lpstr>B Nazanin</vt:lpstr>
      <vt:lpstr>Generic (Standard)</vt:lpstr>
      <vt:lpstr>THE RABBIT</vt:lpstr>
      <vt:lpstr>اهداف یادگیری</vt:lpstr>
      <vt:lpstr>تاکسونومی</vt:lpstr>
      <vt:lpstr>Lepus (hares) </vt:lpstr>
      <vt:lpstr>خصوصیات آناتومیکی و فیزیولوژیکی </vt:lpstr>
      <vt:lpstr>سر و گردن</vt:lpstr>
      <vt:lpstr>سینه و شکم و سیستم ادراری تناسلی</vt:lpstr>
      <vt:lpstr>مدلهای حیوانی</vt:lpstr>
      <vt:lpstr>تولیدمثل</vt:lpstr>
      <vt:lpstr>PowerPoint Presentation</vt:lpstr>
      <vt:lpstr>ژنتیک و طبقه بندی </vt:lpstr>
      <vt:lpstr>رفتار</vt:lpstr>
      <vt:lpstr>جادهی و تغذیه</vt:lpstr>
      <vt:lpstr>ادامه...</vt:lpstr>
      <vt:lpstr>Laboratory Animal Handling Technique - Rabbit</vt:lpstr>
      <vt:lpstr>Intramuscular Injection in Rabbit</vt:lpstr>
      <vt:lpstr>Tools for intramuscular injection in rabbit</vt:lpstr>
      <vt:lpstr>PowerPoint Presentation</vt:lpstr>
      <vt:lpstr>PowerPoint Presentation</vt:lpstr>
      <vt:lpstr>Subcutaneous  Injection in Rabbit</vt:lpstr>
      <vt:lpstr>Tools for subcutaneous injection in rabbit</vt:lpstr>
      <vt:lpstr>PowerPoint Presentation</vt:lpstr>
      <vt:lpstr>PowerPoint Presentation</vt:lpstr>
      <vt:lpstr>PowerPoint Presentation</vt:lpstr>
      <vt:lpstr>Collection of Blood from Ear Vein in Rabbit</vt:lpstr>
      <vt:lpstr>Tools for blood collection from ear vein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Whole Blood Collection from Carotid Artery in Rabbit</vt:lpstr>
      <vt:lpstr>Tools for collecting 50ml blood from ear artery</vt:lpstr>
      <vt:lpstr>PowerPoint Presentation</vt:lpstr>
      <vt:lpstr>Tools for blood collection from carotid artery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HKUST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Laboratory Animal Handling technique - Rabbit</dc:title>
  <dc:creator>boshan</dc:creator>
  <cp:lastModifiedBy>ebrahim shahroozian</cp:lastModifiedBy>
  <cp:revision>47</cp:revision>
  <dcterms:created xsi:type="dcterms:W3CDTF">1999-08-20T02:41:15Z</dcterms:created>
  <dcterms:modified xsi:type="dcterms:W3CDTF">2020-05-09T06:32:19Z</dcterms:modified>
</cp:coreProperties>
</file>