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sldIdLst>
    <p:sldId id="257"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5/3/2020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5/3/2020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5/3/2020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5/3/2020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5/3/2020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5/3/2020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jp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en-US" dirty="0" err="1"/>
              <a:t>Probality</a:t>
            </a:r>
            <a:r>
              <a:rPr lang="en-US" dirty="0"/>
              <a:t> (Chance)</a:t>
            </a:r>
            <a:br>
              <a:rPr lang="en-US" dirty="0"/>
            </a:br>
            <a:r>
              <a:rPr lang="fa-IR" dirty="0"/>
              <a:t>احتمالات</a:t>
            </a:r>
            <a:endParaRPr lang="en-US" dirty="0"/>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pic>
        <p:nvPicPr>
          <p:cNvPr id="4" name="Audio 3">
            <a:hlinkClick r:id="" action="ppaction://media"/>
            <a:extLst>
              <a:ext uri="{FF2B5EF4-FFF2-40B4-BE49-F238E27FC236}">
                <a16:creationId xmlns:a16="http://schemas.microsoft.com/office/drawing/2014/main" id="{75DB4921-F3E4-488A-9091-04998E374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5805559"/>
      </p:ext>
    </p:extLst>
  </p:cSld>
  <p:clrMapOvr>
    <a:masterClrMapping/>
  </p:clrMapOvr>
  <mc:AlternateContent xmlns:mc="http://schemas.openxmlformats.org/markup-compatibility/2006">
    <mc:Choice xmlns:p14="http://schemas.microsoft.com/office/powerpoint/2010/main" Requires="p14">
      <p:transition spd="slow" p14:dur="2000" advTm="20316"/>
    </mc:Choice>
    <mc:Fallback>
      <p:transition spd="slow" advTm="2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25000" b="-2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60FF-703E-4065-8AF3-4E51DCC965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98D27D-DA18-477E-987F-C88981A34565}"/>
              </a:ext>
            </a:extLst>
          </p:cNvPr>
          <p:cNvSpPr>
            <a:spLocks noGrp="1"/>
          </p:cNvSpPr>
          <p:nvPr>
            <p:ph idx="1"/>
          </p:nvPr>
        </p:nvSpPr>
        <p:spPr/>
        <p:txBody>
          <a:bodyPr/>
          <a:lstStyle/>
          <a:p>
            <a:pPr algn="r" rtl="1"/>
            <a:r>
              <a:rPr lang="fa-IR" dirty="0"/>
              <a:t>احتمال ممکن است به صورت فراوانی نسبی یا شانس احتمالی رویدادی باشد که انتظار می رود این رویداد به طور متوسط اتفاق بیفتد. مثل تولد پسری در اولین بارداری ، احتمال اینکه یک دارو بهتر از دیگری باشد، احتمال اینکه فشار خون در محدوده بالای دامنه، طبیعی باشد و غیره. به عبارت دیگر ، این نشانگر فراوانی یا شانس نسبی است که انتظار می رود یک رویداد به طور متوسط یا در دراز مدت اتفاق بیفتد، مانند بارداری دوقلوی، که یک در 80 بارداری رخ می دهد یا کودکی با گروه خونی </a:t>
            </a:r>
            <a:r>
              <a:rPr lang="en-US" dirty="0"/>
              <a:t>Rh </a:t>
            </a:r>
            <a:r>
              <a:rPr lang="fa-IR" dirty="0"/>
              <a:t>منفی یک در ده تولد دیده شود.</a:t>
            </a:r>
          </a:p>
          <a:p>
            <a:pPr algn="r" rtl="1"/>
            <a:r>
              <a:rPr lang="fa-IR" dirty="0"/>
              <a:t>هدف اصلی از انتخاب یک نمونه نماینده </a:t>
            </a:r>
            <a:r>
              <a:rPr lang="en-US" dirty="0"/>
              <a:t>Sample</a:t>
            </a:r>
            <a:r>
              <a:rPr lang="fa-IR" dirty="0"/>
              <a:t> ، میزان احتمالی (فراوانی نسبی) از وقوع یک یا گروهی از مشاهدات در توزیع نرمال متغیر بیولوژیکی است. ما همچنین می خواهیم احتمال (شانس) وقوع مقادیر نمونه (میانگین و نسبت ها) را بدانیم تا نتایج نمونه با نتایج آن در جمعیت قابل مقایسه باشد. سپس می توان تغییرپذیری شانس را رد کرد و استنباط در مورد جمعیت را ترسیم کرد. برای انجام همه اینها ، احتمال وقوع رخدادهای بیولوژیکی یا وقایع در جهان باید به خوبی درک شود</a:t>
            </a:r>
          </a:p>
          <a:p>
            <a:pPr algn="r" rtl="1"/>
            <a:r>
              <a:rPr lang="fa-IR" dirty="0"/>
              <a:t>یک عنصر عدم اطمینان با هر نتیجه گیری همراه است زیرا اطلاعات مربوط به همه اتفاقات در دسترس نیست. فراتر از پیش بینی، اجتناب ناپذیر است. این عدم قطعیت عددی به عنوان احتمال بیان می شود. این فراوانی نسبی یک رویداد خاص را که در طولانی مدت اتفاق می افتد ، اندازه می گیرد. استنتاج ها یا نتیجه گیری هایی که پس از تحلیل های آماری مختلف انجام می شود ، براساس تئوری احتمال استوار است</a:t>
            </a:r>
            <a:endParaRPr lang="en-US" dirty="0"/>
          </a:p>
        </p:txBody>
      </p:sp>
      <p:pic>
        <p:nvPicPr>
          <p:cNvPr id="4" name="Audio 3">
            <a:hlinkClick r:id="" action="ppaction://media"/>
            <a:extLst>
              <a:ext uri="{FF2B5EF4-FFF2-40B4-BE49-F238E27FC236}">
                <a16:creationId xmlns:a16="http://schemas.microsoft.com/office/drawing/2014/main" id="{46AD6C95-6D64-4E0D-A9B0-3A6111929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390726"/>
      </p:ext>
    </p:extLst>
  </p:cSld>
  <p:clrMapOvr>
    <a:masterClrMapping/>
  </p:clrMapOvr>
  <mc:AlternateContent xmlns:mc="http://schemas.openxmlformats.org/markup-compatibility/2006">
    <mc:Choice xmlns:p14="http://schemas.microsoft.com/office/powerpoint/2010/main" Requires="p14">
      <p:transition spd="slow" p14:dur="2000" advTm="280243"/>
    </mc:Choice>
    <mc:Fallback>
      <p:transition spd="slow" advTm="28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t="-36000" b="-3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793BA-E069-4680-8129-C64AE8698454}"/>
              </a:ext>
            </a:extLst>
          </p:cNvPr>
          <p:cNvSpPr>
            <a:spLocks noGrp="1"/>
          </p:cNvSpPr>
          <p:nvPr>
            <p:ph idx="1"/>
          </p:nvPr>
        </p:nvSpPr>
        <p:spPr>
          <a:xfrm>
            <a:off x="329184" y="607162"/>
            <a:ext cx="11645798" cy="6056985"/>
          </a:xfrm>
        </p:spPr>
        <p:txBody>
          <a:bodyPr>
            <a:normAutofit/>
          </a:bodyPr>
          <a:lstStyle/>
          <a:p>
            <a:pPr algn="r" rtl="1"/>
            <a:r>
              <a:rPr lang="fa-IR" dirty="0"/>
              <a:t>احتمال معمولاً با نماد "</a:t>
            </a:r>
            <a:r>
              <a:rPr lang="en-US" dirty="0"/>
              <a:t>p" </a:t>
            </a:r>
            <a:r>
              <a:rPr lang="fa-IR" dirty="0"/>
              <a:t>بیان می شود. از صفر (0) تا یک (1) متغیر است. هنگامی که </a:t>
            </a:r>
            <a:r>
              <a:rPr lang="en-US" dirty="0"/>
              <a:t>p = 0 </a:t>
            </a:r>
            <a:r>
              <a:rPr lang="fa-IR" dirty="0"/>
              <a:t>است ، این بدان معنی است که هیچ اتفاقی رخ نداده یا وقوع آن غیرممکن است. احتمال زنده ماندن بعد از هاری صفر یا در حد صفر است. اگر </a:t>
            </a:r>
            <a:r>
              <a:rPr lang="en-US" dirty="0"/>
              <a:t>p = 1 </a:t>
            </a:r>
            <a:r>
              <a:rPr lang="fa-IR" dirty="0"/>
              <a:t>باشد ، به این معنی است که احتمال وقوع یک واقعه 100٪ است ، یعنی اجتناب ناپذیر است. احتمال زنده ماندن بعد از تب سندفلای 100٪ است.</a:t>
            </a:r>
          </a:p>
          <a:p>
            <a:pPr algn="r" rtl="1"/>
            <a:r>
              <a:rPr lang="fa-IR" dirty="0"/>
              <a:t>اگر احتمال وقوع یک واقعه در یک نمونه </a:t>
            </a:r>
            <a:r>
              <a:rPr lang="en-US" dirty="0"/>
              <a:t>p </a:t>
            </a:r>
            <a:r>
              <a:rPr lang="fa-IR" dirty="0"/>
              <a:t>باشد و احتمال عدم وقوع آن توسط نماد </a:t>
            </a:r>
            <a:r>
              <a:rPr lang="en-US" dirty="0"/>
              <a:t>q </a:t>
            </a:r>
            <a:r>
              <a:rPr lang="fa-IR" dirty="0"/>
              <a:t>مشخص  شود ، در این صورت</a:t>
            </a:r>
          </a:p>
          <a:p>
            <a:pPr algn="r" rtl="1"/>
            <a:r>
              <a:rPr lang="en-US" dirty="0"/>
              <a:t>q = 1 - p </a:t>
            </a:r>
            <a:r>
              <a:rPr lang="fa-IR" dirty="0"/>
              <a:t>یا </a:t>
            </a:r>
            <a:r>
              <a:rPr lang="en-US" dirty="0"/>
              <a:t>p + q = 1</a:t>
            </a:r>
            <a:r>
              <a:rPr lang="fa-IR" dirty="0"/>
              <a:t> </a:t>
            </a:r>
          </a:p>
          <a:p>
            <a:pPr algn="r" rtl="1"/>
            <a:r>
              <a:rPr lang="fa-IR" dirty="0"/>
              <a:t>شانس شیر یا خط، یا داشتن فرزند پسر یا دختر در یک بارداری پنجاه و پنجاه یا نیم و نیم است ، یعنی </a:t>
            </a:r>
            <a:r>
              <a:rPr lang="en-US" dirty="0"/>
              <a:t>p = ½ </a:t>
            </a:r>
            <a:r>
              <a:rPr lang="fa-IR" dirty="0"/>
              <a:t>و </a:t>
            </a:r>
            <a:r>
              <a:rPr lang="en-US" dirty="0"/>
              <a:t>q = ½ </a:t>
            </a:r>
            <a:r>
              <a:rPr lang="fa-IR" dirty="0"/>
              <a:t>جایی که "</a:t>
            </a:r>
            <a:r>
              <a:rPr lang="en-US" dirty="0"/>
              <a:t>p" </a:t>
            </a:r>
            <a:r>
              <a:rPr lang="fa-IR" dirty="0"/>
              <a:t>احتمال فرزند پسر را نشان می دهد و ". </a:t>
            </a:r>
          </a:p>
          <a:p>
            <a:pPr algn="r" rtl="1"/>
            <a:r>
              <a:rPr lang="en-US" dirty="0"/>
              <a:t>q ‘</a:t>
            </a:r>
            <a:r>
              <a:rPr lang="fa-IR" dirty="0"/>
              <a:t>از عدم بارداریفرزند پسر یا بارداری فرزند دختر اشاره دارد. </a:t>
            </a:r>
          </a:p>
          <a:p>
            <a:pPr algn="r" rtl="1"/>
            <a:r>
              <a:rPr lang="fa-IR" dirty="0"/>
              <a:t>به صورت حساب شده ، احتمال (</a:t>
            </a:r>
            <a:r>
              <a:rPr lang="en-US" dirty="0"/>
              <a:t>p) </a:t>
            </a:r>
            <a:r>
              <a:rPr lang="fa-IR" dirty="0"/>
              <a:t>یا احتمال وقوع یک رویداد مثبت را با فرمول محاسبه می کنیم:</a:t>
            </a:r>
          </a:p>
          <a:p>
            <a:pPr algn="r" rtl="1"/>
            <a:r>
              <a:rPr lang="fa-IR" dirty="0"/>
              <a:t>اگر یک جراح در 200 مورد پیوند کلیه 80 مورد موفق باشد ، احتمال موفقیت بعد از عمل محاسبه می شود</a:t>
            </a:r>
          </a:p>
          <a:p>
            <a:pPr algn="r" rtl="1"/>
            <a:r>
              <a:rPr lang="en-US" dirty="0"/>
              <a:t>"q" </a:t>
            </a:r>
            <a:r>
              <a:rPr lang="fa-IR" dirty="0"/>
              <a:t>یا احتمال زنده نماندن یا مردن است</a:t>
            </a:r>
          </a:p>
          <a:p>
            <a:pPr algn="r" rtl="1"/>
            <a:r>
              <a:rPr lang="fa-IR" dirty="0"/>
              <a:t>احتمال آمدن عددد 6 در یک بار پرتاب تاس 1/6 و نیامدن عدد 6 ، یعنی 1 ، 2 ، 3 ، 4 یا 5 خواهد بود 5/6</a:t>
            </a:r>
          </a:p>
          <a:p>
            <a:pPr algn="r" rtl="1"/>
            <a:r>
              <a:rPr lang="fa-IR" dirty="0"/>
              <a:t>در اینجا آمدن عدد 6 برای ما یک رویداد مطلوب به شمار می رود و نیامدن آن یک رویداد نامطلوب</a:t>
            </a:r>
          </a:p>
          <a:p>
            <a:pPr algn="r" rtl="1"/>
            <a:r>
              <a:rPr lang="fa-IR" dirty="0"/>
              <a:t>اگر حاملگی دوقلو  یک در 80 باشد، </a:t>
            </a:r>
            <a:r>
              <a:rPr lang="en-US" dirty="0"/>
              <a:t>p</a:t>
            </a:r>
            <a:r>
              <a:rPr lang="fa-IR" dirty="0"/>
              <a:t> و </a:t>
            </a:r>
            <a:r>
              <a:rPr lang="en-US" dirty="0"/>
              <a:t>q</a:t>
            </a:r>
            <a:r>
              <a:rPr lang="fa-IR" dirty="0"/>
              <a:t> را محاسبه کنید</a:t>
            </a:r>
          </a:p>
          <a:p>
            <a:pPr algn="r" rtl="1"/>
            <a:r>
              <a:rPr lang="fa-IR" dirty="0"/>
              <a:t>اگر احتمال </a:t>
            </a:r>
            <a:r>
              <a:rPr lang="en-US" dirty="0"/>
              <a:t>Rh- </a:t>
            </a:r>
            <a:r>
              <a:rPr lang="fa-IR" dirty="0"/>
              <a:t>منفی یک در ده تولد باشد باشد </a:t>
            </a:r>
            <a:r>
              <a:rPr lang="en-US" dirty="0"/>
              <a:t>p </a:t>
            </a:r>
            <a:r>
              <a:rPr lang="fa-IR" dirty="0"/>
              <a:t>و </a:t>
            </a:r>
            <a:r>
              <a:rPr lang="en-US" dirty="0"/>
              <a:t>q</a:t>
            </a:r>
            <a:r>
              <a:rPr lang="fa-IR" dirty="0"/>
              <a:t> را محاسبه نمایید</a:t>
            </a:r>
          </a:p>
          <a:p>
            <a:pPr algn="r" rtl="1"/>
            <a:endParaRPr lang="en-US" dirty="0"/>
          </a:p>
        </p:txBody>
      </p:sp>
      <p:pic>
        <p:nvPicPr>
          <p:cNvPr id="4" name="Picture 3">
            <a:extLst>
              <a:ext uri="{FF2B5EF4-FFF2-40B4-BE49-F238E27FC236}">
                <a16:creationId xmlns:a16="http://schemas.microsoft.com/office/drawing/2014/main" id="{F9BBB503-66A1-4621-8641-7522BBFCAC47}"/>
              </a:ext>
            </a:extLst>
          </p:cNvPr>
          <p:cNvPicPr>
            <a:picLocks noChangeAspect="1"/>
          </p:cNvPicPr>
          <p:nvPr/>
        </p:nvPicPr>
        <p:blipFill>
          <a:blip r:embed="rId5"/>
          <a:stretch>
            <a:fillRect/>
          </a:stretch>
        </p:blipFill>
        <p:spPr>
          <a:xfrm>
            <a:off x="574812" y="3082696"/>
            <a:ext cx="3339869" cy="552958"/>
          </a:xfrm>
          <a:prstGeom prst="rect">
            <a:avLst/>
          </a:prstGeom>
        </p:spPr>
      </p:pic>
      <p:pic>
        <p:nvPicPr>
          <p:cNvPr id="5" name="Picture 4">
            <a:extLst>
              <a:ext uri="{FF2B5EF4-FFF2-40B4-BE49-F238E27FC236}">
                <a16:creationId xmlns:a16="http://schemas.microsoft.com/office/drawing/2014/main" id="{B94FA20D-550E-4355-BE87-1A17D935A624}"/>
              </a:ext>
            </a:extLst>
          </p:cNvPr>
          <p:cNvPicPr>
            <a:picLocks noChangeAspect="1"/>
          </p:cNvPicPr>
          <p:nvPr/>
        </p:nvPicPr>
        <p:blipFill>
          <a:blip r:embed="rId6"/>
          <a:stretch>
            <a:fillRect/>
          </a:stretch>
        </p:blipFill>
        <p:spPr>
          <a:xfrm>
            <a:off x="406257" y="3652203"/>
            <a:ext cx="3676978" cy="515903"/>
          </a:xfrm>
          <a:prstGeom prst="rect">
            <a:avLst/>
          </a:prstGeom>
        </p:spPr>
      </p:pic>
      <p:pic>
        <p:nvPicPr>
          <p:cNvPr id="6" name="Picture 5">
            <a:extLst>
              <a:ext uri="{FF2B5EF4-FFF2-40B4-BE49-F238E27FC236}">
                <a16:creationId xmlns:a16="http://schemas.microsoft.com/office/drawing/2014/main" id="{50377E45-3ABD-4162-AF41-7E6EA70FA5E2}"/>
              </a:ext>
            </a:extLst>
          </p:cNvPr>
          <p:cNvPicPr>
            <a:picLocks noChangeAspect="1"/>
          </p:cNvPicPr>
          <p:nvPr/>
        </p:nvPicPr>
        <p:blipFill>
          <a:blip r:embed="rId7"/>
          <a:stretch>
            <a:fillRect/>
          </a:stretch>
        </p:blipFill>
        <p:spPr>
          <a:xfrm>
            <a:off x="5560432" y="4095552"/>
            <a:ext cx="2353733" cy="478367"/>
          </a:xfrm>
          <a:prstGeom prst="rect">
            <a:avLst/>
          </a:prstGeom>
        </p:spPr>
      </p:pic>
      <p:pic>
        <p:nvPicPr>
          <p:cNvPr id="8" name="Picture 7">
            <a:extLst>
              <a:ext uri="{FF2B5EF4-FFF2-40B4-BE49-F238E27FC236}">
                <a16:creationId xmlns:a16="http://schemas.microsoft.com/office/drawing/2014/main" id="{DACADBC6-8BB0-49FA-9B2B-372E07960672}"/>
              </a:ext>
            </a:extLst>
          </p:cNvPr>
          <p:cNvPicPr>
            <a:picLocks noChangeAspect="1"/>
          </p:cNvPicPr>
          <p:nvPr/>
        </p:nvPicPr>
        <p:blipFill>
          <a:blip r:embed="rId8"/>
          <a:stretch>
            <a:fillRect/>
          </a:stretch>
        </p:blipFill>
        <p:spPr>
          <a:xfrm>
            <a:off x="1064838" y="4334735"/>
            <a:ext cx="2504664" cy="2449495"/>
          </a:xfrm>
          <a:prstGeom prst="rect">
            <a:avLst/>
          </a:prstGeom>
        </p:spPr>
      </p:pic>
      <p:pic>
        <p:nvPicPr>
          <p:cNvPr id="7" name="Audio 6">
            <a:hlinkClick r:id="" action="ppaction://media"/>
            <a:extLst>
              <a:ext uri="{FF2B5EF4-FFF2-40B4-BE49-F238E27FC236}">
                <a16:creationId xmlns:a16="http://schemas.microsoft.com/office/drawing/2014/main" id="{FD6688D3-801A-4200-A3B4-4A8F88727F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3424344"/>
      </p:ext>
    </p:extLst>
  </p:cSld>
  <p:clrMapOvr>
    <a:masterClrMapping/>
  </p:clrMapOvr>
  <mc:AlternateContent xmlns:mc="http://schemas.openxmlformats.org/markup-compatibility/2006">
    <mc:Choice xmlns:p14="http://schemas.microsoft.com/office/powerpoint/2010/main" Requires="p14">
      <p:transition spd="slow" p14:dur="2000" advTm="238395"/>
    </mc:Choice>
    <mc:Fallback>
      <p:transition spd="slow" advTm="23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3E65-6145-47B5-A743-2A520CEE485D}"/>
              </a:ext>
            </a:extLst>
          </p:cNvPr>
          <p:cNvSpPr>
            <a:spLocks noGrp="1"/>
          </p:cNvSpPr>
          <p:nvPr>
            <p:ph type="title"/>
          </p:nvPr>
        </p:nvSpPr>
        <p:spPr/>
        <p:txBody>
          <a:bodyPr/>
          <a:lstStyle/>
          <a:p>
            <a:pPr algn="r" rtl="1"/>
            <a:r>
              <a:rPr lang="fa-IR" dirty="0"/>
              <a:t>قوانین مربوط به احتمالات</a:t>
            </a:r>
            <a:endParaRPr lang="en-US" dirty="0"/>
          </a:p>
        </p:txBody>
      </p:sp>
      <p:sp>
        <p:nvSpPr>
          <p:cNvPr id="3" name="Content Placeholder 2">
            <a:extLst>
              <a:ext uri="{FF2B5EF4-FFF2-40B4-BE49-F238E27FC236}">
                <a16:creationId xmlns:a16="http://schemas.microsoft.com/office/drawing/2014/main" id="{AB69C1DE-5D6B-4F91-9C6E-9B843CBB03CD}"/>
              </a:ext>
            </a:extLst>
          </p:cNvPr>
          <p:cNvSpPr>
            <a:spLocks noGrp="1"/>
          </p:cNvSpPr>
          <p:nvPr>
            <p:ph idx="1"/>
          </p:nvPr>
        </p:nvSpPr>
        <p:spPr>
          <a:xfrm>
            <a:off x="581192" y="1945843"/>
            <a:ext cx="11029615" cy="4542739"/>
          </a:xfrm>
        </p:spPr>
        <p:txBody>
          <a:bodyPr/>
          <a:lstStyle/>
          <a:p>
            <a:pPr algn="r" rtl="1"/>
            <a:r>
              <a:rPr lang="fa-IR" dirty="0"/>
              <a:t>داشتن مفهوم روشنی از احتمال بسیار حائز اهمیت است زیرا این اساسی  را برای همه آزمایشات معنی دار </a:t>
            </a:r>
            <a:r>
              <a:rPr lang="en-US" dirty="0"/>
              <a:t>(significant)</a:t>
            </a:r>
            <a:r>
              <a:rPr lang="fa-IR" dirty="0"/>
              <a:t> ایجاد می کند. این تخمین معمولاً بر اساس پنج قانون احتمالی زیر ، منحنی نرمال و جداول انجام می شود.</a:t>
            </a:r>
          </a:p>
          <a:p>
            <a:pPr lvl="1" algn="r" rtl="1"/>
            <a:r>
              <a:rPr lang="fa-IR" dirty="0"/>
              <a:t>1. قانون جمع احتمال</a:t>
            </a:r>
          </a:p>
          <a:p>
            <a:pPr lvl="1" algn="r" rtl="1"/>
            <a:r>
              <a:rPr lang="fa-IR" dirty="0"/>
              <a:t>2. قانون ضرب احتمال</a:t>
            </a:r>
          </a:p>
          <a:p>
            <a:pPr lvl="1" algn="r" rtl="1"/>
            <a:r>
              <a:rPr lang="fa-IR" dirty="0"/>
              <a:t>3. قانون احتمال توزیع دو جمله ای</a:t>
            </a:r>
          </a:p>
          <a:p>
            <a:pPr lvl="1" algn="r" rtl="1"/>
            <a:r>
              <a:rPr lang="fa-IR" dirty="0"/>
              <a:t>4- احتمال (شانس) از شکل یا منحنی توزیع نرمال</a:t>
            </a:r>
          </a:p>
          <a:p>
            <a:pPr lvl="1" algn="r" rtl="1"/>
            <a:r>
              <a:rPr lang="fa-IR" dirty="0"/>
              <a:t>5- احتمال مقادیر محاسبه شده از جداول.</a:t>
            </a:r>
            <a:endParaRPr lang="en-US" dirty="0"/>
          </a:p>
        </p:txBody>
      </p:sp>
      <p:pic>
        <p:nvPicPr>
          <p:cNvPr id="4" name="Audio 3">
            <a:hlinkClick r:id="" action="ppaction://media"/>
            <a:extLst>
              <a:ext uri="{FF2B5EF4-FFF2-40B4-BE49-F238E27FC236}">
                <a16:creationId xmlns:a16="http://schemas.microsoft.com/office/drawing/2014/main" id="{A5E1AD25-4496-4E98-8CDB-B0CD1F214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6846439"/>
      </p:ext>
    </p:extLst>
  </p:cSld>
  <p:clrMapOvr>
    <a:masterClrMapping/>
  </p:clrMapOvr>
  <mc:AlternateContent xmlns:mc="http://schemas.openxmlformats.org/markup-compatibility/2006">
    <mc:Choice xmlns:p14="http://schemas.microsoft.com/office/powerpoint/2010/main" Requires="p14">
      <p:transition spd="slow" p14:dur="2000" advTm="75888"/>
    </mc:Choice>
    <mc:Fallback>
      <p:transition spd="slow" advTm="7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B5CE-A08E-4B73-98CB-7D582B2F0086}"/>
              </a:ext>
            </a:extLst>
          </p:cNvPr>
          <p:cNvSpPr>
            <a:spLocks noGrp="1"/>
          </p:cNvSpPr>
          <p:nvPr>
            <p:ph type="title"/>
          </p:nvPr>
        </p:nvSpPr>
        <p:spPr/>
        <p:txBody>
          <a:bodyPr/>
          <a:lstStyle/>
          <a:p>
            <a:pPr algn="r" rtl="1"/>
            <a:r>
              <a:rPr lang="fa-IR" dirty="0"/>
              <a:t>قانون جمع احتمال</a:t>
            </a:r>
            <a:endParaRPr lang="en-US" dirty="0"/>
          </a:p>
        </p:txBody>
      </p:sp>
      <p:sp>
        <p:nvSpPr>
          <p:cNvPr id="3" name="Content Placeholder 2">
            <a:extLst>
              <a:ext uri="{FF2B5EF4-FFF2-40B4-BE49-F238E27FC236}">
                <a16:creationId xmlns:a16="http://schemas.microsoft.com/office/drawing/2014/main" id="{DAD9AC6B-5792-428E-84D0-C94F4461710F}"/>
              </a:ext>
            </a:extLst>
          </p:cNvPr>
          <p:cNvSpPr>
            <a:spLocks noGrp="1"/>
          </p:cNvSpPr>
          <p:nvPr>
            <p:ph idx="1"/>
          </p:nvPr>
        </p:nvSpPr>
        <p:spPr/>
        <p:txBody>
          <a:bodyPr/>
          <a:lstStyle/>
          <a:p>
            <a:pPr algn="r" rtl="1"/>
            <a:r>
              <a:rPr lang="fa-IR" dirty="0"/>
              <a:t>اگر یک رویداد احتمال وقوع رویداد یا رویدادهای خاص دیگر را حذف کند ، وقایع به صورت ناسازگار خوانده می شوند. شیر انداختن باعث حذف خط اوردن می شود. تولد پسر باعث از  بین رفتن احتمال تولد دختر می شود.  آوردن عدد 2  باعث کنار رفتن اعداد 1 ، 3 ، 4 ، 5 و 6 در پرتاب تاس می شود.</a:t>
            </a:r>
          </a:p>
          <a:p>
            <a:pPr algn="r" rtl="1"/>
            <a:r>
              <a:rPr lang="fa-IR" dirty="0"/>
              <a:t>رویداد به یکی از چندین روش اتفاق می افتد. تولد یا یک نوزاد پسر یا یک نوزاد دختر خواهد بود. گروه های خونی </a:t>
            </a:r>
            <a:r>
              <a:rPr lang="en-US" dirty="0"/>
              <a:t>A ، B ، O </a:t>
            </a:r>
            <a:r>
              <a:rPr lang="fa-IR" dirty="0"/>
              <a:t>یا </a:t>
            </a:r>
            <a:r>
              <a:rPr lang="en-US" dirty="0"/>
              <a:t>AB </a:t>
            </a:r>
            <a:r>
              <a:rPr lang="fa-IR" dirty="0"/>
              <a:t>خواهند بود. </a:t>
            </a:r>
            <a:r>
              <a:rPr lang="en-US" dirty="0"/>
              <a:t>WBCs </a:t>
            </a:r>
            <a:r>
              <a:rPr lang="fa-IR" dirty="0"/>
              <a:t>پلی مورف ، لنفوسیت ها ، مونوسیت های ائوزینوفیل یا بازوفیل خواهند بود. همه آنها احتمال فردی یا فراوانی نسبی وقوع را دارند. احتمال وقوع کل برابر است با جمع احتمالات تک تک آنها.  بنابراین ، وقایع ناسازگار از قانون جمع  پیروی می کنند. </a:t>
            </a:r>
          </a:p>
          <a:p>
            <a:pPr algn="r" rtl="1"/>
            <a:r>
              <a:rPr lang="fa-IR" dirty="0"/>
              <a:t>اگر تعداد وقایع ناسازگار </a:t>
            </a:r>
            <a:r>
              <a:rPr lang="en-US" dirty="0"/>
              <a:t>n </a:t>
            </a:r>
            <a:r>
              <a:rPr lang="fa-IR" dirty="0"/>
              <a:t>و </a:t>
            </a:r>
            <a:r>
              <a:rPr lang="en-US" dirty="0"/>
              <a:t>P1 </a:t>
            </a:r>
            <a:r>
              <a:rPr lang="fa-IR" dirty="0"/>
              <a:t>  احتمال فردی باشد ، پس احتمال کل ، </a:t>
            </a:r>
            <a:r>
              <a:rPr lang="en-US" dirty="0"/>
              <a:t>P </a:t>
            </a:r>
            <a:r>
              <a:rPr lang="fa-IR" dirty="0"/>
              <a:t>محاسبه می شود</a:t>
            </a:r>
          </a:p>
          <a:p>
            <a:pPr algn="r" rtl="1"/>
            <a:r>
              <a:rPr lang="fa-IR" dirty="0"/>
              <a:t>کلمه "یا" در هنگام اعمال قانون جمع وجود دارد ، به عنوان مثال در تولد فرزند </a:t>
            </a:r>
            <a:r>
              <a:rPr lang="en-US" dirty="0"/>
              <a:t>Rh </a:t>
            </a:r>
            <a:r>
              <a:rPr lang="fa-IR" dirty="0"/>
              <a:t> منفی یا </a:t>
            </a:r>
            <a:r>
              <a:rPr lang="en-US" dirty="0"/>
              <a:t>Rh </a:t>
            </a:r>
            <a:r>
              <a:rPr lang="fa-IR" dirty="0"/>
              <a:t> مثبت وجود دارد</a:t>
            </a:r>
            <a:r>
              <a:rPr lang="en-US" dirty="0"/>
              <a:t>، </a:t>
            </a:r>
            <a:r>
              <a:rPr lang="fa-IR" dirty="0"/>
              <a:t>یک داروی اثرات درمانی تسکین دهنده دارد یا هیچ تاثیری بر بیماری نخواهد داشت ، نتیجه پرتاپ تاس که یک بار پرتاب شود، 1 یا 2 یا 3 یا 4 یا 5 یا 6  خواهد بود. احتمال اینکه 2 بیاید 1/6 احتمال اینکه 6 بیاید 1/6است. احتمال کل که یا 2 و یا  6 در یک پرتاب بیاید برابر است با: </a:t>
            </a:r>
          </a:p>
          <a:p>
            <a:pPr algn="r" rtl="1"/>
            <a:endParaRPr lang="en-US" dirty="0"/>
          </a:p>
        </p:txBody>
      </p:sp>
      <p:pic>
        <p:nvPicPr>
          <p:cNvPr id="4" name="Picture 3">
            <a:extLst>
              <a:ext uri="{FF2B5EF4-FFF2-40B4-BE49-F238E27FC236}">
                <a16:creationId xmlns:a16="http://schemas.microsoft.com/office/drawing/2014/main" id="{DDF9AEAB-B38F-4D41-ACD3-A9288D8B231A}"/>
              </a:ext>
            </a:extLst>
          </p:cNvPr>
          <p:cNvPicPr>
            <a:picLocks noChangeAspect="1"/>
          </p:cNvPicPr>
          <p:nvPr/>
        </p:nvPicPr>
        <p:blipFill>
          <a:blip r:embed="rId4"/>
          <a:stretch>
            <a:fillRect/>
          </a:stretch>
        </p:blipFill>
        <p:spPr>
          <a:xfrm>
            <a:off x="2332058" y="4096516"/>
            <a:ext cx="2716718" cy="425280"/>
          </a:xfrm>
          <a:prstGeom prst="rect">
            <a:avLst/>
          </a:prstGeom>
        </p:spPr>
      </p:pic>
      <p:pic>
        <p:nvPicPr>
          <p:cNvPr id="5" name="Picture 4">
            <a:extLst>
              <a:ext uri="{FF2B5EF4-FFF2-40B4-BE49-F238E27FC236}">
                <a16:creationId xmlns:a16="http://schemas.microsoft.com/office/drawing/2014/main" id="{0AD02FAE-5A14-41C3-B987-BC330BD00FC2}"/>
              </a:ext>
            </a:extLst>
          </p:cNvPr>
          <p:cNvPicPr>
            <a:picLocks noChangeAspect="1"/>
          </p:cNvPicPr>
          <p:nvPr/>
        </p:nvPicPr>
        <p:blipFill>
          <a:blip r:embed="rId5"/>
          <a:stretch>
            <a:fillRect/>
          </a:stretch>
        </p:blipFill>
        <p:spPr>
          <a:xfrm>
            <a:off x="5774808" y="5356454"/>
            <a:ext cx="1388533" cy="431800"/>
          </a:xfrm>
          <a:prstGeom prst="rect">
            <a:avLst/>
          </a:prstGeom>
        </p:spPr>
      </p:pic>
      <p:pic>
        <p:nvPicPr>
          <p:cNvPr id="6" name="Audio 5">
            <a:hlinkClick r:id="" action="ppaction://media"/>
            <a:extLst>
              <a:ext uri="{FF2B5EF4-FFF2-40B4-BE49-F238E27FC236}">
                <a16:creationId xmlns:a16="http://schemas.microsoft.com/office/drawing/2014/main" id="{50068693-EA7B-4200-840E-EA475E427C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5787678"/>
      </p:ext>
    </p:extLst>
  </p:cSld>
  <p:clrMapOvr>
    <a:masterClrMapping/>
  </p:clrMapOvr>
  <mc:AlternateContent xmlns:mc="http://schemas.openxmlformats.org/markup-compatibility/2006">
    <mc:Choice xmlns:p14="http://schemas.microsoft.com/office/powerpoint/2010/main" Requires="p14">
      <p:transition spd="slow" p14:dur="2000" advTm="223915"/>
    </mc:Choice>
    <mc:Fallback>
      <p:transition spd="slow" advTm="22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3C5C-AF4F-43D6-93F4-3D173D7D1BB4}"/>
              </a:ext>
            </a:extLst>
          </p:cNvPr>
          <p:cNvSpPr>
            <a:spLocks noGrp="1"/>
          </p:cNvSpPr>
          <p:nvPr>
            <p:ph type="title"/>
          </p:nvPr>
        </p:nvSpPr>
        <p:spPr/>
        <p:txBody>
          <a:bodyPr/>
          <a:lstStyle/>
          <a:p>
            <a:pPr algn="r" rtl="1"/>
            <a:r>
              <a:rPr lang="fa-IR" dirty="0"/>
              <a:t>قانون ضرب احتمال</a:t>
            </a:r>
            <a:endParaRPr lang="en-US" dirty="0"/>
          </a:p>
        </p:txBody>
      </p:sp>
      <p:sp>
        <p:nvSpPr>
          <p:cNvPr id="3" name="Content Placeholder 2">
            <a:extLst>
              <a:ext uri="{FF2B5EF4-FFF2-40B4-BE49-F238E27FC236}">
                <a16:creationId xmlns:a16="http://schemas.microsoft.com/office/drawing/2014/main" id="{34DDE01A-DEFE-4EAE-824F-ADEC708EC4F4}"/>
              </a:ext>
            </a:extLst>
          </p:cNvPr>
          <p:cNvSpPr>
            <a:spLocks noGrp="1"/>
          </p:cNvSpPr>
          <p:nvPr>
            <p:ph idx="1"/>
          </p:nvPr>
        </p:nvSpPr>
        <p:spPr/>
        <p:txBody>
          <a:bodyPr/>
          <a:lstStyle/>
          <a:p>
            <a:pPr algn="r" rtl="1"/>
            <a:r>
              <a:rPr lang="fa-IR" dirty="0"/>
              <a:t>این قانون در مورد دو یا چند واقعه که با هم اتفاق می افتد اعمال می شود اما آنها نباید در ارتباط با هم باشند ، یعنی باید مستقل از یکدیگر باشند.</a:t>
            </a:r>
          </a:p>
          <a:p>
            <a:pPr algn="r" rtl="1"/>
            <a:r>
              <a:rPr lang="fa-IR" dirty="0"/>
              <a:t>کلمه "و" در بین وقایع استفاده می شود. مانند 2 و 5 در پرتاب دو تاس.</a:t>
            </a:r>
          </a:p>
          <a:p>
            <a:pPr algn="r" rtl="1"/>
            <a:r>
              <a:rPr lang="fa-IR" dirty="0"/>
              <a:t>تاس  دو بار پشت سر هم پرتاب می شود، احتمال  آمدن 5 در پرتاب اول 1/6 و 2 در پرتاب دوم 1/6 که نهایت خواهیم داشت:</a:t>
            </a:r>
          </a:p>
          <a:p>
            <a:pPr algn="r" rtl="1"/>
            <a:r>
              <a:rPr lang="fa-IR" dirty="0"/>
              <a:t>نکته مهم در این قانون ترتیب و توالی اهمیتی ندارد. یعنی اگر در پرتاپ اول هم 2 و بعد 5 در نظر گرفته میشد باز هم جواب و روش از همین قانون تبعیت می کرد.</a:t>
            </a:r>
          </a:p>
          <a:p>
            <a:pPr algn="r" rtl="1"/>
            <a:r>
              <a:rPr lang="fa-IR" dirty="0"/>
              <a:t>قوانین ضرب و اضافه در مواردی که هم از کلمات "و" و "یا" استفاده شود. اعمال می شود. جنسیت در تولد و عامل </a:t>
            </a:r>
            <a:r>
              <a:rPr lang="en-US" dirty="0"/>
              <a:t>Rh </a:t>
            </a:r>
            <a:r>
              <a:rPr lang="fa-IR" dirty="0"/>
              <a:t>حوادث مستقلی هستند و در هر کودکی رخ می دهند.</a:t>
            </a:r>
          </a:p>
          <a:p>
            <a:pPr algn="r" rtl="1"/>
            <a:r>
              <a:rPr lang="fa-IR" dirty="0"/>
              <a:t>احتمال اینکه در تولدی جنسیت پسر با فاکتور </a:t>
            </a:r>
            <a:r>
              <a:rPr lang="en-US" dirty="0"/>
              <a:t>Rh</a:t>
            </a:r>
            <a:r>
              <a:rPr lang="fa-IR" dirty="0"/>
              <a:t> مثبت باشد چقدر است</a:t>
            </a:r>
          </a:p>
          <a:p>
            <a:pPr algn="r" rtl="1"/>
            <a:r>
              <a:rPr lang="fa-IR" dirty="0"/>
              <a:t>از 100 نفر ، 10 نفر به شدت سیگار می کشند و احتمال ابتلا به سرطان در افراد سیگاری سنگین 1 از 100 نفر است (داده های فرضی). شانس مبتلا شدن یک فرد به سیگاری سنگین و ابتلا به سرطان ریه چقدر است؟ </a:t>
            </a:r>
          </a:p>
          <a:p>
            <a:pPr algn="r" rtl="1"/>
            <a:endParaRPr lang="en-US" dirty="0"/>
          </a:p>
        </p:txBody>
      </p:sp>
      <p:pic>
        <p:nvPicPr>
          <p:cNvPr id="4" name="Picture 3">
            <a:extLst>
              <a:ext uri="{FF2B5EF4-FFF2-40B4-BE49-F238E27FC236}">
                <a16:creationId xmlns:a16="http://schemas.microsoft.com/office/drawing/2014/main" id="{B0D00602-D32E-4F07-8D3B-2FAE9FD9920C}"/>
              </a:ext>
            </a:extLst>
          </p:cNvPr>
          <p:cNvPicPr>
            <a:picLocks noChangeAspect="1"/>
          </p:cNvPicPr>
          <p:nvPr/>
        </p:nvPicPr>
        <p:blipFill>
          <a:blip r:embed="rId4"/>
          <a:stretch>
            <a:fillRect/>
          </a:stretch>
        </p:blipFill>
        <p:spPr>
          <a:xfrm>
            <a:off x="1015068" y="3185192"/>
            <a:ext cx="2123154" cy="356283"/>
          </a:xfrm>
          <a:prstGeom prst="rect">
            <a:avLst/>
          </a:prstGeom>
        </p:spPr>
      </p:pic>
      <p:pic>
        <p:nvPicPr>
          <p:cNvPr id="5" name="Picture 4">
            <a:extLst>
              <a:ext uri="{FF2B5EF4-FFF2-40B4-BE49-F238E27FC236}">
                <a16:creationId xmlns:a16="http://schemas.microsoft.com/office/drawing/2014/main" id="{0AB8F17F-795E-4073-AC6E-1A800930CA77}"/>
              </a:ext>
            </a:extLst>
          </p:cNvPr>
          <p:cNvPicPr>
            <a:picLocks noChangeAspect="1"/>
          </p:cNvPicPr>
          <p:nvPr/>
        </p:nvPicPr>
        <p:blipFill>
          <a:blip r:embed="rId5"/>
          <a:stretch>
            <a:fillRect/>
          </a:stretch>
        </p:blipFill>
        <p:spPr>
          <a:xfrm>
            <a:off x="4055461" y="4378488"/>
            <a:ext cx="2554751" cy="605073"/>
          </a:xfrm>
          <a:prstGeom prst="rect">
            <a:avLst/>
          </a:prstGeom>
        </p:spPr>
      </p:pic>
      <p:pic>
        <p:nvPicPr>
          <p:cNvPr id="7" name="Audio 6">
            <a:hlinkClick r:id="" action="ppaction://media"/>
            <a:extLst>
              <a:ext uri="{FF2B5EF4-FFF2-40B4-BE49-F238E27FC236}">
                <a16:creationId xmlns:a16="http://schemas.microsoft.com/office/drawing/2014/main" id="{50ACA86B-3080-4566-A812-973268DEBE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1455007"/>
      </p:ext>
    </p:extLst>
  </p:cSld>
  <p:clrMapOvr>
    <a:masterClrMapping/>
  </p:clrMapOvr>
  <mc:AlternateContent xmlns:mc="http://schemas.openxmlformats.org/markup-compatibility/2006">
    <mc:Choice xmlns:p14="http://schemas.microsoft.com/office/powerpoint/2010/main" Requires="p14">
      <p:transition spd="slow" p14:dur="2000" advTm="254759"/>
    </mc:Choice>
    <mc:Fallback>
      <p:transition spd="slow" advTm="25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D75E-941D-4B97-85E9-B1E1E6536B0C}"/>
              </a:ext>
            </a:extLst>
          </p:cNvPr>
          <p:cNvSpPr>
            <a:spLocks noGrp="1"/>
          </p:cNvSpPr>
          <p:nvPr>
            <p:ph type="title"/>
          </p:nvPr>
        </p:nvSpPr>
        <p:spPr/>
        <p:txBody>
          <a:bodyPr/>
          <a:lstStyle/>
          <a:p>
            <a:pPr algn="r" rtl="1"/>
            <a:r>
              <a:rPr lang="fa-IR" dirty="0"/>
              <a:t>توزیع دو جمله ای</a:t>
            </a:r>
            <a:endParaRPr lang="en-US" dirty="0"/>
          </a:p>
        </p:txBody>
      </p:sp>
      <p:sp>
        <p:nvSpPr>
          <p:cNvPr id="3" name="Content Placeholder 2">
            <a:extLst>
              <a:ext uri="{FF2B5EF4-FFF2-40B4-BE49-F238E27FC236}">
                <a16:creationId xmlns:a16="http://schemas.microsoft.com/office/drawing/2014/main" id="{A4AA57CB-D77C-4454-BEA8-E50C3B3C0299}"/>
              </a:ext>
            </a:extLst>
          </p:cNvPr>
          <p:cNvSpPr>
            <a:spLocks noGrp="1"/>
          </p:cNvSpPr>
          <p:nvPr>
            <p:ph idx="1"/>
          </p:nvPr>
        </p:nvSpPr>
        <p:spPr/>
        <p:txBody>
          <a:bodyPr/>
          <a:lstStyle/>
          <a:p>
            <a:pPr algn="r" rtl="1"/>
            <a:r>
              <a:rPr lang="fa-IR" dirty="0"/>
              <a:t>این توزیع مربوط به تکرار آزمایش در جایی است که تعداد حالات ممکن ما 2 تا باشد. در پرتاپ سکه احتمال شیر یا خط آمدن، دختر یا پسر بودن در بارداری، احتمال مردن یا زنده ماندن در اثر ابتلا به کرونا، احتمال موفقیت آمیز بودن بعد از عمل جراحی، احتمال بهبودی پس از دارودرمانی</a:t>
            </a:r>
          </a:p>
          <a:p>
            <a:pPr algn="r" rtl="1"/>
            <a:r>
              <a:rPr lang="fa-IR" dirty="0"/>
              <a:t>در این توزیع آزمایشهای ما به دفعات تکرار می شوند، درجائیکه احتمال موفقیت در هر باز آزمایش عدد ثابتی است و در تکرار آزمایش مقدار آن تغییر نمی کند.</a:t>
            </a:r>
          </a:p>
          <a:p>
            <a:pPr algn="r" rtl="1"/>
            <a:r>
              <a:rPr lang="fa-IR" dirty="0"/>
              <a:t>در این موارد ترتیب حالات برای ما اهمیت ندارد و ترکیب حالات است مه مهم هستند.</a:t>
            </a:r>
            <a:endParaRPr lang="en-US" dirty="0"/>
          </a:p>
        </p:txBody>
      </p:sp>
      <p:pic>
        <p:nvPicPr>
          <p:cNvPr id="4" name="Picture 3">
            <a:extLst>
              <a:ext uri="{FF2B5EF4-FFF2-40B4-BE49-F238E27FC236}">
                <a16:creationId xmlns:a16="http://schemas.microsoft.com/office/drawing/2014/main" id="{9921F39D-22EE-4752-8921-A6B8E4B3A446}"/>
              </a:ext>
            </a:extLst>
          </p:cNvPr>
          <p:cNvPicPr>
            <a:picLocks noChangeAspect="1"/>
          </p:cNvPicPr>
          <p:nvPr/>
        </p:nvPicPr>
        <p:blipFill>
          <a:blip r:embed="rId4"/>
          <a:stretch>
            <a:fillRect/>
          </a:stretch>
        </p:blipFill>
        <p:spPr>
          <a:xfrm>
            <a:off x="765654" y="1214324"/>
            <a:ext cx="4494245" cy="785216"/>
          </a:xfrm>
          <a:prstGeom prst="rect">
            <a:avLst/>
          </a:prstGeom>
        </p:spPr>
      </p:pic>
      <p:pic>
        <p:nvPicPr>
          <p:cNvPr id="5" name="Picture 4">
            <a:extLst>
              <a:ext uri="{FF2B5EF4-FFF2-40B4-BE49-F238E27FC236}">
                <a16:creationId xmlns:a16="http://schemas.microsoft.com/office/drawing/2014/main" id="{9E69D936-FCC4-4A7C-90D2-ED82264B05AF}"/>
              </a:ext>
            </a:extLst>
          </p:cNvPr>
          <p:cNvPicPr>
            <a:picLocks noChangeAspect="1"/>
          </p:cNvPicPr>
          <p:nvPr/>
        </p:nvPicPr>
        <p:blipFill>
          <a:blip r:embed="rId5"/>
          <a:stretch>
            <a:fillRect/>
          </a:stretch>
        </p:blipFill>
        <p:spPr>
          <a:xfrm>
            <a:off x="1212765" y="4593302"/>
            <a:ext cx="4792133" cy="1972733"/>
          </a:xfrm>
          <a:prstGeom prst="rect">
            <a:avLst/>
          </a:prstGeom>
        </p:spPr>
      </p:pic>
      <p:pic>
        <p:nvPicPr>
          <p:cNvPr id="6" name="Audio 5">
            <a:hlinkClick r:id="" action="ppaction://media"/>
            <a:extLst>
              <a:ext uri="{FF2B5EF4-FFF2-40B4-BE49-F238E27FC236}">
                <a16:creationId xmlns:a16="http://schemas.microsoft.com/office/drawing/2014/main" id="{79F79EF0-C134-47DF-8603-9985774DB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9239134"/>
      </p:ext>
    </p:extLst>
  </p:cSld>
  <p:clrMapOvr>
    <a:masterClrMapping/>
  </p:clrMapOvr>
  <mc:AlternateContent xmlns:mc="http://schemas.openxmlformats.org/markup-compatibility/2006">
    <mc:Choice xmlns:p14="http://schemas.microsoft.com/office/powerpoint/2010/main" Requires="p14">
      <p:transition spd="slow" p14:dur="2000" advTm="10691"/>
    </mc:Choice>
    <mc:Fallback>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8A62D4-92C5-47D7-9355-242DE44E8B84}"/>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E9353C29-0C35-4486-95A4-BB6BA283702C}"/>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ED597075-5611-46D4-8D57-F1FD9B0A3ADC}"/>
              </a:ext>
            </a:extLst>
          </p:cNvPr>
          <p:cNvSpPr>
            <a:spLocks noGrp="1"/>
          </p:cNvSpPr>
          <p:nvPr>
            <p:ph sz="half" idx="2"/>
          </p:nvPr>
        </p:nvSpPr>
        <p:spPr/>
        <p:txBody>
          <a:bodyPr/>
          <a:lstStyle/>
          <a:p>
            <a:pPr algn="r" rtl="1"/>
            <a:r>
              <a:rPr lang="fa-IR" dirty="0"/>
              <a:t>مشاهدات قبلی نشان می دهد که احتمال مرگ در یک عمل جراحی خاص برابر با 0/1 است احتمال اینکه در پنج مورد از این عمل، تعداد 2 مرگ مشاهده شود چقدر است</a:t>
            </a:r>
          </a:p>
          <a:p>
            <a:pPr algn="r" rtl="1"/>
            <a:r>
              <a:rPr lang="fa-IR" dirty="0"/>
              <a:t>احتمال اینکه از 4 تولد زنده سه تا پسر باشد</a:t>
            </a:r>
            <a:endParaRPr lang="en-US" dirty="0"/>
          </a:p>
        </p:txBody>
      </p:sp>
      <p:pic>
        <p:nvPicPr>
          <p:cNvPr id="4" name="Picture 3">
            <a:extLst>
              <a:ext uri="{FF2B5EF4-FFF2-40B4-BE49-F238E27FC236}">
                <a16:creationId xmlns:a16="http://schemas.microsoft.com/office/drawing/2014/main" id="{C137216E-350B-433E-8EA0-EB0408B976F4}"/>
              </a:ext>
            </a:extLst>
          </p:cNvPr>
          <p:cNvPicPr>
            <a:picLocks noChangeAspect="1"/>
          </p:cNvPicPr>
          <p:nvPr/>
        </p:nvPicPr>
        <p:blipFill>
          <a:blip r:embed="rId2"/>
          <a:stretch>
            <a:fillRect/>
          </a:stretch>
        </p:blipFill>
        <p:spPr>
          <a:xfrm>
            <a:off x="0" y="729659"/>
            <a:ext cx="6413555" cy="5320011"/>
          </a:xfrm>
          <a:prstGeom prst="rect">
            <a:avLst/>
          </a:prstGeom>
        </p:spPr>
      </p:pic>
    </p:spTree>
    <p:extLst>
      <p:ext uri="{BB962C8B-B14F-4D97-AF65-F5344CB8AC3E}">
        <p14:creationId xmlns:p14="http://schemas.microsoft.com/office/powerpoint/2010/main" val="83476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400515-47BA-481C-B863-3DEC505D7AF3}"/>
              </a:ext>
            </a:extLst>
          </p:cNvPr>
          <p:cNvSpPr>
            <a:spLocks noGrp="1"/>
          </p:cNvSpPr>
          <p:nvPr>
            <p:ph type="title"/>
          </p:nvPr>
        </p:nvSpPr>
        <p:spPr/>
        <p:txBody>
          <a:bodyPr/>
          <a:lstStyle/>
          <a:p>
            <a:pPr algn="r" rtl="1"/>
            <a:r>
              <a:rPr lang="fa-IR" dirty="0"/>
              <a:t>توزیع پوواسون </a:t>
            </a:r>
            <a:r>
              <a:rPr lang="en-US" dirty="0"/>
              <a:t>(Poisson distribution)</a:t>
            </a:r>
          </a:p>
        </p:txBody>
      </p:sp>
      <p:sp>
        <p:nvSpPr>
          <p:cNvPr id="6" name="Content Placeholder 5">
            <a:extLst>
              <a:ext uri="{FF2B5EF4-FFF2-40B4-BE49-F238E27FC236}">
                <a16:creationId xmlns:a16="http://schemas.microsoft.com/office/drawing/2014/main" id="{9EAE8D8A-F55C-446B-ADAA-D0913536AB99}"/>
              </a:ext>
            </a:extLst>
          </p:cNvPr>
          <p:cNvSpPr>
            <a:spLocks noGrp="1"/>
          </p:cNvSpPr>
          <p:nvPr>
            <p:ph idx="1"/>
          </p:nvPr>
        </p:nvSpPr>
        <p:spPr/>
        <p:txBody>
          <a:bodyPr/>
          <a:lstStyle/>
          <a:p>
            <a:pPr algn="r" rtl="1"/>
            <a:r>
              <a:rPr lang="fa-IR" dirty="0"/>
              <a:t>در این  توزیع می توان در مسائلی از نوع توزیع دو جمله ای که در آن احتمال بسیار پایین ولی تعداد تکرارها بالاست استفاده نمود.</a:t>
            </a:r>
            <a:endParaRPr lang="en-US" dirty="0"/>
          </a:p>
        </p:txBody>
      </p:sp>
      <p:pic>
        <p:nvPicPr>
          <p:cNvPr id="8" name="Picture 7">
            <a:extLst>
              <a:ext uri="{FF2B5EF4-FFF2-40B4-BE49-F238E27FC236}">
                <a16:creationId xmlns:a16="http://schemas.microsoft.com/office/drawing/2014/main" id="{1B18A576-3CDA-4B16-89BE-9BA5C2C9495E}"/>
              </a:ext>
            </a:extLst>
          </p:cNvPr>
          <p:cNvPicPr>
            <a:picLocks noChangeAspect="1"/>
          </p:cNvPicPr>
          <p:nvPr/>
        </p:nvPicPr>
        <p:blipFill>
          <a:blip r:embed="rId2"/>
          <a:stretch>
            <a:fillRect/>
          </a:stretch>
        </p:blipFill>
        <p:spPr>
          <a:xfrm>
            <a:off x="421565" y="801237"/>
            <a:ext cx="5087060" cy="2629267"/>
          </a:xfrm>
          <a:prstGeom prst="rect">
            <a:avLst/>
          </a:prstGeom>
        </p:spPr>
      </p:pic>
    </p:spTree>
    <p:extLst>
      <p:ext uri="{BB962C8B-B14F-4D97-AF65-F5344CB8AC3E}">
        <p14:creationId xmlns:p14="http://schemas.microsoft.com/office/powerpoint/2010/main" val="738366661"/>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{3C1A1B33-1218-4B80-B6EB-EA6CB4C2DDA7}tf33552983</Template>
  <TotalTime>0</TotalTime>
  <Words>1360</Words>
  <Application>Microsoft Office PowerPoint</Application>
  <PresentationFormat>Widescreen</PresentationFormat>
  <Paragraphs>44</Paragraphs>
  <Slides>9</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Franklin Gothic Book</vt:lpstr>
      <vt:lpstr>Franklin Gothic Demi</vt:lpstr>
      <vt:lpstr>Wingdings 2</vt:lpstr>
      <vt:lpstr>DividendVTI</vt:lpstr>
      <vt:lpstr>Probality (Chance) احتمالات</vt:lpstr>
      <vt:lpstr>PowerPoint Presentation</vt:lpstr>
      <vt:lpstr>PowerPoint Presentation</vt:lpstr>
      <vt:lpstr>قوانین مربوط به احتمالات</vt:lpstr>
      <vt:lpstr>قانون جمع احتمال</vt:lpstr>
      <vt:lpstr>قانون ضرب احتمال</vt:lpstr>
      <vt:lpstr>توزیع دو جمله ای</vt:lpstr>
      <vt:lpstr>PowerPoint Presentation</vt:lpstr>
      <vt:lpstr>توزیع پوواسون (Poisson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2020-04-20T18:31:52Z</dcterms:created>
  <dcterms:modified xsi:type="dcterms:W3CDTF">2020-05-03T11:04:14Z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