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309" r:id="rId3"/>
    <p:sldId id="308"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6858000" type="screen4x3"/>
  <p:notesSz cx="7099300" cy="10234613"/>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100" d="100"/>
          <a:sy n="100" d="100"/>
        </p:scale>
        <p:origin x="7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EA2E89F-C52A-4A87-BE73-B7CB615EDF95}"/>
              </a:ext>
            </a:extLst>
          </p:cNvPr>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defTabSz="990600">
              <a:defRPr kumimoji="0" sz="1300"/>
            </a:lvl1pPr>
          </a:lstStyle>
          <a:p>
            <a:endParaRPr lang="zh-TW" altLang="en-US"/>
          </a:p>
        </p:txBody>
      </p:sp>
      <p:sp>
        <p:nvSpPr>
          <p:cNvPr id="14339" name="Rectangle 3">
            <a:extLst>
              <a:ext uri="{FF2B5EF4-FFF2-40B4-BE49-F238E27FC236}">
                <a16:creationId xmlns:a16="http://schemas.microsoft.com/office/drawing/2014/main" id="{AE4DFE24-64F1-431B-BDBB-D8170095016F}"/>
              </a:ext>
            </a:extLst>
          </p:cNvPr>
          <p:cNvSpPr>
            <a:spLocks noGrp="1" noChangeArrowheads="1"/>
          </p:cNvSpPr>
          <p:nvPr>
            <p:ph type="dt" sz="quarter" idx="1"/>
          </p:nvPr>
        </p:nvSpPr>
        <p:spPr bwMode="auto">
          <a:xfrm>
            <a:off x="4022725" y="0"/>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lgn="r" defTabSz="990600">
              <a:defRPr kumimoji="0" sz="1300"/>
            </a:lvl1pPr>
          </a:lstStyle>
          <a:p>
            <a:fld id="{EA283DE8-0366-477D-B47A-39045F2FF9D0}" type="datetime1">
              <a:rPr lang="zh-TW" altLang="en-US"/>
              <a:pPr/>
              <a:t>2020/4/28</a:t>
            </a:fld>
            <a:endParaRPr lang="zh-TW" altLang="en-US"/>
          </a:p>
        </p:txBody>
      </p:sp>
      <p:sp>
        <p:nvSpPr>
          <p:cNvPr id="14340" name="Rectangle 4">
            <a:extLst>
              <a:ext uri="{FF2B5EF4-FFF2-40B4-BE49-F238E27FC236}">
                <a16:creationId xmlns:a16="http://schemas.microsoft.com/office/drawing/2014/main" id="{1B4CCB18-5ABD-450A-918A-66497E30435C}"/>
              </a:ext>
            </a:extLst>
          </p:cNvPr>
          <p:cNvSpPr>
            <a:spLocks noGrp="1" noChangeArrowheads="1"/>
          </p:cNvSpPr>
          <p:nvPr>
            <p:ph type="ftr" sz="quarter" idx="2"/>
          </p:nvPr>
        </p:nvSpPr>
        <p:spPr bwMode="auto">
          <a:xfrm>
            <a:off x="0" y="9723438"/>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defTabSz="990600">
              <a:defRPr kumimoji="0" sz="1300"/>
            </a:lvl1pPr>
          </a:lstStyle>
          <a:p>
            <a:endParaRPr lang="zh-TW" altLang="en-US"/>
          </a:p>
        </p:txBody>
      </p:sp>
      <p:sp>
        <p:nvSpPr>
          <p:cNvPr id="14341" name="Rectangle 5">
            <a:extLst>
              <a:ext uri="{FF2B5EF4-FFF2-40B4-BE49-F238E27FC236}">
                <a16:creationId xmlns:a16="http://schemas.microsoft.com/office/drawing/2014/main" id="{E9C23E80-3B5B-4AB7-984B-BB39FC00030B}"/>
              </a:ext>
            </a:extLst>
          </p:cNvPr>
          <p:cNvSpPr>
            <a:spLocks noGrp="1" noChangeArrowheads="1"/>
          </p:cNvSpPr>
          <p:nvPr>
            <p:ph type="sldNum" sz="quarter" idx="3"/>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lgn="r" defTabSz="990600">
              <a:defRPr kumimoji="0" sz="1300"/>
            </a:lvl1pPr>
          </a:lstStyle>
          <a:p>
            <a:fld id="{71050302-7047-4367-B88E-95BA79D4B34A}" type="slidenum">
              <a:rPr lang="zh-TW" altLang="en-US"/>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a:extLst>
              <a:ext uri="{FF2B5EF4-FFF2-40B4-BE49-F238E27FC236}">
                <a16:creationId xmlns:a16="http://schemas.microsoft.com/office/drawing/2014/main" id="{68180A60-DC47-4900-B587-E29B6D4062FE}"/>
              </a:ext>
            </a:extLst>
          </p:cNvPr>
          <p:cNvSpPr>
            <a:spLocks noGrp="1" noChangeArrowheads="1"/>
          </p:cNvSpPr>
          <p:nvPr>
            <p:ph type="hdr" sz="quarter"/>
          </p:nvPr>
        </p:nvSpPr>
        <p:spPr bwMode="auto">
          <a:xfrm>
            <a:off x="0" y="0"/>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defTabSz="990600">
              <a:defRPr kumimoji="0" sz="1300"/>
            </a:lvl1pPr>
          </a:lstStyle>
          <a:p>
            <a:endParaRPr lang="zh-TW" altLang="en-US"/>
          </a:p>
        </p:txBody>
      </p:sp>
      <p:sp>
        <p:nvSpPr>
          <p:cNvPr id="2057" name="Rectangle 9">
            <a:extLst>
              <a:ext uri="{FF2B5EF4-FFF2-40B4-BE49-F238E27FC236}">
                <a16:creationId xmlns:a16="http://schemas.microsoft.com/office/drawing/2014/main" id="{4E6EB608-B377-4D82-9033-A712D7C20CD1}"/>
              </a:ext>
            </a:extLst>
          </p:cNvPr>
          <p:cNvSpPr>
            <a:spLocks noChangeArrowheads="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2058" name="Rectangle 10">
            <a:extLst>
              <a:ext uri="{FF2B5EF4-FFF2-40B4-BE49-F238E27FC236}">
                <a16:creationId xmlns:a16="http://schemas.microsoft.com/office/drawing/2014/main" id="{B1C7F78F-F50E-4511-BD1D-41B87C153949}"/>
              </a:ext>
            </a:extLst>
          </p:cNvPr>
          <p:cNvSpPr>
            <a:spLocks noGrp="1" noChangeArrowheads="1"/>
          </p:cNvSpPr>
          <p:nvPr>
            <p:ph type="body" sz="quarter" idx="3"/>
          </p:nvPr>
        </p:nvSpPr>
        <p:spPr bwMode="auto">
          <a:xfrm>
            <a:off x="946150" y="4860925"/>
            <a:ext cx="5207000" cy="460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059" name="Rectangle 11">
            <a:extLst>
              <a:ext uri="{FF2B5EF4-FFF2-40B4-BE49-F238E27FC236}">
                <a16:creationId xmlns:a16="http://schemas.microsoft.com/office/drawing/2014/main" id="{DD446ABA-0255-4AB5-8F04-D088AAB4C881}"/>
              </a:ext>
            </a:extLst>
          </p:cNvPr>
          <p:cNvSpPr>
            <a:spLocks noGrp="1" noChangeArrowheads="1"/>
          </p:cNvSpPr>
          <p:nvPr>
            <p:ph type="dt" idx="1"/>
          </p:nvPr>
        </p:nvSpPr>
        <p:spPr bwMode="auto">
          <a:xfrm>
            <a:off x="4022725" y="0"/>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t" anchorCtr="0" compatLnSpc="1">
            <a:prstTxWarp prst="textNoShape">
              <a:avLst/>
            </a:prstTxWarp>
          </a:bodyPr>
          <a:lstStyle>
            <a:lvl1pPr algn="r" defTabSz="990600">
              <a:defRPr kumimoji="0" sz="1300"/>
            </a:lvl1pPr>
          </a:lstStyle>
          <a:p>
            <a:fld id="{36CEDB3D-F310-4EFF-A79E-1E5BF7A33EFA}" type="datetime1">
              <a:rPr lang="zh-TW" altLang="en-US"/>
              <a:pPr/>
              <a:t>2020/4/28</a:t>
            </a:fld>
            <a:endParaRPr lang="zh-TW" altLang="en-US"/>
          </a:p>
        </p:txBody>
      </p:sp>
      <p:sp>
        <p:nvSpPr>
          <p:cNvPr id="2060" name="Rectangle 12">
            <a:extLst>
              <a:ext uri="{FF2B5EF4-FFF2-40B4-BE49-F238E27FC236}">
                <a16:creationId xmlns:a16="http://schemas.microsoft.com/office/drawing/2014/main" id="{38AF8C21-8102-4B6B-ABB5-CD6C1D12FA83}"/>
              </a:ext>
            </a:extLst>
          </p:cNvPr>
          <p:cNvSpPr>
            <a:spLocks noGrp="1" noChangeArrowheads="1"/>
          </p:cNvSpPr>
          <p:nvPr>
            <p:ph type="ftr" sz="quarter" idx="4"/>
          </p:nvPr>
        </p:nvSpPr>
        <p:spPr bwMode="auto">
          <a:xfrm>
            <a:off x="0" y="9723438"/>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defTabSz="990600">
              <a:defRPr kumimoji="0" sz="1300"/>
            </a:lvl1pPr>
          </a:lstStyle>
          <a:p>
            <a:endParaRPr lang="zh-TW" altLang="en-US"/>
          </a:p>
        </p:txBody>
      </p:sp>
      <p:sp>
        <p:nvSpPr>
          <p:cNvPr id="2061" name="Rectangle 13">
            <a:extLst>
              <a:ext uri="{FF2B5EF4-FFF2-40B4-BE49-F238E27FC236}">
                <a16:creationId xmlns:a16="http://schemas.microsoft.com/office/drawing/2014/main" id="{72C202C7-8EF6-4CF0-9ABD-506C8ADBBA61}"/>
              </a:ext>
            </a:extLst>
          </p:cNvPr>
          <p:cNvSpPr>
            <a:spLocks noGrp="1" noChangeArrowheads="1"/>
          </p:cNvSpPr>
          <p:nvPr>
            <p:ph type="sldNum" sz="quarter" idx="5"/>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9048" tIns="49524" rIns="99048" bIns="49524" numCol="1" anchor="b" anchorCtr="0" compatLnSpc="1">
            <a:prstTxWarp prst="textNoShape">
              <a:avLst/>
            </a:prstTxWarp>
          </a:bodyPr>
          <a:lstStyle>
            <a:lvl1pPr algn="r" defTabSz="990600">
              <a:defRPr kumimoji="0" sz="1300"/>
            </a:lvl1pPr>
          </a:lstStyle>
          <a:p>
            <a:fld id="{C89BDA6E-5E36-4018-86E5-9713F4096E32}" type="slidenum">
              <a:rPr lang="zh-TW" altLang="en-US"/>
              <a:pPr/>
              <a:t>‹#›</a:t>
            </a:fld>
            <a:endParaRPr lang="zh-TW"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Line 2">
            <a:extLst>
              <a:ext uri="{FF2B5EF4-FFF2-40B4-BE49-F238E27FC236}">
                <a16:creationId xmlns:a16="http://schemas.microsoft.com/office/drawing/2014/main" id="{215D770D-F9D0-4224-BDC0-0EC7DFE0A2B4}"/>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5" name="Arc 3">
            <a:extLst>
              <a:ext uri="{FF2B5EF4-FFF2-40B4-BE49-F238E27FC236}">
                <a16:creationId xmlns:a16="http://schemas.microsoft.com/office/drawing/2014/main" id="{BF5CF5D7-CDD5-4DF4-930A-F8227A496053}"/>
              </a:ext>
            </a:extLst>
          </p:cNvPr>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076" name="Rectangle 4">
            <a:extLst>
              <a:ext uri="{FF2B5EF4-FFF2-40B4-BE49-F238E27FC236}">
                <a16:creationId xmlns:a16="http://schemas.microsoft.com/office/drawing/2014/main" id="{8E5CB550-7A77-49CE-8C6C-BC8B08BE80AC}"/>
              </a:ext>
            </a:extLst>
          </p:cNvPr>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pPr lvl="0"/>
            <a:r>
              <a:rPr lang="en-US" altLang="zh-TW" noProof="0"/>
              <a:t>Click to edit Master title style</a:t>
            </a:r>
          </a:p>
        </p:txBody>
      </p:sp>
      <p:sp>
        <p:nvSpPr>
          <p:cNvPr id="3077" name="Rectangle 5">
            <a:extLst>
              <a:ext uri="{FF2B5EF4-FFF2-40B4-BE49-F238E27FC236}">
                <a16:creationId xmlns:a16="http://schemas.microsoft.com/office/drawing/2014/main" id="{E744CE97-0BB3-4231-B70C-BFE717307D33}"/>
              </a:ext>
            </a:extLst>
          </p:cNvPr>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pPr lvl="0"/>
            <a:r>
              <a:rPr lang="en-US" altLang="zh-TW" noProof="0"/>
              <a:t>Click to edit Master subtitle style</a:t>
            </a:r>
          </a:p>
        </p:txBody>
      </p:sp>
      <p:sp>
        <p:nvSpPr>
          <p:cNvPr id="3078" name="Rectangle 6">
            <a:extLst>
              <a:ext uri="{FF2B5EF4-FFF2-40B4-BE49-F238E27FC236}">
                <a16:creationId xmlns:a16="http://schemas.microsoft.com/office/drawing/2014/main" id="{99168377-6B99-437D-8D02-F63F65E5B4D4}"/>
              </a:ext>
            </a:extLst>
          </p:cNvPr>
          <p:cNvSpPr>
            <a:spLocks noGrp="1" noChangeArrowheads="1"/>
          </p:cNvSpPr>
          <p:nvPr>
            <p:ph type="dt" sz="quarter" idx="2"/>
          </p:nvPr>
        </p:nvSpPr>
        <p:spPr/>
        <p:txBody>
          <a:bodyPr/>
          <a:lstStyle>
            <a:lvl1pPr>
              <a:defRPr/>
            </a:lvl1pPr>
          </a:lstStyle>
          <a:p>
            <a:endParaRPr lang="zh-TW" altLang="en-US"/>
          </a:p>
        </p:txBody>
      </p:sp>
      <p:sp>
        <p:nvSpPr>
          <p:cNvPr id="3079" name="Rectangle 7">
            <a:extLst>
              <a:ext uri="{FF2B5EF4-FFF2-40B4-BE49-F238E27FC236}">
                <a16:creationId xmlns:a16="http://schemas.microsoft.com/office/drawing/2014/main" id="{7120F53A-BEDA-460B-966A-9D5F9E7BF650}"/>
              </a:ext>
            </a:extLst>
          </p:cNvPr>
          <p:cNvSpPr>
            <a:spLocks noGrp="1" noChangeArrowheads="1"/>
          </p:cNvSpPr>
          <p:nvPr>
            <p:ph type="ftr" sz="quarter" idx="3"/>
          </p:nvPr>
        </p:nvSpPr>
        <p:spPr/>
        <p:txBody>
          <a:bodyPr/>
          <a:lstStyle>
            <a:lvl1pPr>
              <a:defRPr/>
            </a:lvl1pPr>
          </a:lstStyle>
          <a:p>
            <a:endParaRPr lang="zh-TW" altLang="en-US"/>
          </a:p>
        </p:txBody>
      </p:sp>
      <p:sp>
        <p:nvSpPr>
          <p:cNvPr id="3080" name="Rectangle 8">
            <a:extLst>
              <a:ext uri="{FF2B5EF4-FFF2-40B4-BE49-F238E27FC236}">
                <a16:creationId xmlns:a16="http://schemas.microsoft.com/office/drawing/2014/main" id="{EEF74954-C361-459A-A1DF-1D3596A86DCB}"/>
              </a:ext>
            </a:extLst>
          </p:cNvPr>
          <p:cNvSpPr>
            <a:spLocks noGrp="1" noChangeArrowheads="1"/>
          </p:cNvSpPr>
          <p:nvPr>
            <p:ph type="sldNum" sz="quarter" idx="4"/>
          </p:nvPr>
        </p:nvSpPr>
        <p:spPr/>
        <p:txBody>
          <a:bodyPr/>
          <a:lstStyle>
            <a:lvl1pPr>
              <a:defRPr/>
            </a:lvl1pPr>
          </a:lstStyle>
          <a:p>
            <a:fld id="{6C1C55AC-DD23-45AB-82B3-2F27D1B3F71C}" type="slidenum">
              <a:rPr lang="zh-TW" altLang="en-US"/>
              <a:pPr/>
              <a:t>‹#›</a:t>
            </a:fld>
            <a:endParaRPr lang="zh-TW" altLang="en-US"/>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D88EC-AE20-4DC7-8045-672C2379EC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4A0E82-ADF0-4144-A3D9-B16BEE04FB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AB23C-6768-49E5-AB88-347B3F23ABF3}"/>
              </a:ext>
            </a:extLst>
          </p:cNvPr>
          <p:cNvSpPr>
            <a:spLocks noGrp="1"/>
          </p:cNvSpPr>
          <p:nvPr>
            <p:ph type="dt" sz="half" idx="10"/>
          </p:nvPr>
        </p:nvSpPr>
        <p:spPr/>
        <p:txBody>
          <a:bodyPr/>
          <a:lstStyle>
            <a:lvl1pPr>
              <a:defRPr/>
            </a:lvl1pPr>
          </a:lstStyle>
          <a:p>
            <a:endParaRPr lang="zh-TW" altLang="en-US"/>
          </a:p>
        </p:txBody>
      </p:sp>
      <p:sp>
        <p:nvSpPr>
          <p:cNvPr id="5" name="Footer Placeholder 4">
            <a:extLst>
              <a:ext uri="{FF2B5EF4-FFF2-40B4-BE49-F238E27FC236}">
                <a16:creationId xmlns:a16="http://schemas.microsoft.com/office/drawing/2014/main" id="{A4E9D864-B105-4422-9070-0A3CD0E8AA8A}"/>
              </a:ext>
            </a:extLst>
          </p:cNvPr>
          <p:cNvSpPr>
            <a:spLocks noGrp="1"/>
          </p:cNvSpPr>
          <p:nvPr>
            <p:ph type="ftr" sz="quarter" idx="11"/>
          </p:nvPr>
        </p:nvSpPr>
        <p:spPr/>
        <p:txBody>
          <a:bodyPr/>
          <a:lstStyle>
            <a:lvl1pPr>
              <a:defRPr/>
            </a:lvl1pPr>
          </a:lstStyle>
          <a:p>
            <a:endParaRPr lang="zh-TW" altLang="en-US"/>
          </a:p>
        </p:txBody>
      </p:sp>
      <p:sp>
        <p:nvSpPr>
          <p:cNvPr id="6" name="Slide Number Placeholder 5">
            <a:extLst>
              <a:ext uri="{FF2B5EF4-FFF2-40B4-BE49-F238E27FC236}">
                <a16:creationId xmlns:a16="http://schemas.microsoft.com/office/drawing/2014/main" id="{7510AB3E-0849-4B89-BA12-DBC1B0BE3767}"/>
              </a:ext>
            </a:extLst>
          </p:cNvPr>
          <p:cNvSpPr>
            <a:spLocks noGrp="1"/>
          </p:cNvSpPr>
          <p:nvPr>
            <p:ph type="sldNum" sz="quarter" idx="12"/>
          </p:nvPr>
        </p:nvSpPr>
        <p:spPr/>
        <p:txBody>
          <a:bodyPr/>
          <a:lstStyle>
            <a:lvl1pPr>
              <a:defRPr/>
            </a:lvl1pPr>
          </a:lstStyle>
          <a:p>
            <a:fld id="{13CE0B4F-1F09-4055-9CEE-4620AFF1951B}" type="slidenum">
              <a:rPr lang="zh-TW" altLang="en-US"/>
              <a:pPr/>
              <a:t>‹#›</a:t>
            </a:fld>
            <a:endParaRPr lang="zh-TW" altLang="en-US"/>
          </a:p>
        </p:txBody>
      </p:sp>
    </p:spTree>
    <p:extLst>
      <p:ext uri="{BB962C8B-B14F-4D97-AF65-F5344CB8AC3E}">
        <p14:creationId xmlns:p14="http://schemas.microsoft.com/office/powerpoint/2010/main" val="359063717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E21FD-C655-4717-A704-43D0DE9A9A07}"/>
              </a:ext>
            </a:extLst>
          </p:cNvPr>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0524EE-C95D-4A65-A5F8-CB429488A150}"/>
              </a:ext>
            </a:extLst>
          </p:cNvPr>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B05F2-3CB0-4D2B-8E97-18DC422997A7}"/>
              </a:ext>
            </a:extLst>
          </p:cNvPr>
          <p:cNvSpPr>
            <a:spLocks noGrp="1"/>
          </p:cNvSpPr>
          <p:nvPr>
            <p:ph type="dt" sz="half" idx="10"/>
          </p:nvPr>
        </p:nvSpPr>
        <p:spPr/>
        <p:txBody>
          <a:bodyPr/>
          <a:lstStyle>
            <a:lvl1pPr>
              <a:defRPr/>
            </a:lvl1pPr>
          </a:lstStyle>
          <a:p>
            <a:endParaRPr lang="zh-TW" altLang="en-US"/>
          </a:p>
        </p:txBody>
      </p:sp>
      <p:sp>
        <p:nvSpPr>
          <p:cNvPr id="5" name="Footer Placeholder 4">
            <a:extLst>
              <a:ext uri="{FF2B5EF4-FFF2-40B4-BE49-F238E27FC236}">
                <a16:creationId xmlns:a16="http://schemas.microsoft.com/office/drawing/2014/main" id="{FEF6BAC1-FC85-4CC8-8919-DA3794A976E7}"/>
              </a:ext>
            </a:extLst>
          </p:cNvPr>
          <p:cNvSpPr>
            <a:spLocks noGrp="1"/>
          </p:cNvSpPr>
          <p:nvPr>
            <p:ph type="ftr" sz="quarter" idx="11"/>
          </p:nvPr>
        </p:nvSpPr>
        <p:spPr/>
        <p:txBody>
          <a:bodyPr/>
          <a:lstStyle>
            <a:lvl1pPr>
              <a:defRPr/>
            </a:lvl1pPr>
          </a:lstStyle>
          <a:p>
            <a:endParaRPr lang="zh-TW" altLang="en-US"/>
          </a:p>
        </p:txBody>
      </p:sp>
      <p:sp>
        <p:nvSpPr>
          <p:cNvPr id="6" name="Slide Number Placeholder 5">
            <a:extLst>
              <a:ext uri="{FF2B5EF4-FFF2-40B4-BE49-F238E27FC236}">
                <a16:creationId xmlns:a16="http://schemas.microsoft.com/office/drawing/2014/main" id="{CB51A648-724F-4C14-96BB-C8A2469547C8}"/>
              </a:ext>
            </a:extLst>
          </p:cNvPr>
          <p:cNvSpPr>
            <a:spLocks noGrp="1"/>
          </p:cNvSpPr>
          <p:nvPr>
            <p:ph type="sldNum" sz="quarter" idx="12"/>
          </p:nvPr>
        </p:nvSpPr>
        <p:spPr/>
        <p:txBody>
          <a:bodyPr/>
          <a:lstStyle>
            <a:lvl1pPr>
              <a:defRPr/>
            </a:lvl1pPr>
          </a:lstStyle>
          <a:p>
            <a:fld id="{525D9F38-710B-419B-8BD7-FD61959802A2}" type="slidenum">
              <a:rPr lang="zh-TW" altLang="en-US"/>
              <a:pPr/>
              <a:t>‹#›</a:t>
            </a:fld>
            <a:endParaRPr lang="zh-TW" altLang="en-US"/>
          </a:p>
        </p:txBody>
      </p:sp>
    </p:spTree>
    <p:extLst>
      <p:ext uri="{BB962C8B-B14F-4D97-AF65-F5344CB8AC3E}">
        <p14:creationId xmlns:p14="http://schemas.microsoft.com/office/powerpoint/2010/main" val="93616990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0167-BAC1-4E31-A687-CD194E5B6A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44DC84-9CC5-4325-B8AD-ED81153B6B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6BB36-795B-48F2-97ED-778B7A2C8BDD}"/>
              </a:ext>
            </a:extLst>
          </p:cNvPr>
          <p:cNvSpPr>
            <a:spLocks noGrp="1"/>
          </p:cNvSpPr>
          <p:nvPr>
            <p:ph type="dt" sz="half" idx="10"/>
          </p:nvPr>
        </p:nvSpPr>
        <p:spPr/>
        <p:txBody>
          <a:bodyPr/>
          <a:lstStyle>
            <a:lvl1pPr>
              <a:defRPr/>
            </a:lvl1pPr>
          </a:lstStyle>
          <a:p>
            <a:endParaRPr lang="zh-TW" altLang="en-US"/>
          </a:p>
        </p:txBody>
      </p:sp>
      <p:sp>
        <p:nvSpPr>
          <p:cNvPr id="5" name="Footer Placeholder 4">
            <a:extLst>
              <a:ext uri="{FF2B5EF4-FFF2-40B4-BE49-F238E27FC236}">
                <a16:creationId xmlns:a16="http://schemas.microsoft.com/office/drawing/2014/main" id="{9140C11F-25FF-4A23-90CB-E4F9CEE75C63}"/>
              </a:ext>
            </a:extLst>
          </p:cNvPr>
          <p:cNvSpPr>
            <a:spLocks noGrp="1"/>
          </p:cNvSpPr>
          <p:nvPr>
            <p:ph type="ftr" sz="quarter" idx="11"/>
          </p:nvPr>
        </p:nvSpPr>
        <p:spPr/>
        <p:txBody>
          <a:bodyPr/>
          <a:lstStyle>
            <a:lvl1pPr>
              <a:defRPr/>
            </a:lvl1pPr>
          </a:lstStyle>
          <a:p>
            <a:endParaRPr lang="zh-TW" altLang="en-US"/>
          </a:p>
        </p:txBody>
      </p:sp>
      <p:sp>
        <p:nvSpPr>
          <p:cNvPr id="6" name="Slide Number Placeholder 5">
            <a:extLst>
              <a:ext uri="{FF2B5EF4-FFF2-40B4-BE49-F238E27FC236}">
                <a16:creationId xmlns:a16="http://schemas.microsoft.com/office/drawing/2014/main" id="{D1689F21-4DA5-4C35-B9BE-CE81F08D9BDB}"/>
              </a:ext>
            </a:extLst>
          </p:cNvPr>
          <p:cNvSpPr>
            <a:spLocks noGrp="1"/>
          </p:cNvSpPr>
          <p:nvPr>
            <p:ph type="sldNum" sz="quarter" idx="12"/>
          </p:nvPr>
        </p:nvSpPr>
        <p:spPr/>
        <p:txBody>
          <a:bodyPr/>
          <a:lstStyle>
            <a:lvl1pPr>
              <a:defRPr/>
            </a:lvl1pPr>
          </a:lstStyle>
          <a:p>
            <a:fld id="{3D29F658-F181-4520-AC0D-D74C2EC0E166}" type="slidenum">
              <a:rPr lang="zh-TW" altLang="en-US"/>
              <a:pPr/>
              <a:t>‹#›</a:t>
            </a:fld>
            <a:endParaRPr lang="zh-TW" altLang="en-US"/>
          </a:p>
        </p:txBody>
      </p:sp>
    </p:spTree>
    <p:extLst>
      <p:ext uri="{BB962C8B-B14F-4D97-AF65-F5344CB8AC3E}">
        <p14:creationId xmlns:p14="http://schemas.microsoft.com/office/powerpoint/2010/main" val="286833278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323DC-20ED-43F6-9E50-66E393CBF51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A28766-55B9-4311-A68E-AF9A5C3F59B2}"/>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68263D1-62F5-4170-9CD6-91523405A2A1}"/>
              </a:ext>
            </a:extLst>
          </p:cNvPr>
          <p:cNvSpPr>
            <a:spLocks noGrp="1"/>
          </p:cNvSpPr>
          <p:nvPr>
            <p:ph type="dt" sz="half" idx="10"/>
          </p:nvPr>
        </p:nvSpPr>
        <p:spPr/>
        <p:txBody>
          <a:bodyPr/>
          <a:lstStyle>
            <a:lvl1pPr>
              <a:defRPr/>
            </a:lvl1pPr>
          </a:lstStyle>
          <a:p>
            <a:endParaRPr lang="zh-TW" altLang="en-US"/>
          </a:p>
        </p:txBody>
      </p:sp>
      <p:sp>
        <p:nvSpPr>
          <p:cNvPr id="5" name="Footer Placeholder 4">
            <a:extLst>
              <a:ext uri="{FF2B5EF4-FFF2-40B4-BE49-F238E27FC236}">
                <a16:creationId xmlns:a16="http://schemas.microsoft.com/office/drawing/2014/main" id="{861F717A-F45E-40E9-AAE0-9BE1BCCBFA57}"/>
              </a:ext>
            </a:extLst>
          </p:cNvPr>
          <p:cNvSpPr>
            <a:spLocks noGrp="1"/>
          </p:cNvSpPr>
          <p:nvPr>
            <p:ph type="ftr" sz="quarter" idx="11"/>
          </p:nvPr>
        </p:nvSpPr>
        <p:spPr/>
        <p:txBody>
          <a:bodyPr/>
          <a:lstStyle>
            <a:lvl1pPr>
              <a:defRPr/>
            </a:lvl1pPr>
          </a:lstStyle>
          <a:p>
            <a:endParaRPr lang="zh-TW" altLang="en-US"/>
          </a:p>
        </p:txBody>
      </p:sp>
      <p:sp>
        <p:nvSpPr>
          <p:cNvPr id="6" name="Slide Number Placeholder 5">
            <a:extLst>
              <a:ext uri="{FF2B5EF4-FFF2-40B4-BE49-F238E27FC236}">
                <a16:creationId xmlns:a16="http://schemas.microsoft.com/office/drawing/2014/main" id="{AE124250-C981-4519-B847-331C51CF1434}"/>
              </a:ext>
            </a:extLst>
          </p:cNvPr>
          <p:cNvSpPr>
            <a:spLocks noGrp="1"/>
          </p:cNvSpPr>
          <p:nvPr>
            <p:ph type="sldNum" sz="quarter" idx="12"/>
          </p:nvPr>
        </p:nvSpPr>
        <p:spPr/>
        <p:txBody>
          <a:bodyPr/>
          <a:lstStyle>
            <a:lvl1pPr>
              <a:defRPr/>
            </a:lvl1pPr>
          </a:lstStyle>
          <a:p>
            <a:fld id="{AB780B99-2B09-4596-B93E-9DFC77F783BB}" type="slidenum">
              <a:rPr lang="zh-TW" altLang="en-US"/>
              <a:pPr/>
              <a:t>‹#›</a:t>
            </a:fld>
            <a:endParaRPr lang="zh-TW" altLang="en-US"/>
          </a:p>
        </p:txBody>
      </p:sp>
    </p:spTree>
    <p:extLst>
      <p:ext uri="{BB962C8B-B14F-4D97-AF65-F5344CB8AC3E}">
        <p14:creationId xmlns:p14="http://schemas.microsoft.com/office/powerpoint/2010/main" val="318879503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F8649-0914-4C94-A2C6-3321264C1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3D84F0-6397-48A1-AD95-D98E4B371061}"/>
              </a:ext>
            </a:extLst>
          </p:cNvPr>
          <p:cNvSpPr>
            <a:spLocks noGrp="1"/>
          </p:cNvSpPr>
          <p:nvPr>
            <p:ph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2CC83B-3E5D-46B1-8720-A1302D558901}"/>
              </a:ext>
            </a:extLst>
          </p:cNvPr>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60CD6D-6DEB-4BF0-9A8A-3C5D88DC2773}"/>
              </a:ext>
            </a:extLst>
          </p:cNvPr>
          <p:cNvSpPr>
            <a:spLocks noGrp="1"/>
          </p:cNvSpPr>
          <p:nvPr>
            <p:ph type="dt" sz="half" idx="10"/>
          </p:nvPr>
        </p:nvSpPr>
        <p:spPr/>
        <p:txBody>
          <a:bodyPr/>
          <a:lstStyle>
            <a:lvl1pPr>
              <a:defRPr/>
            </a:lvl1pPr>
          </a:lstStyle>
          <a:p>
            <a:endParaRPr lang="zh-TW" altLang="en-US"/>
          </a:p>
        </p:txBody>
      </p:sp>
      <p:sp>
        <p:nvSpPr>
          <p:cNvPr id="6" name="Footer Placeholder 5">
            <a:extLst>
              <a:ext uri="{FF2B5EF4-FFF2-40B4-BE49-F238E27FC236}">
                <a16:creationId xmlns:a16="http://schemas.microsoft.com/office/drawing/2014/main" id="{31E55F3E-C017-402F-A9A2-B8C87BB9271A}"/>
              </a:ext>
            </a:extLst>
          </p:cNvPr>
          <p:cNvSpPr>
            <a:spLocks noGrp="1"/>
          </p:cNvSpPr>
          <p:nvPr>
            <p:ph type="ftr" sz="quarter" idx="11"/>
          </p:nvPr>
        </p:nvSpPr>
        <p:spPr/>
        <p:txBody>
          <a:bodyPr/>
          <a:lstStyle>
            <a:lvl1pPr>
              <a:defRPr/>
            </a:lvl1pPr>
          </a:lstStyle>
          <a:p>
            <a:endParaRPr lang="zh-TW" altLang="en-US"/>
          </a:p>
        </p:txBody>
      </p:sp>
      <p:sp>
        <p:nvSpPr>
          <p:cNvPr id="7" name="Slide Number Placeholder 6">
            <a:extLst>
              <a:ext uri="{FF2B5EF4-FFF2-40B4-BE49-F238E27FC236}">
                <a16:creationId xmlns:a16="http://schemas.microsoft.com/office/drawing/2014/main" id="{FBF6716B-F2B8-4468-A828-D427CEE74372}"/>
              </a:ext>
            </a:extLst>
          </p:cNvPr>
          <p:cNvSpPr>
            <a:spLocks noGrp="1"/>
          </p:cNvSpPr>
          <p:nvPr>
            <p:ph type="sldNum" sz="quarter" idx="12"/>
          </p:nvPr>
        </p:nvSpPr>
        <p:spPr/>
        <p:txBody>
          <a:bodyPr/>
          <a:lstStyle>
            <a:lvl1pPr>
              <a:defRPr/>
            </a:lvl1pPr>
          </a:lstStyle>
          <a:p>
            <a:fld id="{A94A0800-F94A-44BB-A531-DAA6EB307850}" type="slidenum">
              <a:rPr lang="zh-TW" altLang="en-US"/>
              <a:pPr/>
              <a:t>‹#›</a:t>
            </a:fld>
            <a:endParaRPr lang="zh-TW" altLang="en-US"/>
          </a:p>
        </p:txBody>
      </p:sp>
    </p:spTree>
    <p:extLst>
      <p:ext uri="{BB962C8B-B14F-4D97-AF65-F5344CB8AC3E}">
        <p14:creationId xmlns:p14="http://schemas.microsoft.com/office/powerpoint/2010/main" val="31744776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CC6B-8768-4A06-9F0E-0C7901C1C9D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366C04-C696-4E1C-BC2B-CCB91396709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876B4-1C43-449D-A51E-534B19D97A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42232-07EE-45C9-915F-C03AC9738B7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EC191F-5F8C-4020-A94D-8927310700F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E7DABD-189D-4B35-8C8A-26156D47C54C}"/>
              </a:ext>
            </a:extLst>
          </p:cNvPr>
          <p:cNvSpPr>
            <a:spLocks noGrp="1"/>
          </p:cNvSpPr>
          <p:nvPr>
            <p:ph type="dt" sz="half" idx="10"/>
          </p:nvPr>
        </p:nvSpPr>
        <p:spPr/>
        <p:txBody>
          <a:bodyPr/>
          <a:lstStyle>
            <a:lvl1pPr>
              <a:defRPr/>
            </a:lvl1pPr>
          </a:lstStyle>
          <a:p>
            <a:endParaRPr lang="zh-TW" altLang="en-US"/>
          </a:p>
        </p:txBody>
      </p:sp>
      <p:sp>
        <p:nvSpPr>
          <p:cNvPr id="8" name="Footer Placeholder 7">
            <a:extLst>
              <a:ext uri="{FF2B5EF4-FFF2-40B4-BE49-F238E27FC236}">
                <a16:creationId xmlns:a16="http://schemas.microsoft.com/office/drawing/2014/main" id="{71EC31D7-5B13-4C7F-99FA-8529AE3738BC}"/>
              </a:ext>
            </a:extLst>
          </p:cNvPr>
          <p:cNvSpPr>
            <a:spLocks noGrp="1"/>
          </p:cNvSpPr>
          <p:nvPr>
            <p:ph type="ftr" sz="quarter" idx="11"/>
          </p:nvPr>
        </p:nvSpPr>
        <p:spPr/>
        <p:txBody>
          <a:bodyPr/>
          <a:lstStyle>
            <a:lvl1pPr>
              <a:defRPr/>
            </a:lvl1pPr>
          </a:lstStyle>
          <a:p>
            <a:endParaRPr lang="zh-TW" altLang="en-US"/>
          </a:p>
        </p:txBody>
      </p:sp>
      <p:sp>
        <p:nvSpPr>
          <p:cNvPr id="9" name="Slide Number Placeholder 8">
            <a:extLst>
              <a:ext uri="{FF2B5EF4-FFF2-40B4-BE49-F238E27FC236}">
                <a16:creationId xmlns:a16="http://schemas.microsoft.com/office/drawing/2014/main" id="{F368B9B7-97F4-4124-917E-CF95FA368C05}"/>
              </a:ext>
            </a:extLst>
          </p:cNvPr>
          <p:cNvSpPr>
            <a:spLocks noGrp="1"/>
          </p:cNvSpPr>
          <p:nvPr>
            <p:ph type="sldNum" sz="quarter" idx="12"/>
          </p:nvPr>
        </p:nvSpPr>
        <p:spPr/>
        <p:txBody>
          <a:bodyPr/>
          <a:lstStyle>
            <a:lvl1pPr>
              <a:defRPr/>
            </a:lvl1pPr>
          </a:lstStyle>
          <a:p>
            <a:fld id="{0F743AF3-8621-4652-800E-46D4F0F4149E}" type="slidenum">
              <a:rPr lang="zh-TW" altLang="en-US"/>
              <a:pPr/>
              <a:t>‹#›</a:t>
            </a:fld>
            <a:endParaRPr lang="zh-TW" altLang="en-US"/>
          </a:p>
        </p:txBody>
      </p:sp>
    </p:spTree>
    <p:extLst>
      <p:ext uri="{BB962C8B-B14F-4D97-AF65-F5344CB8AC3E}">
        <p14:creationId xmlns:p14="http://schemas.microsoft.com/office/powerpoint/2010/main" val="40375122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44CD-8A54-454A-84B1-D46359B0F2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D2EE1-BFA5-4FC8-8DC2-079DB893021F}"/>
              </a:ext>
            </a:extLst>
          </p:cNvPr>
          <p:cNvSpPr>
            <a:spLocks noGrp="1"/>
          </p:cNvSpPr>
          <p:nvPr>
            <p:ph type="dt" sz="half" idx="10"/>
          </p:nvPr>
        </p:nvSpPr>
        <p:spPr/>
        <p:txBody>
          <a:bodyPr/>
          <a:lstStyle>
            <a:lvl1pPr>
              <a:defRPr/>
            </a:lvl1pPr>
          </a:lstStyle>
          <a:p>
            <a:endParaRPr lang="zh-TW" altLang="en-US"/>
          </a:p>
        </p:txBody>
      </p:sp>
      <p:sp>
        <p:nvSpPr>
          <p:cNvPr id="4" name="Footer Placeholder 3">
            <a:extLst>
              <a:ext uri="{FF2B5EF4-FFF2-40B4-BE49-F238E27FC236}">
                <a16:creationId xmlns:a16="http://schemas.microsoft.com/office/drawing/2014/main" id="{5EF920D6-216A-4FDF-80B7-D88A7A01AC88}"/>
              </a:ext>
            </a:extLst>
          </p:cNvPr>
          <p:cNvSpPr>
            <a:spLocks noGrp="1"/>
          </p:cNvSpPr>
          <p:nvPr>
            <p:ph type="ftr" sz="quarter" idx="11"/>
          </p:nvPr>
        </p:nvSpPr>
        <p:spPr/>
        <p:txBody>
          <a:bodyPr/>
          <a:lstStyle>
            <a:lvl1pPr>
              <a:defRPr/>
            </a:lvl1pPr>
          </a:lstStyle>
          <a:p>
            <a:endParaRPr lang="zh-TW" altLang="en-US"/>
          </a:p>
        </p:txBody>
      </p:sp>
      <p:sp>
        <p:nvSpPr>
          <p:cNvPr id="5" name="Slide Number Placeholder 4">
            <a:extLst>
              <a:ext uri="{FF2B5EF4-FFF2-40B4-BE49-F238E27FC236}">
                <a16:creationId xmlns:a16="http://schemas.microsoft.com/office/drawing/2014/main" id="{DDC21ABE-F4B5-4AEA-9215-DD27B0555D75}"/>
              </a:ext>
            </a:extLst>
          </p:cNvPr>
          <p:cNvSpPr>
            <a:spLocks noGrp="1"/>
          </p:cNvSpPr>
          <p:nvPr>
            <p:ph type="sldNum" sz="quarter" idx="12"/>
          </p:nvPr>
        </p:nvSpPr>
        <p:spPr/>
        <p:txBody>
          <a:bodyPr/>
          <a:lstStyle>
            <a:lvl1pPr>
              <a:defRPr/>
            </a:lvl1pPr>
          </a:lstStyle>
          <a:p>
            <a:fld id="{00C68C79-461B-47C9-95D7-2FEEB87CC456}" type="slidenum">
              <a:rPr lang="zh-TW" altLang="en-US"/>
              <a:pPr/>
              <a:t>‹#›</a:t>
            </a:fld>
            <a:endParaRPr lang="zh-TW" altLang="en-US"/>
          </a:p>
        </p:txBody>
      </p:sp>
    </p:spTree>
    <p:extLst>
      <p:ext uri="{BB962C8B-B14F-4D97-AF65-F5344CB8AC3E}">
        <p14:creationId xmlns:p14="http://schemas.microsoft.com/office/powerpoint/2010/main" val="148271416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6F782-B92E-474E-9AE7-D3C9E43E0BC6}"/>
              </a:ext>
            </a:extLst>
          </p:cNvPr>
          <p:cNvSpPr>
            <a:spLocks noGrp="1"/>
          </p:cNvSpPr>
          <p:nvPr>
            <p:ph type="dt" sz="half" idx="10"/>
          </p:nvPr>
        </p:nvSpPr>
        <p:spPr/>
        <p:txBody>
          <a:bodyPr/>
          <a:lstStyle>
            <a:lvl1pPr>
              <a:defRPr/>
            </a:lvl1pPr>
          </a:lstStyle>
          <a:p>
            <a:endParaRPr lang="zh-TW" altLang="en-US"/>
          </a:p>
        </p:txBody>
      </p:sp>
      <p:sp>
        <p:nvSpPr>
          <p:cNvPr id="3" name="Footer Placeholder 2">
            <a:extLst>
              <a:ext uri="{FF2B5EF4-FFF2-40B4-BE49-F238E27FC236}">
                <a16:creationId xmlns:a16="http://schemas.microsoft.com/office/drawing/2014/main" id="{9D24D5DB-9328-4679-AFE0-1731F494974A}"/>
              </a:ext>
            </a:extLst>
          </p:cNvPr>
          <p:cNvSpPr>
            <a:spLocks noGrp="1"/>
          </p:cNvSpPr>
          <p:nvPr>
            <p:ph type="ftr" sz="quarter" idx="11"/>
          </p:nvPr>
        </p:nvSpPr>
        <p:spPr/>
        <p:txBody>
          <a:bodyPr/>
          <a:lstStyle>
            <a:lvl1pPr>
              <a:defRPr/>
            </a:lvl1pPr>
          </a:lstStyle>
          <a:p>
            <a:endParaRPr lang="zh-TW" altLang="en-US"/>
          </a:p>
        </p:txBody>
      </p:sp>
      <p:sp>
        <p:nvSpPr>
          <p:cNvPr id="4" name="Slide Number Placeholder 3">
            <a:extLst>
              <a:ext uri="{FF2B5EF4-FFF2-40B4-BE49-F238E27FC236}">
                <a16:creationId xmlns:a16="http://schemas.microsoft.com/office/drawing/2014/main" id="{4DC8BD83-DB1C-44FC-97A3-B57C1921DE86}"/>
              </a:ext>
            </a:extLst>
          </p:cNvPr>
          <p:cNvSpPr>
            <a:spLocks noGrp="1"/>
          </p:cNvSpPr>
          <p:nvPr>
            <p:ph type="sldNum" sz="quarter" idx="12"/>
          </p:nvPr>
        </p:nvSpPr>
        <p:spPr/>
        <p:txBody>
          <a:bodyPr/>
          <a:lstStyle>
            <a:lvl1pPr>
              <a:defRPr/>
            </a:lvl1pPr>
          </a:lstStyle>
          <a:p>
            <a:fld id="{CC1302F7-0B82-45B3-88ED-0EDC3565A3D7}" type="slidenum">
              <a:rPr lang="zh-TW" altLang="en-US"/>
              <a:pPr/>
              <a:t>‹#›</a:t>
            </a:fld>
            <a:endParaRPr lang="zh-TW" altLang="en-US"/>
          </a:p>
        </p:txBody>
      </p:sp>
    </p:spTree>
    <p:extLst>
      <p:ext uri="{BB962C8B-B14F-4D97-AF65-F5344CB8AC3E}">
        <p14:creationId xmlns:p14="http://schemas.microsoft.com/office/powerpoint/2010/main" val="3082441647"/>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CC263-67FD-489E-81B2-D8A46ECB414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5753C6-4F2C-4A69-A8BD-41324863E42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60A43F-628C-42C3-AFDE-BA6CFA73061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97E5D-6FCD-4FEC-A160-0F232A45FB9A}"/>
              </a:ext>
            </a:extLst>
          </p:cNvPr>
          <p:cNvSpPr>
            <a:spLocks noGrp="1"/>
          </p:cNvSpPr>
          <p:nvPr>
            <p:ph type="dt" sz="half" idx="10"/>
          </p:nvPr>
        </p:nvSpPr>
        <p:spPr/>
        <p:txBody>
          <a:bodyPr/>
          <a:lstStyle>
            <a:lvl1pPr>
              <a:defRPr/>
            </a:lvl1pPr>
          </a:lstStyle>
          <a:p>
            <a:endParaRPr lang="zh-TW" altLang="en-US"/>
          </a:p>
        </p:txBody>
      </p:sp>
      <p:sp>
        <p:nvSpPr>
          <p:cNvPr id="6" name="Footer Placeholder 5">
            <a:extLst>
              <a:ext uri="{FF2B5EF4-FFF2-40B4-BE49-F238E27FC236}">
                <a16:creationId xmlns:a16="http://schemas.microsoft.com/office/drawing/2014/main" id="{F66A8753-56E6-43BC-A67D-F759315D7D98}"/>
              </a:ext>
            </a:extLst>
          </p:cNvPr>
          <p:cNvSpPr>
            <a:spLocks noGrp="1"/>
          </p:cNvSpPr>
          <p:nvPr>
            <p:ph type="ftr" sz="quarter" idx="11"/>
          </p:nvPr>
        </p:nvSpPr>
        <p:spPr/>
        <p:txBody>
          <a:bodyPr/>
          <a:lstStyle>
            <a:lvl1pPr>
              <a:defRPr/>
            </a:lvl1pPr>
          </a:lstStyle>
          <a:p>
            <a:endParaRPr lang="zh-TW" altLang="en-US"/>
          </a:p>
        </p:txBody>
      </p:sp>
      <p:sp>
        <p:nvSpPr>
          <p:cNvPr id="7" name="Slide Number Placeholder 6">
            <a:extLst>
              <a:ext uri="{FF2B5EF4-FFF2-40B4-BE49-F238E27FC236}">
                <a16:creationId xmlns:a16="http://schemas.microsoft.com/office/drawing/2014/main" id="{DAD8537A-8485-4CC4-ACD0-0E9CD8AA7981}"/>
              </a:ext>
            </a:extLst>
          </p:cNvPr>
          <p:cNvSpPr>
            <a:spLocks noGrp="1"/>
          </p:cNvSpPr>
          <p:nvPr>
            <p:ph type="sldNum" sz="quarter" idx="12"/>
          </p:nvPr>
        </p:nvSpPr>
        <p:spPr/>
        <p:txBody>
          <a:bodyPr/>
          <a:lstStyle>
            <a:lvl1pPr>
              <a:defRPr/>
            </a:lvl1pPr>
          </a:lstStyle>
          <a:p>
            <a:fld id="{A9589E62-B93E-490C-AF69-204D1A977D2A}" type="slidenum">
              <a:rPr lang="zh-TW" altLang="en-US"/>
              <a:pPr/>
              <a:t>‹#›</a:t>
            </a:fld>
            <a:endParaRPr lang="zh-TW" altLang="en-US"/>
          </a:p>
        </p:txBody>
      </p:sp>
    </p:spTree>
    <p:extLst>
      <p:ext uri="{BB962C8B-B14F-4D97-AF65-F5344CB8AC3E}">
        <p14:creationId xmlns:p14="http://schemas.microsoft.com/office/powerpoint/2010/main" val="10403732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3E47-455B-465A-B145-888E91DC785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85E5B-990F-4C20-ADA7-E2D4ACB1336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D901BF-7EF3-43A1-921D-6DD9EE609F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15EFA-8B4C-46AB-B0C8-178C95171692}"/>
              </a:ext>
            </a:extLst>
          </p:cNvPr>
          <p:cNvSpPr>
            <a:spLocks noGrp="1"/>
          </p:cNvSpPr>
          <p:nvPr>
            <p:ph type="dt" sz="half" idx="10"/>
          </p:nvPr>
        </p:nvSpPr>
        <p:spPr/>
        <p:txBody>
          <a:bodyPr/>
          <a:lstStyle>
            <a:lvl1pPr>
              <a:defRPr/>
            </a:lvl1pPr>
          </a:lstStyle>
          <a:p>
            <a:endParaRPr lang="zh-TW" altLang="en-US"/>
          </a:p>
        </p:txBody>
      </p:sp>
      <p:sp>
        <p:nvSpPr>
          <p:cNvPr id="6" name="Footer Placeholder 5">
            <a:extLst>
              <a:ext uri="{FF2B5EF4-FFF2-40B4-BE49-F238E27FC236}">
                <a16:creationId xmlns:a16="http://schemas.microsoft.com/office/drawing/2014/main" id="{A7DD9C7C-EA56-42B4-9B98-D2DE9D5980A8}"/>
              </a:ext>
            </a:extLst>
          </p:cNvPr>
          <p:cNvSpPr>
            <a:spLocks noGrp="1"/>
          </p:cNvSpPr>
          <p:nvPr>
            <p:ph type="ftr" sz="quarter" idx="11"/>
          </p:nvPr>
        </p:nvSpPr>
        <p:spPr/>
        <p:txBody>
          <a:bodyPr/>
          <a:lstStyle>
            <a:lvl1pPr>
              <a:defRPr/>
            </a:lvl1pPr>
          </a:lstStyle>
          <a:p>
            <a:endParaRPr lang="zh-TW" altLang="en-US"/>
          </a:p>
        </p:txBody>
      </p:sp>
      <p:sp>
        <p:nvSpPr>
          <p:cNvPr id="7" name="Slide Number Placeholder 6">
            <a:extLst>
              <a:ext uri="{FF2B5EF4-FFF2-40B4-BE49-F238E27FC236}">
                <a16:creationId xmlns:a16="http://schemas.microsoft.com/office/drawing/2014/main" id="{321DB73D-19EB-41A4-A9CA-612006391814}"/>
              </a:ext>
            </a:extLst>
          </p:cNvPr>
          <p:cNvSpPr>
            <a:spLocks noGrp="1"/>
          </p:cNvSpPr>
          <p:nvPr>
            <p:ph type="sldNum" sz="quarter" idx="12"/>
          </p:nvPr>
        </p:nvSpPr>
        <p:spPr/>
        <p:txBody>
          <a:bodyPr/>
          <a:lstStyle>
            <a:lvl1pPr>
              <a:defRPr/>
            </a:lvl1pPr>
          </a:lstStyle>
          <a:p>
            <a:fld id="{88D9C736-ABB5-486E-AE2D-10ECC81F834B}" type="slidenum">
              <a:rPr lang="zh-TW" altLang="en-US"/>
              <a:pPr/>
              <a:t>‹#›</a:t>
            </a:fld>
            <a:endParaRPr lang="zh-TW" altLang="en-US"/>
          </a:p>
        </p:txBody>
      </p:sp>
    </p:spTree>
    <p:extLst>
      <p:ext uri="{BB962C8B-B14F-4D97-AF65-F5344CB8AC3E}">
        <p14:creationId xmlns:p14="http://schemas.microsoft.com/office/powerpoint/2010/main" val="68780773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a:extLst>
              <a:ext uri="{FF2B5EF4-FFF2-40B4-BE49-F238E27FC236}">
                <a16:creationId xmlns:a16="http://schemas.microsoft.com/office/drawing/2014/main" id="{9D73B58B-FB8C-45F5-8B39-5F88EEDC63A5}"/>
              </a:ext>
            </a:extLst>
          </p:cNvPr>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27" name="Rectangle 3">
            <a:extLst>
              <a:ext uri="{FF2B5EF4-FFF2-40B4-BE49-F238E27FC236}">
                <a16:creationId xmlns:a16="http://schemas.microsoft.com/office/drawing/2014/main" id="{25B822C8-CE38-42E6-A76C-3A7F3FF72DB4}"/>
              </a:ext>
            </a:extLst>
          </p:cNvPr>
          <p:cNvSpPr>
            <a:spLocks noGrp="1" noChangeArrowheads="1"/>
          </p:cNvSpPr>
          <p:nvPr>
            <p:ph type="title"/>
          </p:nvPr>
        </p:nvSpPr>
        <p:spPr bwMode="auto">
          <a:xfrm>
            <a:off x="2819400" y="609600"/>
            <a:ext cx="6096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zh-TW"/>
              <a:t>Click to edit Master title style</a:t>
            </a:r>
          </a:p>
        </p:txBody>
      </p:sp>
      <p:sp>
        <p:nvSpPr>
          <p:cNvPr id="1028" name="Rectangle 4">
            <a:extLst>
              <a:ext uri="{FF2B5EF4-FFF2-40B4-BE49-F238E27FC236}">
                <a16:creationId xmlns:a16="http://schemas.microsoft.com/office/drawing/2014/main" id="{B74FD0AD-77C9-4B65-9C7E-5695FDD6B5FE}"/>
              </a:ext>
            </a:extLst>
          </p:cNvPr>
          <p:cNvSpPr>
            <a:spLocks noGrp="1" noChangeArrowheads="1"/>
          </p:cNvSpPr>
          <p:nvPr>
            <p:ph type="body" idx="1"/>
          </p:nvPr>
        </p:nvSpPr>
        <p:spPr bwMode="auto">
          <a:xfrm>
            <a:off x="2819400" y="1981200"/>
            <a:ext cx="6096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29" name="Rectangle 5">
            <a:extLst>
              <a:ext uri="{FF2B5EF4-FFF2-40B4-BE49-F238E27FC236}">
                <a16:creationId xmlns:a16="http://schemas.microsoft.com/office/drawing/2014/main" id="{3158E7C8-7BCA-4EF6-AC73-22A993B48684}"/>
              </a:ext>
            </a:extLst>
          </p:cNvPr>
          <p:cNvSpPr>
            <a:spLocks noGrp="1" noChangeArrowheads="1"/>
          </p:cNvSpPr>
          <p:nvPr>
            <p:ph type="dt" sz="half" idx="2"/>
          </p:nvPr>
        </p:nvSpPr>
        <p:spPr bwMode="auto">
          <a:xfrm>
            <a:off x="304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defRPr sz="1400">
                <a:solidFill>
                  <a:schemeClr val="hlink"/>
                </a:solidFill>
                <a:latin typeface="+mn-lt"/>
              </a:defRPr>
            </a:lvl1pPr>
          </a:lstStyle>
          <a:p>
            <a:endParaRPr lang="zh-TW" altLang="en-US"/>
          </a:p>
        </p:txBody>
      </p:sp>
      <p:sp>
        <p:nvSpPr>
          <p:cNvPr id="1030" name="Rectangle 6">
            <a:extLst>
              <a:ext uri="{FF2B5EF4-FFF2-40B4-BE49-F238E27FC236}">
                <a16:creationId xmlns:a16="http://schemas.microsoft.com/office/drawing/2014/main" id="{224CBB5C-9E09-4063-9F0A-157F54EE8B71}"/>
              </a:ext>
            </a:extLst>
          </p:cNvPr>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ctr">
              <a:defRPr sz="1400">
                <a:solidFill>
                  <a:schemeClr val="hlink"/>
                </a:solidFill>
                <a:latin typeface="+mn-lt"/>
              </a:defRPr>
            </a:lvl1pPr>
          </a:lstStyle>
          <a:p>
            <a:endParaRPr lang="zh-TW" altLang="en-US"/>
          </a:p>
        </p:txBody>
      </p:sp>
      <p:sp>
        <p:nvSpPr>
          <p:cNvPr id="1031" name="Rectangle 7">
            <a:extLst>
              <a:ext uri="{FF2B5EF4-FFF2-40B4-BE49-F238E27FC236}">
                <a16:creationId xmlns:a16="http://schemas.microsoft.com/office/drawing/2014/main" id="{E3A975C4-8207-4198-8F87-7068093F32AD}"/>
              </a:ext>
            </a:extLst>
          </p:cNvPr>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2075" tIns="46038" rIns="92075" bIns="46038" numCol="1" anchor="ctr" anchorCtr="0" compatLnSpc="1">
            <a:prstTxWarp prst="textNoShape">
              <a:avLst/>
            </a:prstTxWarp>
          </a:bodyPr>
          <a:lstStyle>
            <a:lvl1pPr algn="r">
              <a:defRPr sz="1400">
                <a:solidFill>
                  <a:schemeClr val="hlink"/>
                </a:solidFill>
                <a:latin typeface="+mn-lt"/>
              </a:defRPr>
            </a:lvl1pPr>
          </a:lstStyle>
          <a:p>
            <a:fld id="{0A655264-81D9-4FA8-9E81-6894234BBD7F}"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rtl="0" eaLnBrk="0" fontAlgn="base" hangingPunct="0">
        <a:lnSpc>
          <a:spcPct val="70000"/>
        </a:lnSpc>
        <a:spcBef>
          <a:spcPct val="0"/>
        </a:spcBef>
        <a:spcAft>
          <a:spcPct val="0"/>
        </a:spcAft>
        <a:defRPr kumimoji="1" sz="4800" b="1" kern="1200">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2pPr>
      <a:lvl3pPr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3pPr>
      <a:lvl4pPr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4pPr>
      <a:lvl5pPr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5pPr>
      <a:lvl6pPr marL="457200"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6pPr>
      <a:lvl7pPr marL="914400"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7pPr>
      <a:lvl8pPr marL="1371600"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8pPr>
      <a:lvl9pPr marL="1828800" algn="l" rtl="0" eaLnBrk="0" fontAlgn="base" hangingPunct="0">
        <a:lnSpc>
          <a:spcPct val="70000"/>
        </a:lnSpc>
        <a:spcBef>
          <a:spcPct val="0"/>
        </a:spcBef>
        <a:spcAft>
          <a:spcPct val="0"/>
        </a:spcAft>
        <a:defRPr kumimoji="1" sz="4800" b="1">
          <a:solidFill>
            <a:schemeClr val="tx2"/>
          </a:solidFill>
          <a:latin typeface="Arial Narrow" panose="020B0606020202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SzPct val="10000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hlink"/>
        </a:buClr>
        <a:buSzPct val="10000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png"/><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79F43C2-45A0-46DB-9580-BB039D8800CD}"/>
              </a:ext>
            </a:extLst>
          </p:cNvPr>
          <p:cNvSpPr>
            <a:spLocks noChangeArrowheads="1"/>
          </p:cNvSpPr>
          <p:nvPr>
            <p:ph type="ctrTitle"/>
          </p:nvPr>
        </p:nvSpPr>
        <p:spPr>
          <a:xfrm>
            <a:off x="1447800" y="990600"/>
            <a:ext cx="6858000" cy="1524000"/>
          </a:xfrm>
          <a:noFill/>
          <a:ln/>
        </p:spPr>
        <p:txBody>
          <a:bodyPr/>
          <a:lstStyle/>
          <a:p>
            <a:r>
              <a:rPr lang="en-US" altLang="zh-TW" sz="5400">
                <a:latin typeface="Arial" panose="020B0604020202020204" pitchFamily="34" charset="0"/>
              </a:rPr>
              <a:t>Laboratory Animal Handling Technique </a:t>
            </a:r>
          </a:p>
        </p:txBody>
      </p:sp>
      <p:sp>
        <p:nvSpPr>
          <p:cNvPr id="4099" name="Rectangle 3">
            <a:extLst>
              <a:ext uri="{FF2B5EF4-FFF2-40B4-BE49-F238E27FC236}">
                <a16:creationId xmlns:a16="http://schemas.microsoft.com/office/drawing/2014/main" id="{2E671CAF-6F4E-42A9-AD95-6F69DB3F841C}"/>
              </a:ext>
            </a:extLst>
          </p:cNvPr>
          <p:cNvSpPr>
            <a:spLocks noChangeArrowheads="1"/>
          </p:cNvSpPr>
          <p:nvPr>
            <p:ph type="subTitle" idx="1"/>
          </p:nvPr>
        </p:nvSpPr>
        <p:spPr>
          <a:xfrm>
            <a:off x="1600200" y="2819400"/>
            <a:ext cx="6858000" cy="3429000"/>
          </a:xfrm>
          <a:noFill/>
          <a:ln/>
        </p:spPr>
        <p:txBody>
          <a:bodyPr/>
          <a:lstStyle/>
          <a:p>
            <a:r>
              <a:rPr lang="zh-TW" altLang="zh-TW" sz="3600"/>
              <a:t> </a:t>
            </a:r>
            <a:r>
              <a:rPr lang="zh-TW" altLang="zh-TW" sz="4400"/>
              <a:t>- </a:t>
            </a:r>
            <a:r>
              <a:rPr lang="en-US" altLang="zh-TW" sz="4400"/>
              <a:t>Mouse</a:t>
            </a:r>
          </a:p>
          <a:p>
            <a:r>
              <a:rPr lang="en-US" altLang="zh-TW" sz="4400"/>
              <a:t> - Rat</a:t>
            </a:r>
          </a:p>
          <a:p>
            <a:r>
              <a:rPr lang="en-US" altLang="zh-TW" sz="4400"/>
              <a:t> - Rabbit</a:t>
            </a:r>
          </a:p>
        </p:txBody>
      </p:sp>
      <p:pic>
        <p:nvPicPr>
          <p:cNvPr id="2" name="Audio 1">
            <a:hlinkClick r:id="" action="ppaction://media"/>
            <a:extLst>
              <a:ext uri="{FF2B5EF4-FFF2-40B4-BE49-F238E27FC236}">
                <a16:creationId xmlns:a16="http://schemas.microsoft.com/office/drawing/2014/main" id="{32859B48-8523-47A7-BC5B-9F4CF08C22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2454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Text Box 5">
            <a:extLst>
              <a:ext uri="{FF2B5EF4-FFF2-40B4-BE49-F238E27FC236}">
                <a16:creationId xmlns:a16="http://schemas.microsoft.com/office/drawing/2014/main" id="{F4908963-D73D-44DB-8B61-32930C957A14}"/>
              </a:ext>
            </a:extLst>
          </p:cNvPr>
          <p:cNvSpPr txBox="1">
            <a:spLocks noChangeArrowheads="1"/>
          </p:cNvSpPr>
          <p:nvPr/>
        </p:nvSpPr>
        <p:spPr bwMode="auto">
          <a:xfrm>
            <a:off x="1905000" y="5410200"/>
            <a:ext cx="6400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Massage the tail and collect blood by pipetteman</a:t>
            </a:r>
          </a:p>
        </p:txBody>
      </p:sp>
      <p:pic>
        <p:nvPicPr>
          <p:cNvPr id="21510" name="Picture 6">
            <a:extLst>
              <a:ext uri="{FF2B5EF4-FFF2-40B4-BE49-F238E27FC236}">
                <a16:creationId xmlns:a16="http://schemas.microsoft.com/office/drawing/2014/main" id="{B1E3BF30-EB14-448B-8B10-35994481D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28700"/>
            <a:ext cx="5638800" cy="38766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7016B2D-12FC-4836-9612-2B6577153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742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B0C8C44-4E42-44FB-9439-35DEB8D10DFC}"/>
              </a:ext>
            </a:extLst>
          </p:cNvPr>
          <p:cNvSpPr>
            <a:spLocks noGrp="1" noChangeArrowheads="1"/>
          </p:cNvSpPr>
          <p:nvPr>
            <p:ph type="title"/>
          </p:nvPr>
        </p:nvSpPr>
        <p:spPr>
          <a:xfrm>
            <a:off x="1524000" y="1143000"/>
            <a:ext cx="6400800" cy="1371600"/>
          </a:xfrm>
        </p:spPr>
        <p:txBody>
          <a:bodyPr/>
          <a:lstStyle/>
          <a:p>
            <a:r>
              <a:rPr lang="en-US" altLang="zh-TW" sz="4400">
                <a:latin typeface="Arial" panose="020B0604020202020204" pitchFamily="34" charset="0"/>
              </a:rPr>
              <a:t>Blood Collection From Orbital Sinus in Mouse</a:t>
            </a:r>
          </a:p>
        </p:txBody>
      </p:sp>
      <p:sp>
        <p:nvSpPr>
          <p:cNvPr id="22531" name="Rectangle 3">
            <a:extLst>
              <a:ext uri="{FF2B5EF4-FFF2-40B4-BE49-F238E27FC236}">
                <a16:creationId xmlns:a16="http://schemas.microsoft.com/office/drawing/2014/main" id="{835A1C11-ABA2-4B30-B805-C783674373F8}"/>
              </a:ext>
            </a:extLst>
          </p:cNvPr>
          <p:cNvSpPr>
            <a:spLocks noGrp="1" noChangeArrowheads="1"/>
          </p:cNvSpPr>
          <p:nvPr>
            <p:ph type="body" idx="1"/>
          </p:nvPr>
        </p:nvSpPr>
        <p:spPr>
          <a:xfrm>
            <a:off x="1676400" y="3276600"/>
            <a:ext cx="6477000" cy="2590800"/>
          </a:xfrm>
        </p:spPr>
        <p:txBody>
          <a:bodyPr/>
          <a:lstStyle/>
          <a:p>
            <a:r>
              <a:rPr lang="en-US" altLang="zh-TW"/>
              <a:t>Should apply anesthetic before blood withdraw</a:t>
            </a:r>
          </a:p>
          <a:p>
            <a:r>
              <a:rPr lang="en-US" altLang="zh-TW"/>
              <a:t>A convenience and easy apply method for blood collection in mouse</a:t>
            </a:r>
          </a:p>
          <a:p>
            <a:r>
              <a:rPr lang="en-US" altLang="zh-TW"/>
              <a:t>Collect amount up to 0.5 ml</a:t>
            </a:r>
          </a:p>
        </p:txBody>
      </p:sp>
      <p:pic>
        <p:nvPicPr>
          <p:cNvPr id="2" name="Audio 1">
            <a:hlinkClick r:id="" action="ppaction://media"/>
            <a:extLst>
              <a:ext uri="{FF2B5EF4-FFF2-40B4-BE49-F238E27FC236}">
                <a16:creationId xmlns:a16="http://schemas.microsoft.com/office/drawing/2014/main" id="{56148728-0556-473D-BBE9-8D6A5651FE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594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8851646-31EF-421A-A765-295044DED6F6}"/>
              </a:ext>
            </a:extLst>
          </p:cNvPr>
          <p:cNvSpPr>
            <a:spLocks noGrp="1" noChangeArrowheads="1"/>
          </p:cNvSpPr>
          <p:nvPr>
            <p:ph type="title"/>
          </p:nvPr>
        </p:nvSpPr>
        <p:spPr>
          <a:xfrm>
            <a:off x="1524000" y="533400"/>
            <a:ext cx="6858000" cy="838200"/>
          </a:xfrm>
        </p:spPr>
        <p:txBody>
          <a:bodyPr/>
          <a:lstStyle/>
          <a:p>
            <a:r>
              <a:rPr lang="en-US" altLang="zh-TW" sz="3200">
                <a:latin typeface="Arial" panose="020B0604020202020204" pitchFamily="34" charset="0"/>
              </a:rPr>
              <a:t>Tools for Blood Collection from Orbital Sinus in Mouse</a:t>
            </a:r>
          </a:p>
        </p:txBody>
      </p:sp>
      <p:sp>
        <p:nvSpPr>
          <p:cNvPr id="23555" name="Rectangle 3">
            <a:extLst>
              <a:ext uri="{FF2B5EF4-FFF2-40B4-BE49-F238E27FC236}">
                <a16:creationId xmlns:a16="http://schemas.microsoft.com/office/drawing/2014/main" id="{6FA07C89-7C48-460D-B3E8-55AFC885C356}"/>
              </a:ext>
            </a:extLst>
          </p:cNvPr>
          <p:cNvSpPr>
            <a:spLocks noGrp="1" noChangeArrowheads="1"/>
          </p:cNvSpPr>
          <p:nvPr>
            <p:ph type="body" idx="1"/>
          </p:nvPr>
        </p:nvSpPr>
        <p:spPr>
          <a:xfrm>
            <a:off x="1524000" y="4419600"/>
            <a:ext cx="6934200" cy="1981200"/>
          </a:xfrm>
        </p:spPr>
        <p:txBody>
          <a:bodyPr/>
          <a:lstStyle/>
          <a:p>
            <a:r>
              <a:rPr lang="zh-TW" altLang="en-US" sz="2400"/>
              <a:t>75% </a:t>
            </a:r>
            <a:r>
              <a:rPr lang="en-US" altLang="zh-TW" sz="2400"/>
              <a:t>alcohol cotton ball for surface disinfection</a:t>
            </a:r>
          </a:p>
          <a:p>
            <a:r>
              <a:rPr lang="en-US" altLang="zh-TW" sz="2400"/>
              <a:t>Hypnorm for general anesthetic</a:t>
            </a:r>
          </a:p>
          <a:p>
            <a:r>
              <a:rPr lang="en-US" altLang="zh-TW" sz="2400"/>
              <a:t>27 G needle with 1 ml syringe for injection</a:t>
            </a:r>
          </a:p>
          <a:p>
            <a:r>
              <a:rPr lang="en-US" altLang="zh-TW" sz="2400"/>
              <a:t>Glass capillary tube and vial for blood collection</a:t>
            </a:r>
          </a:p>
        </p:txBody>
      </p:sp>
      <p:pic>
        <p:nvPicPr>
          <p:cNvPr id="23557" name="Picture 5">
            <a:extLst>
              <a:ext uri="{FF2B5EF4-FFF2-40B4-BE49-F238E27FC236}">
                <a16:creationId xmlns:a16="http://schemas.microsoft.com/office/drawing/2014/main" id="{7803CE14-5085-4C5F-8F35-65D195487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371600"/>
            <a:ext cx="4495800" cy="30908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80125DB-0745-40C7-8137-596FB15857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174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3">
            <a:extLst>
              <a:ext uri="{FF2B5EF4-FFF2-40B4-BE49-F238E27FC236}">
                <a16:creationId xmlns:a16="http://schemas.microsoft.com/office/drawing/2014/main" id="{5D5B9ABB-E03E-44B9-ADAC-4306481E9F09}"/>
              </a:ext>
            </a:extLst>
          </p:cNvPr>
          <p:cNvSpPr txBox="1">
            <a:spLocks noChangeArrowheads="1"/>
          </p:cNvSpPr>
          <p:nvPr/>
        </p:nvSpPr>
        <p:spPr bwMode="auto">
          <a:xfrm>
            <a:off x="1981200" y="5029200"/>
            <a:ext cx="6096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Anesthetize a mouse by intraperitoneal injection of Hypnorm</a:t>
            </a:r>
          </a:p>
        </p:txBody>
      </p:sp>
      <p:pic>
        <p:nvPicPr>
          <p:cNvPr id="24580" name="Picture 4">
            <a:extLst>
              <a:ext uri="{FF2B5EF4-FFF2-40B4-BE49-F238E27FC236}">
                <a16:creationId xmlns:a16="http://schemas.microsoft.com/office/drawing/2014/main" id="{AAE9A5A4-4846-468D-B026-0F88BE907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990600"/>
            <a:ext cx="5562600" cy="38242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1F4BD39-E3FE-41A7-BDFA-F83483E3F1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304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A6AE117-3F82-4E90-8061-3104E4EBB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25603" name="Text Box 3">
            <a:extLst>
              <a:ext uri="{FF2B5EF4-FFF2-40B4-BE49-F238E27FC236}">
                <a16:creationId xmlns:a16="http://schemas.microsoft.com/office/drawing/2014/main" id="{48D3018F-92B4-40BD-9702-CC37A2360BEF}"/>
              </a:ext>
            </a:extLst>
          </p:cNvPr>
          <p:cNvSpPr txBox="1">
            <a:spLocks noChangeArrowheads="1"/>
          </p:cNvSpPr>
          <p:nvPr/>
        </p:nvSpPr>
        <p:spPr bwMode="auto">
          <a:xfrm>
            <a:off x="1981200" y="4953000"/>
            <a:ext cx="57912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Use a sharp end glass capillary tube  to penetrate the orbital conjunctiva and rupture the orbital sinus</a:t>
            </a:r>
          </a:p>
        </p:txBody>
      </p:sp>
      <p:pic>
        <p:nvPicPr>
          <p:cNvPr id="2" name="Audio 1">
            <a:hlinkClick r:id="" action="ppaction://media"/>
            <a:extLst>
              <a:ext uri="{FF2B5EF4-FFF2-40B4-BE49-F238E27FC236}">
                <a16:creationId xmlns:a16="http://schemas.microsoft.com/office/drawing/2014/main" id="{2DE0111D-4135-4868-A033-C17991A71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044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C34DF74-5627-4AD0-8A6A-53C329755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26627" name="Text Box 3">
            <a:extLst>
              <a:ext uri="{FF2B5EF4-FFF2-40B4-BE49-F238E27FC236}">
                <a16:creationId xmlns:a16="http://schemas.microsoft.com/office/drawing/2014/main" id="{45BB1750-2710-40E1-B152-CC01103856BF}"/>
              </a:ext>
            </a:extLst>
          </p:cNvPr>
          <p:cNvSpPr txBox="1">
            <a:spLocks noChangeArrowheads="1"/>
          </p:cNvSpPr>
          <p:nvPr/>
        </p:nvSpPr>
        <p:spPr bwMode="auto">
          <a:xfrm>
            <a:off x="1981200" y="5029200"/>
            <a:ext cx="6096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Collect blood with a vial</a:t>
            </a:r>
          </a:p>
        </p:txBody>
      </p:sp>
      <p:pic>
        <p:nvPicPr>
          <p:cNvPr id="2" name="Audio 1">
            <a:hlinkClick r:id="" action="ppaction://media"/>
            <a:extLst>
              <a:ext uri="{FF2B5EF4-FFF2-40B4-BE49-F238E27FC236}">
                <a16:creationId xmlns:a16="http://schemas.microsoft.com/office/drawing/2014/main" id="{3F1D0026-B3EC-4EE9-AA15-58CE66543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017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A153C99-18BD-41CD-A7E4-7FCC9630A003}"/>
              </a:ext>
            </a:extLst>
          </p:cNvPr>
          <p:cNvSpPr>
            <a:spLocks noGrp="1" noChangeArrowheads="1"/>
          </p:cNvSpPr>
          <p:nvPr>
            <p:ph type="title"/>
          </p:nvPr>
        </p:nvSpPr>
        <p:spPr>
          <a:xfrm>
            <a:off x="1524000" y="1066800"/>
            <a:ext cx="6781800" cy="1828800"/>
          </a:xfrm>
        </p:spPr>
        <p:txBody>
          <a:bodyPr/>
          <a:lstStyle/>
          <a:p>
            <a:r>
              <a:rPr lang="en-US" altLang="zh-TW" sz="4400">
                <a:latin typeface="Arial" panose="020B0604020202020204" pitchFamily="34" charset="0"/>
              </a:rPr>
              <a:t>Blood Collection From Cardiac Puncture in Mouse</a:t>
            </a:r>
          </a:p>
        </p:txBody>
      </p:sp>
      <p:sp>
        <p:nvSpPr>
          <p:cNvPr id="27651" name="Rectangle 3">
            <a:extLst>
              <a:ext uri="{FF2B5EF4-FFF2-40B4-BE49-F238E27FC236}">
                <a16:creationId xmlns:a16="http://schemas.microsoft.com/office/drawing/2014/main" id="{F82CAC85-D8D7-409C-85FB-12BC1AFA3F2E}"/>
              </a:ext>
            </a:extLst>
          </p:cNvPr>
          <p:cNvSpPr>
            <a:spLocks noGrp="1" noChangeArrowheads="1"/>
          </p:cNvSpPr>
          <p:nvPr>
            <p:ph type="body" idx="1"/>
          </p:nvPr>
        </p:nvSpPr>
        <p:spPr>
          <a:xfrm>
            <a:off x="1676400" y="3429000"/>
            <a:ext cx="6400800" cy="2133600"/>
          </a:xfrm>
        </p:spPr>
        <p:txBody>
          <a:bodyPr/>
          <a:lstStyle/>
          <a:p>
            <a:r>
              <a:rPr lang="en-US" altLang="zh-TW"/>
              <a:t>For collect up to 1 ml of blood within a short period of time</a:t>
            </a:r>
          </a:p>
          <a:p>
            <a:r>
              <a:rPr lang="en-US" altLang="zh-TW"/>
              <a:t>Must be performed under general anesthetic</a:t>
            </a:r>
          </a:p>
        </p:txBody>
      </p:sp>
      <p:pic>
        <p:nvPicPr>
          <p:cNvPr id="2" name="Audio 1">
            <a:hlinkClick r:id="" action="ppaction://media"/>
            <a:extLst>
              <a:ext uri="{FF2B5EF4-FFF2-40B4-BE49-F238E27FC236}">
                <a16:creationId xmlns:a16="http://schemas.microsoft.com/office/drawing/2014/main" id="{A4E61FB0-BD99-44B0-B2FA-8A8C00AA09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828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9E16FAD-A113-4323-98C0-34759B7E641F}"/>
              </a:ext>
            </a:extLst>
          </p:cNvPr>
          <p:cNvSpPr>
            <a:spLocks noGrp="1" noChangeArrowheads="1"/>
          </p:cNvSpPr>
          <p:nvPr>
            <p:ph type="title"/>
          </p:nvPr>
        </p:nvSpPr>
        <p:spPr>
          <a:xfrm>
            <a:off x="1066800" y="228600"/>
            <a:ext cx="7391400" cy="914400"/>
          </a:xfrm>
        </p:spPr>
        <p:txBody>
          <a:bodyPr/>
          <a:lstStyle/>
          <a:p>
            <a:r>
              <a:rPr lang="en-US" altLang="zh-TW" sz="3200">
                <a:latin typeface="Arial" panose="020B0604020202020204" pitchFamily="34" charset="0"/>
              </a:rPr>
              <a:t>Tools for Cardiac puncture in Mouse</a:t>
            </a:r>
          </a:p>
        </p:txBody>
      </p:sp>
      <p:sp>
        <p:nvSpPr>
          <p:cNvPr id="28675" name="Rectangle 3">
            <a:extLst>
              <a:ext uri="{FF2B5EF4-FFF2-40B4-BE49-F238E27FC236}">
                <a16:creationId xmlns:a16="http://schemas.microsoft.com/office/drawing/2014/main" id="{394B237A-2AA6-4913-A7ED-9338EA7CDBF0}"/>
              </a:ext>
            </a:extLst>
          </p:cNvPr>
          <p:cNvSpPr>
            <a:spLocks noGrp="1" noChangeArrowheads="1"/>
          </p:cNvSpPr>
          <p:nvPr>
            <p:ph type="body" idx="1"/>
          </p:nvPr>
        </p:nvSpPr>
        <p:spPr>
          <a:xfrm>
            <a:off x="1066800" y="4648200"/>
            <a:ext cx="7315200" cy="1828800"/>
          </a:xfrm>
        </p:spPr>
        <p:txBody>
          <a:bodyPr/>
          <a:lstStyle/>
          <a:p>
            <a:r>
              <a:rPr lang="zh-TW" altLang="en-US" sz="2400"/>
              <a:t>75% </a:t>
            </a:r>
            <a:r>
              <a:rPr lang="en-US" altLang="zh-TW" sz="2400"/>
              <a:t>alcohol cotton ball for surface disinfection</a:t>
            </a:r>
          </a:p>
          <a:p>
            <a:r>
              <a:rPr lang="en-US" altLang="zh-TW" sz="2400"/>
              <a:t>Hypnorm used as anesthetic</a:t>
            </a:r>
          </a:p>
          <a:p>
            <a:r>
              <a:rPr lang="en-US" altLang="zh-TW" sz="2400"/>
              <a:t>27G needle with 1 ml syringe for injection</a:t>
            </a:r>
          </a:p>
          <a:p>
            <a:r>
              <a:rPr lang="en-US" altLang="zh-TW" sz="2400"/>
              <a:t>24G needle with 3 ml syringe for blood withdraw</a:t>
            </a:r>
          </a:p>
        </p:txBody>
      </p:sp>
      <p:pic>
        <p:nvPicPr>
          <p:cNvPr id="28676" name="Picture 4">
            <a:extLst>
              <a:ext uri="{FF2B5EF4-FFF2-40B4-BE49-F238E27FC236}">
                <a16:creationId xmlns:a16="http://schemas.microsoft.com/office/drawing/2014/main" id="{4CC0C823-44A3-4172-BF54-326398AFC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066800"/>
            <a:ext cx="5181600" cy="34988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3B8498F-4A70-4878-8AC0-B8DDBED5A1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171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a:extLst>
              <a:ext uri="{FF2B5EF4-FFF2-40B4-BE49-F238E27FC236}">
                <a16:creationId xmlns:a16="http://schemas.microsoft.com/office/drawing/2014/main" id="{373C2C76-310F-4EFF-BFE7-59DCBAA086B1}"/>
              </a:ext>
            </a:extLst>
          </p:cNvPr>
          <p:cNvSpPr txBox="1">
            <a:spLocks noChangeArrowheads="1"/>
          </p:cNvSpPr>
          <p:nvPr/>
        </p:nvSpPr>
        <p:spPr bwMode="auto">
          <a:xfrm>
            <a:off x="1600200" y="5029200"/>
            <a:ext cx="6248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Anesthetize a mouse by intraperitoneal injection of Hypnorm</a:t>
            </a:r>
          </a:p>
        </p:txBody>
      </p:sp>
      <p:pic>
        <p:nvPicPr>
          <p:cNvPr id="29700" name="Picture 4">
            <a:extLst>
              <a:ext uri="{FF2B5EF4-FFF2-40B4-BE49-F238E27FC236}">
                <a16:creationId xmlns:a16="http://schemas.microsoft.com/office/drawing/2014/main" id="{33F17FD7-BEA9-4248-9D14-5202523A82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990600"/>
            <a:ext cx="5562600" cy="38242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712FCA4-FA4B-498B-8A2C-EC9ED6C8C6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86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ADAF1623-4033-44B9-8805-8CEA84DCB8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20763"/>
            <a:ext cx="5257800" cy="3632200"/>
          </a:xfrm>
          <a:prstGeom prst="rect">
            <a:avLst/>
          </a:prstGeom>
          <a:noFill/>
          <a:extLst>
            <a:ext uri="{909E8E84-426E-40DD-AFC4-6F175D3DCCD1}">
              <a14:hiddenFill xmlns:a14="http://schemas.microsoft.com/office/drawing/2010/main">
                <a:solidFill>
                  <a:srgbClr val="FFFFFF"/>
                </a:solidFill>
              </a14:hiddenFill>
            </a:ext>
          </a:extLst>
        </p:spPr>
      </p:pic>
      <p:sp>
        <p:nvSpPr>
          <p:cNvPr id="30723" name="Text Box 3">
            <a:extLst>
              <a:ext uri="{FF2B5EF4-FFF2-40B4-BE49-F238E27FC236}">
                <a16:creationId xmlns:a16="http://schemas.microsoft.com/office/drawing/2014/main" id="{8A80B020-CB52-41B1-98BF-51D2A44C2255}"/>
              </a:ext>
            </a:extLst>
          </p:cNvPr>
          <p:cNvSpPr txBox="1">
            <a:spLocks noChangeArrowheads="1"/>
          </p:cNvSpPr>
          <p:nvPr/>
        </p:nvSpPr>
        <p:spPr bwMode="auto">
          <a:xfrm>
            <a:off x="1981200" y="5029200"/>
            <a:ext cx="5791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Disinfect the thorax area with 75% alcohol cotton ball</a:t>
            </a:r>
          </a:p>
        </p:txBody>
      </p:sp>
      <p:pic>
        <p:nvPicPr>
          <p:cNvPr id="2" name="Audio 1">
            <a:hlinkClick r:id="" action="ppaction://media"/>
            <a:extLst>
              <a:ext uri="{FF2B5EF4-FFF2-40B4-BE49-F238E27FC236}">
                <a16:creationId xmlns:a16="http://schemas.microsoft.com/office/drawing/2014/main" id="{2F1837EC-2D39-4E03-80AC-EA84B6709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113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8F09A00-B28C-486A-9B33-05DC3A150587}"/>
              </a:ext>
            </a:extLst>
          </p:cNvPr>
          <p:cNvSpPr>
            <a:spLocks noGrp="1" noChangeArrowheads="1"/>
          </p:cNvSpPr>
          <p:nvPr>
            <p:ph type="title"/>
          </p:nvPr>
        </p:nvSpPr>
        <p:spPr>
          <a:xfrm>
            <a:off x="1524000" y="381000"/>
            <a:ext cx="7391400" cy="914400"/>
          </a:xfrm>
        </p:spPr>
        <p:txBody>
          <a:bodyPr/>
          <a:lstStyle/>
          <a:p>
            <a:r>
              <a:rPr lang="en-US" altLang="zh-TW">
                <a:latin typeface="Arial" panose="020B0604020202020204" pitchFamily="34" charset="0"/>
              </a:rPr>
              <a:t>Objective</a:t>
            </a:r>
            <a:endParaRPr lang="en-US" altLang="zh-TW" sz="4000">
              <a:latin typeface="Arial" panose="020B0604020202020204" pitchFamily="34" charset="0"/>
            </a:endParaRPr>
          </a:p>
        </p:txBody>
      </p:sp>
      <p:sp>
        <p:nvSpPr>
          <p:cNvPr id="71683" name="Rectangle 3">
            <a:extLst>
              <a:ext uri="{FF2B5EF4-FFF2-40B4-BE49-F238E27FC236}">
                <a16:creationId xmlns:a16="http://schemas.microsoft.com/office/drawing/2014/main" id="{9A73FB0C-0AB5-455A-AEBB-A50DAAC808E9}"/>
              </a:ext>
            </a:extLst>
          </p:cNvPr>
          <p:cNvSpPr>
            <a:spLocks noGrp="1" noChangeArrowheads="1"/>
          </p:cNvSpPr>
          <p:nvPr>
            <p:ph type="body" idx="1"/>
          </p:nvPr>
        </p:nvSpPr>
        <p:spPr>
          <a:xfrm>
            <a:off x="1524000" y="1447800"/>
            <a:ext cx="6629400" cy="4953000"/>
          </a:xfrm>
        </p:spPr>
        <p:txBody>
          <a:bodyPr/>
          <a:lstStyle/>
          <a:p>
            <a:r>
              <a:rPr lang="en-US" altLang="zh-TW" sz="2400"/>
              <a:t>To comply with the Animal Welfare Ordinance and avoid mishandling of animal in research </a:t>
            </a:r>
          </a:p>
          <a:p>
            <a:r>
              <a:rPr lang="en-US" altLang="zh-TW" sz="2400"/>
              <a:t>To provide basic concepts of animal handling technique to new animal user</a:t>
            </a:r>
          </a:p>
          <a:p>
            <a:r>
              <a:rPr lang="en-US" altLang="zh-TW" sz="2400"/>
              <a:t>While offering our concept and techniques to our animal user, we also encourage comments  from experienced animal users. By doing so, we would enrich our knowledge in the field of laboratory animal research on both sides and further benefit animal welfare as well as the credibility of research result in our university</a:t>
            </a:r>
          </a:p>
        </p:txBody>
      </p:sp>
      <p:pic>
        <p:nvPicPr>
          <p:cNvPr id="2" name="Audio 1">
            <a:hlinkClick r:id="" action="ppaction://media"/>
            <a:extLst>
              <a:ext uri="{FF2B5EF4-FFF2-40B4-BE49-F238E27FC236}">
                <a16:creationId xmlns:a16="http://schemas.microsoft.com/office/drawing/2014/main" id="{D615EA74-35EF-4923-AD8D-B4708F409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715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16B5D25D-DBE0-4967-B61F-7BA4984E5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20763"/>
            <a:ext cx="5257800" cy="3632200"/>
          </a:xfrm>
          <a:prstGeom prst="rect">
            <a:avLst/>
          </a:prstGeom>
          <a:noFill/>
          <a:extLst>
            <a:ext uri="{909E8E84-426E-40DD-AFC4-6F175D3DCCD1}">
              <a14:hiddenFill xmlns:a14="http://schemas.microsoft.com/office/drawing/2010/main">
                <a:solidFill>
                  <a:srgbClr val="FFFFFF"/>
                </a:solidFill>
              </a14:hiddenFill>
            </a:ext>
          </a:extLst>
        </p:spPr>
      </p:pic>
      <p:sp>
        <p:nvSpPr>
          <p:cNvPr id="31747" name="Text Box 3">
            <a:extLst>
              <a:ext uri="{FF2B5EF4-FFF2-40B4-BE49-F238E27FC236}">
                <a16:creationId xmlns:a16="http://schemas.microsoft.com/office/drawing/2014/main" id="{D7AEB6F2-578B-47CE-8108-D49A48AE4236}"/>
              </a:ext>
            </a:extLst>
          </p:cNvPr>
          <p:cNvSpPr txBox="1">
            <a:spLocks noChangeArrowheads="1"/>
          </p:cNvSpPr>
          <p:nvPr/>
        </p:nvSpPr>
        <p:spPr bwMode="auto">
          <a:xfrm>
            <a:off x="1981200" y="4953000"/>
            <a:ext cx="6019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Search for the maximum heart palpitation with your finger</a:t>
            </a:r>
          </a:p>
        </p:txBody>
      </p:sp>
      <p:pic>
        <p:nvPicPr>
          <p:cNvPr id="2" name="Audio 1">
            <a:hlinkClick r:id="" action="ppaction://media"/>
            <a:extLst>
              <a:ext uri="{FF2B5EF4-FFF2-40B4-BE49-F238E27FC236}">
                <a16:creationId xmlns:a16="http://schemas.microsoft.com/office/drawing/2014/main" id="{3009FE4A-1252-4BBD-88B6-A3FB07ED52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714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DB8D80D9-BFDD-4630-AB6F-58C192D14E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20763"/>
            <a:ext cx="5257800" cy="3632200"/>
          </a:xfrm>
          <a:prstGeom prst="rect">
            <a:avLst/>
          </a:prstGeom>
          <a:noFill/>
          <a:extLst>
            <a:ext uri="{909E8E84-426E-40DD-AFC4-6F175D3DCCD1}">
              <a14:hiddenFill xmlns:a14="http://schemas.microsoft.com/office/drawing/2010/main">
                <a:solidFill>
                  <a:srgbClr val="FFFFFF"/>
                </a:solidFill>
              </a14:hiddenFill>
            </a:ext>
          </a:extLst>
        </p:spPr>
      </p:pic>
      <p:sp>
        <p:nvSpPr>
          <p:cNvPr id="32771" name="Text Box 3">
            <a:extLst>
              <a:ext uri="{FF2B5EF4-FFF2-40B4-BE49-F238E27FC236}">
                <a16:creationId xmlns:a16="http://schemas.microsoft.com/office/drawing/2014/main" id="{1A225A2A-1E7B-4427-AC12-50F1093E88BD}"/>
              </a:ext>
            </a:extLst>
          </p:cNvPr>
          <p:cNvSpPr txBox="1">
            <a:spLocks noChangeArrowheads="1"/>
          </p:cNvSpPr>
          <p:nvPr/>
        </p:nvSpPr>
        <p:spPr bwMode="auto">
          <a:xfrm>
            <a:off x="2057400" y="5029200"/>
            <a:ext cx="53340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Insert a 24G 1” needle through the thoracic wall at the point of maximum heart palpitation</a:t>
            </a:r>
          </a:p>
        </p:txBody>
      </p:sp>
      <p:pic>
        <p:nvPicPr>
          <p:cNvPr id="2" name="Audio 1">
            <a:hlinkClick r:id="" action="ppaction://media"/>
            <a:extLst>
              <a:ext uri="{FF2B5EF4-FFF2-40B4-BE49-F238E27FC236}">
                <a16:creationId xmlns:a16="http://schemas.microsoft.com/office/drawing/2014/main" id="{6A596EB8-CB34-4C7E-8AD9-5784D82338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936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5EC00BF3-D5AB-43F0-8AA4-4F820F184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973138"/>
            <a:ext cx="5334000" cy="3684587"/>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a:extLst>
              <a:ext uri="{FF2B5EF4-FFF2-40B4-BE49-F238E27FC236}">
                <a16:creationId xmlns:a16="http://schemas.microsoft.com/office/drawing/2014/main" id="{FCBC9ECC-B2A9-4AB7-9E4F-36AEDBDD017F}"/>
              </a:ext>
            </a:extLst>
          </p:cNvPr>
          <p:cNvSpPr txBox="1">
            <a:spLocks noChangeArrowheads="1"/>
          </p:cNvSpPr>
          <p:nvPr/>
        </p:nvSpPr>
        <p:spPr bwMode="auto">
          <a:xfrm>
            <a:off x="1981200" y="4953000"/>
            <a:ext cx="5943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Withdraw blood slowly by your right hand</a:t>
            </a:r>
          </a:p>
        </p:txBody>
      </p:sp>
      <p:pic>
        <p:nvPicPr>
          <p:cNvPr id="2" name="Audio 1">
            <a:hlinkClick r:id="" action="ppaction://media"/>
            <a:extLst>
              <a:ext uri="{FF2B5EF4-FFF2-40B4-BE49-F238E27FC236}">
                <a16:creationId xmlns:a16="http://schemas.microsoft.com/office/drawing/2014/main" id="{F4A3AFF3-940C-4ABD-BDCA-40314254AC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523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D16D41A-539F-4D55-A114-D6B0083BA679}"/>
              </a:ext>
            </a:extLst>
          </p:cNvPr>
          <p:cNvSpPr>
            <a:spLocks noGrp="1" noChangeArrowheads="1"/>
          </p:cNvSpPr>
          <p:nvPr>
            <p:ph type="title"/>
          </p:nvPr>
        </p:nvSpPr>
        <p:spPr>
          <a:xfrm>
            <a:off x="1828800" y="1371600"/>
            <a:ext cx="6324600" cy="1600200"/>
          </a:xfrm>
        </p:spPr>
        <p:txBody>
          <a:bodyPr/>
          <a:lstStyle/>
          <a:p>
            <a:r>
              <a:rPr lang="en-US" altLang="zh-TW" sz="4400">
                <a:latin typeface="Arial" panose="020B0604020202020204" pitchFamily="34" charset="0"/>
              </a:rPr>
              <a:t>Blood Collection From Saphenous Vein in Mouse</a:t>
            </a:r>
          </a:p>
        </p:txBody>
      </p:sp>
      <p:sp>
        <p:nvSpPr>
          <p:cNvPr id="34819" name="Rectangle 3">
            <a:extLst>
              <a:ext uri="{FF2B5EF4-FFF2-40B4-BE49-F238E27FC236}">
                <a16:creationId xmlns:a16="http://schemas.microsoft.com/office/drawing/2014/main" id="{E64AA6A9-FD73-4F33-8BEF-7B29B936542B}"/>
              </a:ext>
            </a:extLst>
          </p:cNvPr>
          <p:cNvSpPr>
            <a:spLocks noGrp="1" noChangeArrowheads="1"/>
          </p:cNvSpPr>
          <p:nvPr>
            <p:ph type="body" idx="1"/>
          </p:nvPr>
        </p:nvSpPr>
        <p:spPr>
          <a:xfrm>
            <a:off x="2209800" y="3276600"/>
            <a:ext cx="5867400" cy="2286000"/>
          </a:xfrm>
        </p:spPr>
        <p:txBody>
          <a:bodyPr/>
          <a:lstStyle/>
          <a:p>
            <a:r>
              <a:rPr lang="en-US" altLang="zh-TW" sz="2400"/>
              <a:t>This method is used of multiple samples are taken in the course of a day</a:t>
            </a:r>
          </a:p>
          <a:p>
            <a:r>
              <a:rPr lang="en-US" altLang="zh-TW" sz="2400"/>
              <a:t>It can also be applied on rats, hamsters, gerbils and guinea-pigs</a:t>
            </a:r>
          </a:p>
        </p:txBody>
      </p:sp>
      <p:pic>
        <p:nvPicPr>
          <p:cNvPr id="2" name="Audio 1">
            <a:hlinkClick r:id="" action="ppaction://media"/>
            <a:extLst>
              <a:ext uri="{FF2B5EF4-FFF2-40B4-BE49-F238E27FC236}">
                <a16:creationId xmlns:a16="http://schemas.microsoft.com/office/drawing/2014/main" id="{217090FD-74C6-47B8-BB3A-27A34C5201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769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5ABF18F-388C-4F43-9856-3F34F49F3D01}"/>
              </a:ext>
            </a:extLst>
          </p:cNvPr>
          <p:cNvSpPr>
            <a:spLocks noGrp="1" noChangeArrowheads="1"/>
          </p:cNvSpPr>
          <p:nvPr>
            <p:ph type="title"/>
          </p:nvPr>
        </p:nvSpPr>
        <p:spPr>
          <a:xfrm>
            <a:off x="1066800" y="609600"/>
            <a:ext cx="7315200" cy="990600"/>
          </a:xfrm>
        </p:spPr>
        <p:txBody>
          <a:bodyPr/>
          <a:lstStyle/>
          <a:p>
            <a:r>
              <a:rPr lang="en-US" altLang="zh-TW" sz="3200">
                <a:latin typeface="Arial" panose="020B0604020202020204" pitchFamily="34" charset="0"/>
              </a:rPr>
              <a:t>Tools for blood collection from Saphenous vein in mice</a:t>
            </a:r>
            <a:endParaRPr lang="en-US" altLang="zh-TW" sz="4400">
              <a:latin typeface="Arial" panose="020B0604020202020204" pitchFamily="34" charset="0"/>
            </a:endParaRPr>
          </a:p>
        </p:txBody>
      </p:sp>
      <p:sp>
        <p:nvSpPr>
          <p:cNvPr id="35843" name="Rectangle 3">
            <a:extLst>
              <a:ext uri="{FF2B5EF4-FFF2-40B4-BE49-F238E27FC236}">
                <a16:creationId xmlns:a16="http://schemas.microsoft.com/office/drawing/2014/main" id="{E854C122-5B33-473E-8DBE-3E0F7EA5E788}"/>
              </a:ext>
            </a:extLst>
          </p:cNvPr>
          <p:cNvSpPr>
            <a:spLocks noGrp="1" noChangeArrowheads="1"/>
          </p:cNvSpPr>
          <p:nvPr>
            <p:ph type="body" idx="1"/>
          </p:nvPr>
        </p:nvSpPr>
        <p:spPr>
          <a:xfrm>
            <a:off x="5257800" y="1600200"/>
            <a:ext cx="3352800" cy="4953000"/>
          </a:xfrm>
        </p:spPr>
        <p:txBody>
          <a:bodyPr/>
          <a:lstStyle/>
          <a:p>
            <a:r>
              <a:rPr lang="zh-TW" altLang="en-US" sz="2400"/>
              <a:t>75% </a:t>
            </a:r>
            <a:r>
              <a:rPr lang="en-US" altLang="zh-TW" sz="2400"/>
              <a:t>alcohol cotton ball for surface disinfection</a:t>
            </a:r>
          </a:p>
          <a:p>
            <a:r>
              <a:rPr lang="en-US" altLang="zh-TW" sz="2400"/>
              <a:t>50 ml syringe tube with small holes at the end as restrainer</a:t>
            </a:r>
          </a:p>
          <a:p>
            <a:r>
              <a:rPr lang="en-US" altLang="zh-TW" sz="2400"/>
              <a:t>a scalpel and shaver for remove of hair </a:t>
            </a:r>
          </a:p>
          <a:p>
            <a:r>
              <a:rPr lang="en-US" altLang="zh-TW" sz="2400"/>
              <a:t>24 G 1 “ needle for release of blood</a:t>
            </a:r>
          </a:p>
          <a:p>
            <a:r>
              <a:rPr lang="en-US" altLang="zh-TW" sz="2400"/>
              <a:t>tips and pipetteman for blood collection</a:t>
            </a:r>
          </a:p>
          <a:p>
            <a:endParaRPr lang="zh-TW" altLang="zh-TW" sz="2400"/>
          </a:p>
        </p:txBody>
      </p:sp>
      <p:pic>
        <p:nvPicPr>
          <p:cNvPr id="35844" name="Picture 4">
            <a:extLst>
              <a:ext uri="{FF2B5EF4-FFF2-40B4-BE49-F238E27FC236}">
                <a16:creationId xmlns:a16="http://schemas.microsoft.com/office/drawing/2014/main" id="{FF302837-765A-454D-97B5-BDD712AB1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09800"/>
            <a:ext cx="4038600" cy="27908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AE5879F-400D-4EEA-AF8E-170976F114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98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DBD22622-EA8C-4E2D-91D0-84457AB24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3">
            <a:extLst>
              <a:ext uri="{FF2B5EF4-FFF2-40B4-BE49-F238E27FC236}">
                <a16:creationId xmlns:a16="http://schemas.microsoft.com/office/drawing/2014/main" id="{DFC3809B-223D-4918-BED2-193B76975BFD}"/>
              </a:ext>
            </a:extLst>
          </p:cNvPr>
          <p:cNvSpPr txBox="1">
            <a:spLocks noChangeArrowheads="1"/>
          </p:cNvSpPr>
          <p:nvPr/>
        </p:nvSpPr>
        <p:spPr bwMode="auto">
          <a:xfrm>
            <a:off x="1905000" y="5105400"/>
            <a:ext cx="60960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Placing a mouse on a cage lid and grasping the loose skin behind the ears with your thumb and forefinger</a:t>
            </a:r>
          </a:p>
        </p:txBody>
      </p:sp>
      <p:pic>
        <p:nvPicPr>
          <p:cNvPr id="2" name="Audio 1">
            <a:hlinkClick r:id="" action="ppaction://media"/>
            <a:extLst>
              <a:ext uri="{FF2B5EF4-FFF2-40B4-BE49-F238E27FC236}">
                <a16:creationId xmlns:a16="http://schemas.microsoft.com/office/drawing/2014/main" id="{CEA21B35-1AFE-4D4D-B9AC-A3C47F4EA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82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0D2B72AC-B928-4E7A-B31E-6417E507F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37891" name="Text Box 3">
            <a:extLst>
              <a:ext uri="{FF2B5EF4-FFF2-40B4-BE49-F238E27FC236}">
                <a16:creationId xmlns:a16="http://schemas.microsoft.com/office/drawing/2014/main" id="{A240E3D1-0FF8-42EC-95D2-3BBA681C7ACB}"/>
              </a:ext>
            </a:extLst>
          </p:cNvPr>
          <p:cNvSpPr txBox="1">
            <a:spLocks noChangeArrowheads="1"/>
          </p:cNvSpPr>
          <p:nvPr/>
        </p:nvSpPr>
        <p:spPr bwMode="auto">
          <a:xfrm>
            <a:off x="1981200" y="5029200"/>
            <a:ext cx="5943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Place the mouse in the restainer</a:t>
            </a:r>
          </a:p>
        </p:txBody>
      </p:sp>
      <p:pic>
        <p:nvPicPr>
          <p:cNvPr id="2" name="Audio 1">
            <a:hlinkClick r:id="" action="ppaction://media"/>
            <a:extLst>
              <a:ext uri="{FF2B5EF4-FFF2-40B4-BE49-F238E27FC236}">
                <a16:creationId xmlns:a16="http://schemas.microsoft.com/office/drawing/2014/main" id="{6F4E7E5D-B0F4-459D-B780-347D26A893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902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121A4810-C543-46EC-A02F-88E010B456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4388"/>
            <a:ext cx="5562600" cy="3843337"/>
          </a:xfrm>
          <a:prstGeom prst="rect">
            <a:avLst/>
          </a:prstGeom>
          <a:noFill/>
          <a:extLst>
            <a:ext uri="{909E8E84-426E-40DD-AFC4-6F175D3DCCD1}">
              <a14:hiddenFill xmlns:a14="http://schemas.microsoft.com/office/drawing/2010/main">
                <a:solidFill>
                  <a:srgbClr val="FFFFFF"/>
                </a:solidFill>
              </a14:hiddenFill>
            </a:ext>
          </a:extLst>
        </p:spPr>
      </p:pic>
      <p:sp>
        <p:nvSpPr>
          <p:cNvPr id="38916" name="Text Box 4">
            <a:extLst>
              <a:ext uri="{FF2B5EF4-FFF2-40B4-BE49-F238E27FC236}">
                <a16:creationId xmlns:a16="http://schemas.microsoft.com/office/drawing/2014/main" id="{8F374A1F-04C7-4EC2-B844-DAFD6F505521}"/>
              </a:ext>
            </a:extLst>
          </p:cNvPr>
          <p:cNvSpPr txBox="1">
            <a:spLocks noChangeArrowheads="1"/>
          </p:cNvSpPr>
          <p:nvPr/>
        </p:nvSpPr>
        <p:spPr bwMode="auto">
          <a:xfrm>
            <a:off x="1981200" y="4953000"/>
            <a:ext cx="62484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Pull out the leg and removed the hair by a assistant</a:t>
            </a:r>
          </a:p>
        </p:txBody>
      </p:sp>
      <p:pic>
        <p:nvPicPr>
          <p:cNvPr id="2" name="Audio 1">
            <a:hlinkClick r:id="" action="ppaction://media"/>
            <a:extLst>
              <a:ext uri="{FF2B5EF4-FFF2-40B4-BE49-F238E27FC236}">
                <a16:creationId xmlns:a16="http://schemas.microsoft.com/office/drawing/2014/main" id="{9CAE5D91-D9E2-4CB7-B593-132F2508A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33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4E801C17-24D4-40D6-ACC9-C76E49FD23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863600"/>
            <a:ext cx="5486400" cy="3789363"/>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a:extLst>
              <a:ext uri="{FF2B5EF4-FFF2-40B4-BE49-F238E27FC236}">
                <a16:creationId xmlns:a16="http://schemas.microsoft.com/office/drawing/2014/main" id="{2F469759-C305-4E6C-A751-A4E19D4E0478}"/>
              </a:ext>
            </a:extLst>
          </p:cNvPr>
          <p:cNvSpPr txBox="1">
            <a:spLocks noChangeArrowheads="1"/>
          </p:cNvSpPr>
          <p:nvPr/>
        </p:nvSpPr>
        <p:spPr bwMode="auto">
          <a:xfrm>
            <a:off x="2057400" y="5029200"/>
            <a:ext cx="5715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Hair can also be shaved by using a small scalpel</a:t>
            </a:r>
          </a:p>
        </p:txBody>
      </p:sp>
      <p:pic>
        <p:nvPicPr>
          <p:cNvPr id="2" name="Audio 1">
            <a:hlinkClick r:id="" action="ppaction://media"/>
            <a:extLst>
              <a:ext uri="{FF2B5EF4-FFF2-40B4-BE49-F238E27FC236}">
                <a16:creationId xmlns:a16="http://schemas.microsoft.com/office/drawing/2014/main" id="{FE904FA2-1047-4A4F-8D15-A4E364B6FD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38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A8D5294F-DF75-406D-958F-FE2B7ED2E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58825"/>
            <a:ext cx="5638800" cy="3894138"/>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a:extLst>
              <a:ext uri="{FF2B5EF4-FFF2-40B4-BE49-F238E27FC236}">
                <a16:creationId xmlns:a16="http://schemas.microsoft.com/office/drawing/2014/main" id="{6D175195-9FC8-4092-9560-66F50E0516BE}"/>
              </a:ext>
            </a:extLst>
          </p:cNvPr>
          <p:cNvSpPr txBox="1">
            <a:spLocks noChangeArrowheads="1"/>
          </p:cNvSpPr>
          <p:nvPr/>
        </p:nvSpPr>
        <p:spPr bwMode="auto">
          <a:xfrm>
            <a:off x="1981200" y="5029200"/>
            <a:ext cx="5791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The saphenous vein is seen on the surface of the thigh</a:t>
            </a:r>
          </a:p>
        </p:txBody>
      </p:sp>
      <p:pic>
        <p:nvPicPr>
          <p:cNvPr id="2" name="Audio 1">
            <a:hlinkClick r:id="" action="ppaction://media"/>
            <a:extLst>
              <a:ext uri="{FF2B5EF4-FFF2-40B4-BE49-F238E27FC236}">
                <a16:creationId xmlns:a16="http://schemas.microsoft.com/office/drawing/2014/main" id="{5765091F-9934-4C7A-9BD3-67FF01FD14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102">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F11C71C-3E6A-423F-9D0A-B7D2C01BD84C}"/>
              </a:ext>
            </a:extLst>
          </p:cNvPr>
          <p:cNvSpPr>
            <a:spLocks noGrp="1" noChangeArrowheads="1"/>
          </p:cNvSpPr>
          <p:nvPr>
            <p:ph type="title"/>
          </p:nvPr>
        </p:nvSpPr>
        <p:spPr>
          <a:xfrm>
            <a:off x="1371600" y="685800"/>
            <a:ext cx="6629400" cy="1524000"/>
          </a:xfrm>
        </p:spPr>
        <p:txBody>
          <a:bodyPr/>
          <a:lstStyle/>
          <a:p>
            <a:r>
              <a:rPr lang="en-US" altLang="zh-TW">
                <a:latin typeface="Arial" panose="020B0604020202020204" pitchFamily="34" charset="0"/>
              </a:rPr>
              <a:t>Laboratory Animal Handling Technique - Mouse</a:t>
            </a:r>
          </a:p>
        </p:txBody>
      </p:sp>
      <p:sp>
        <p:nvSpPr>
          <p:cNvPr id="69635" name="Rectangle 3">
            <a:extLst>
              <a:ext uri="{FF2B5EF4-FFF2-40B4-BE49-F238E27FC236}">
                <a16:creationId xmlns:a16="http://schemas.microsoft.com/office/drawing/2014/main" id="{E4F07BF7-FFD9-4DD4-BB27-711C3B7A1212}"/>
              </a:ext>
            </a:extLst>
          </p:cNvPr>
          <p:cNvSpPr>
            <a:spLocks noGrp="1" noChangeArrowheads="1"/>
          </p:cNvSpPr>
          <p:nvPr>
            <p:ph type="body" idx="1"/>
          </p:nvPr>
        </p:nvSpPr>
        <p:spPr>
          <a:xfrm>
            <a:off x="1371600" y="2438400"/>
            <a:ext cx="7162800" cy="4114800"/>
          </a:xfrm>
        </p:spPr>
        <p:txBody>
          <a:bodyPr/>
          <a:lstStyle/>
          <a:p>
            <a:r>
              <a:rPr lang="en-US" altLang="zh-TW"/>
              <a:t>A. Blood collection from tail vein</a:t>
            </a:r>
          </a:p>
          <a:p>
            <a:r>
              <a:rPr lang="en-US" altLang="zh-TW"/>
              <a:t>B. Blood collection from orbital sinus</a:t>
            </a:r>
          </a:p>
          <a:p>
            <a:r>
              <a:rPr lang="en-US" altLang="zh-TW"/>
              <a:t>C. Blood collection from cardiac puncture</a:t>
            </a:r>
          </a:p>
          <a:p>
            <a:r>
              <a:rPr lang="en-US" altLang="zh-TW"/>
              <a:t>D. Blood collection from saphenous vein</a:t>
            </a:r>
          </a:p>
          <a:p>
            <a:r>
              <a:rPr lang="en-US" altLang="zh-TW"/>
              <a:t>E. Intraperitoneal injection</a:t>
            </a:r>
          </a:p>
          <a:p>
            <a:r>
              <a:rPr lang="en-US" altLang="zh-TW"/>
              <a:t>F.Subcutaneous injection</a:t>
            </a:r>
          </a:p>
          <a:p>
            <a:r>
              <a:rPr lang="en-US" altLang="zh-TW"/>
              <a:t>G. Oral Feeding</a:t>
            </a:r>
          </a:p>
          <a:p>
            <a:r>
              <a:rPr lang="en-US" altLang="zh-TW"/>
              <a:t>H. Sexing</a:t>
            </a:r>
          </a:p>
        </p:txBody>
      </p:sp>
      <p:pic>
        <p:nvPicPr>
          <p:cNvPr id="2" name="Audio 1">
            <a:hlinkClick r:id="" action="ppaction://media"/>
            <a:extLst>
              <a:ext uri="{FF2B5EF4-FFF2-40B4-BE49-F238E27FC236}">
                <a16:creationId xmlns:a16="http://schemas.microsoft.com/office/drawing/2014/main" id="{A413BEB2-67F9-40BA-8086-4D27825067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4391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D374A430-96F9-4B01-B21A-05CCAE4FD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914400"/>
            <a:ext cx="5562600" cy="3927475"/>
          </a:xfrm>
          <a:prstGeom prst="rect">
            <a:avLst/>
          </a:prstGeom>
          <a:noFill/>
          <a:extLst>
            <a:ext uri="{909E8E84-426E-40DD-AFC4-6F175D3DCCD1}">
              <a14:hiddenFill xmlns:a14="http://schemas.microsoft.com/office/drawing/2010/main">
                <a:solidFill>
                  <a:srgbClr val="FFFFFF"/>
                </a:solidFill>
              </a14:hiddenFill>
            </a:ext>
          </a:extLst>
        </p:spPr>
      </p:pic>
      <p:sp>
        <p:nvSpPr>
          <p:cNvPr id="41987" name="Text Box 3">
            <a:extLst>
              <a:ext uri="{FF2B5EF4-FFF2-40B4-BE49-F238E27FC236}">
                <a16:creationId xmlns:a16="http://schemas.microsoft.com/office/drawing/2014/main" id="{3786CBDE-FC50-439D-81EE-6698553AD5F7}"/>
              </a:ext>
            </a:extLst>
          </p:cNvPr>
          <p:cNvSpPr txBox="1">
            <a:spLocks noChangeArrowheads="1"/>
          </p:cNvSpPr>
          <p:nvPr/>
        </p:nvSpPr>
        <p:spPr bwMode="auto">
          <a:xfrm>
            <a:off x="1981200" y="5105400"/>
            <a:ext cx="60960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Apply vaseline after disinfect the surface area to reduce clotting and coagulation during blood collection.</a:t>
            </a:r>
          </a:p>
        </p:txBody>
      </p:sp>
      <p:pic>
        <p:nvPicPr>
          <p:cNvPr id="2" name="Audio 1">
            <a:hlinkClick r:id="" action="ppaction://media"/>
            <a:extLst>
              <a:ext uri="{FF2B5EF4-FFF2-40B4-BE49-F238E27FC236}">
                <a16:creationId xmlns:a16="http://schemas.microsoft.com/office/drawing/2014/main" id="{36659CB8-DE50-4A5F-AF86-E6F7E31C9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596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5CB81F8A-6F50-4884-99F4-BFF23387E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93763"/>
            <a:ext cx="5486400" cy="3744912"/>
          </a:xfrm>
          <a:prstGeom prst="rect">
            <a:avLst/>
          </a:prstGeom>
          <a:noFill/>
          <a:extLst>
            <a:ext uri="{909E8E84-426E-40DD-AFC4-6F175D3DCCD1}">
              <a14:hiddenFill xmlns:a14="http://schemas.microsoft.com/office/drawing/2010/main">
                <a:solidFill>
                  <a:srgbClr val="FFFFFF"/>
                </a:solidFill>
              </a14:hiddenFill>
            </a:ext>
          </a:extLst>
        </p:spPr>
      </p:pic>
      <p:sp>
        <p:nvSpPr>
          <p:cNvPr id="43011" name="Text Box 3">
            <a:extLst>
              <a:ext uri="{FF2B5EF4-FFF2-40B4-BE49-F238E27FC236}">
                <a16:creationId xmlns:a16="http://schemas.microsoft.com/office/drawing/2014/main" id="{650A6586-3EBC-438B-A31B-04C23E1E5AC4}"/>
              </a:ext>
            </a:extLst>
          </p:cNvPr>
          <p:cNvSpPr txBox="1">
            <a:spLocks noChangeArrowheads="1"/>
          </p:cNvSpPr>
          <p:nvPr/>
        </p:nvSpPr>
        <p:spPr bwMode="auto">
          <a:xfrm>
            <a:off x="1981200" y="5105400"/>
            <a:ext cx="5943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Use a 24 G 1” needle to puncture the vein and release blood from the saphenous vein</a:t>
            </a:r>
          </a:p>
        </p:txBody>
      </p:sp>
      <p:pic>
        <p:nvPicPr>
          <p:cNvPr id="2" name="Audio 1">
            <a:hlinkClick r:id="" action="ppaction://media"/>
            <a:extLst>
              <a:ext uri="{FF2B5EF4-FFF2-40B4-BE49-F238E27FC236}">
                <a16:creationId xmlns:a16="http://schemas.microsoft.com/office/drawing/2014/main" id="{829691F4-7C29-4442-AAFE-0850109349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013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0976E4A8-BE7B-4D37-AB5C-00AC4223B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41375"/>
            <a:ext cx="5562600" cy="3797300"/>
          </a:xfrm>
          <a:prstGeom prst="rect">
            <a:avLst/>
          </a:prstGeom>
          <a:noFill/>
          <a:extLst>
            <a:ext uri="{909E8E84-426E-40DD-AFC4-6F175D3DCCD1}">
              <a14:hiddenFill xmlns:a14="http://schemas.microsoft.com/office/drawing/2010/main">
                <a:solidFill>
                  <a:srgbClr val="FFFFFF"/>
                </a:solidFill>
              </a14:hiddenFill>
            </a:ext>
          </a:extLst>
        </p:spPr>
      </p:pic>
      <p:sp>
        <p:nvSpPr>
          <p:cNvPr id="44035" name="Text Box 3">
            <a:extLst>
              <a:ext uri="{FF2B5EF4-FFF2-40B4-BE49-F238E27FC236}">
                <a16:creationId xmlns:a16="http://schemas.microsoft.com/office/drawing/2014/main" id="{6C64FBB1-C523-4407-B99E-8FDDB90104DF}"/>
              </a:ext>
            </a:extLst>
          </p:cNvPr>
          <p:cNvSpPr txBox="1">
            <a:spLocks noChangeArrowheads="1"/>
          </p:cNvSpPr>
          <p:nvPr/>
        </p:nvSpPr>
        <p:spPr bwMode="auto">
          <a:xfrm>
            <a:off x="1981200" y="4953000"/>
            <a:ext cx="6400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Use a Microvette or a pipetteman with tip to collect blood from the saphenous vein</a:t>
            </a:r>
          </a:p>
        </p:txBody>
      </p:sp>
      <p:pic>
        <p:nvPicPr>
          <p:cNvPr id="2" name="Audio 1">
            <a:hlinkClick r:id="" action="ppaction://media"/>
            <a:extLst>
              <a:ext uri="{FF2B5EF4-FFF2-40B4-BE49-F238E27FC236}">
                <a16:creationId xmlns:a16="http://schemas.microsoft.com/office/drawing/2014/main" id="{E2090B3E-EB11-4514-B012-70C1C7F2B5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77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18C71C42-661A-4E31-8526-474876AB8CC5}"/>
              </a:ext>
            </a:extLst>
          </p:cNvPr>
          <p:cNvSpPr txBox="1">
            <a:spLocks noChangeArrowheads="1"/>
          </p:cNvSpPr>
          <p:nvPr/>
        </p:nvSpPr>
        <p:spPr bwMode="auto">
          <a:xfrm>
            <a:off x="1905000" y="5334000"/>
            <a:ext cx="6629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Approximate 100 microliters can be collected</a:t>
            </a:r>
          </a:p>
        </p:txBody>
      </p:sp>
      <p:pic>
        <p:nvPicPr>
          <p:cNvPr id="46083" name="Picture 3">
            <a:extLst>
              <a:ext uri="{FF2B5EF4-FFF2-40B4-BE49-F238E27FC236}">
                <a16:creationId xmlns:a16="http://schemas.microsoft.com/office/drawing/2014/main" id="{A3F0925D-2CC5-4D52-AA4C-D6B236221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66813"/>
            <a:ext cx="5638800" cy="38766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7C5332F-24FA-4B1F-8746-9AACAD40F0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662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A6E649FD-322B-4105-BAC9-CED82785A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31850"/>
            <a:ext cx="5486400" cy="3835400"/>
          </a:xfrm>
          <a:prstGeom prst="rect">
            <a:avLst/>
          </a:prstGeom>
          <a:noFill/>
          <a:extLst>
            <a:ext uri="{909E8E84-426E-40DD-AFC4-6F175D3DCCD1}">
              <a14:hiddenFill xmlns:a14="http://schemas.microsoft.com/office/drawing/2010/main">
                <a:solidFill>
                  <a:srgbClr val="FFFFFF"/>
                </a:solidFill>
              </a14:hiddenFill>
            </a:ext>
          </a:extLst>
        </p:spPr>
      </p:pic>
      <p:sp>
        <p:nvSpPr>
          <p:cNvPr id="47107" name="Text Box 3">
            <a:extLst>
              <a:ext uri="{FF2B5EF4-FFF2-40B4-BE49-F238E27FC236}">
                <a16:creationId xmlns:a16="http://schemas.microsoft.com/office/drawing/2014/main" id="{3646367B-EBFF-4AB8-ADC5-01E44715F45E}"/>
              </a:ext>
            </a:extLst>
          </p:cNvPr>
          <p:cNvSpPr txBox="1">
            <a:spLocks noChangeArrowheads="1"/>
          </p:cNvSpPr>
          <p:nvPr/>
        </p:nvSpPr>
        <p:spPr bwMode="auto">
          <a:xfrm>
            <a:off x="1981200" y="4876800"/>
            <a:ext cx="61722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Flex the foot of the mouse to reduce the flow of blood back to the puncture site</a:t>
            </a:r>
          </a:p>
        </p:txBody>
      </p:sp>
      <p:pic>
        <p:nvPicPr>
          <p:cNvPr id="2" name="Audio 1">
            <a:hlinkClick r:id="" action="ppaction://media"/>
            <a:extLst>
              <a:ext uri="{FF2B5EF4-FFF2-40B4-BE49-F238E27FC236}">
                <a16:creationId xmlns:a16="http://schemas.microsoft.com/office/drawing/2014/main" id="{78323C50-D376-414F-BFEE-A9D6F2747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74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1BDA0A3E-80CA-4C17-A9DD-3326C7BA3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779463"/>
            <a:ext cx="5562600" cy="3887787"/>
          </a:xfrm>
          <a:prstGeom prst="rect">
            <a:avLst/>
          </a:prstGeom>
          <a:noFill/>
          <a:extLst>
            <a:ext uri="{909E8E84-426E-40DD-AFC4-6F175D3DCCD1}">
              <a14:hiddenFill xmlns:a14="http://schemas.microsoft.com/office/drawing/2010/main">
                <a:solidFill>
                  <a:srgbClr val="FFFFFF"/>
                </a:solidFill>
              </a14:hiddenFill>
            </a:ext>
          </a:extLst>
        </p:spPr>
      </p:pic>
      <p:sp>
        <p:nvSpPr>
          <p:cNvPr id="48131" name="Text Box 3">
            <a:extLst>
              <a:ext uri="{FF2B5EF4-FFF2-40B4-BE49-F238E27FC236}">
                <a16:creationId xmlns:a16="http://schemas.microsoft.com/office/drawing/2014/main" id="{45046EAB-59E5-4114-AEB5-64C46D67C6B1}"/>
              </a:ext>
            </a:extLst>
          </p:cNvPr>
          <p:cNvSpPr txBox="1">
            <a:spLocks noChangeArrowheads="1"/>
          </p:cNvSpPr>
          <p:nvPr/>
        </p:nvSpPr>
        <p:spPr bwMode="auto">
          <a:xfrm>
            <a:off x="1981200" y="5029200"/>
            <a:ext cx="5715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 cotton ball is applied to the puncture site to stop further bleeding</a:t>
            </a:r>
          </a:p>
        </p:txBody>
      </p:sp>
      <p:pic>
        <p:nvPicPr>
          <p:cNvPr id="2" name="Audio 1">
            <a:hlinkClick r:id="" action="ppaction://media"/>
            <a:extLst>
              <a:ext uri="{FF2B5EF4-FFF2-40B4-BE49-F238E27FC236}">
                <a16:creationId xmlns:a16="http://schemas.microsoft.com/office/drawing/2014/main" id="{6AAD7A44-8AB9-4721-9131-719B0EF39D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018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B9450E4-FC12-43F9-8A6E-F11680B6C4E2}"/>
              </a:ext>
            </a:extLst>
          </p:cNvPr>
          <p:cNvSpPr>
            <a:spLocks noGrp="1" noChangeArrowheads="1"/>
          </p:cNvSpPr>
          <p:nvPr>
            <p:ph type="title"/>
          </p:nvPr>
        </p:nvSpPr>
        <p:spPr>
          <a:xfrm>
            <a:off x="2286000" y="1219200"/>
            <a:ext cx="6096000" cy="1143000"/>
          </a:xfrm>
        </p:spPr>
        <p:txBody>
          <a:bodyPr/>
          <a:lstStyle/>
          <a:p>
            <a:r>
              <a:rPr lang="en-US" altLang="zh-TW" sz="4400">
                <a:latin typeface="Arial" panose="020B0604020202020204" pitchFamily="34" charset="0"/>
              </a:rPr>
              <a:t>Intraperitoneal Injection in Mouse</a:t>
            </a:r>
          </a:p>
        </p:txBody>
      </p:sp>
      <p:sp>
        <p:nvSpPr>
          <p:cNvPr id="50179" name="Rectangle 3">
            <a:extLst>
              <a:ext uri="{FF2B5EF4-FFF2-40B4-BE49-F238E27FC236}">
                <a16:creationId xmlns:a16="http://schemas.microsoft.com/office/drawing/2014/main" id="{72DB0473-4403-4C0A-88D5-413E86BB148E}"/>
              </a:ext>
            </a:extLst>
          </p:cNvPr>
          <p:cNvSpPr>
            <a:spLocks noGrp="1" noChangeArrowheads="1"/>
          </p:cNvSpPr>
          <p:nvPr>
            <p:ph type="body" idx="1"/>
          </p:nvPr>
        </p:nvSpPr>
        <p:spPr>
          <a:xfrm>
            <a:off x="2667000" y="3810000"/>
            <a:ext cx="5562600" cy="2438400"/>
          </a:xfrm>
        </p:spPr>
        <p:txBody>
          <a:bodyPr/>
          <a:lstStyle/>
          <a:p>
            <a:r>
              <a:rPr lang="en-US" altLang="zh-TW"/>
              <a:t>A common method of administering drugs to rodents</a:t>
            </a:r>
          </a:p>
        </p:txBody>
      </p:sp>
      <p:pic>
        <p:nvPicPr>
          <p:cNvPr id="2" name="Audio 1">
            <a:hlinkClick r:id="" action="ppaction://media"/>
            <a:extLst>
              <a:ext uri="{FF2B5EF4-FFF2-40B4-BE49-F238E27FC236}">
                <a16:creationId xmlns:a16="http://schemas.microsoft.com/office/drawing/2014/main" id="{84B68B3F-A214-4F9E-8D9F-6249945A07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279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8292069-3BFA-49C7-B16C-BB047A9FE6AE}"/>
              </a:ext>
            </a:extLst>
          </p:cNvPr>
          <p:cNvSpPr>
            <a:spLocks noGrp="1" noChangeArrowheads="1"/>
          </p:cNvSpPr>
          <p:nvPr>
            <p:ph type="title"/>
          </p:nvPr>
        </p:nvSpPr>
        <p:spPr>
          <a:xfrm>
            <a:off x="1600200" y="304800"/>
            <a:ext cx="6934200" cy="1143000"/>
          </a:xfrm>
        </p:spPr>
        <p:txBody>
          <a:bodyPr/>
          <a:lstStyle/>
          <a:p>
            <a:r>
              <a:rPr lang="en-US" altLang="zh-TW" sz="3200">
                <a:latin typeface="Arial" panose="020B0604020202020204" pitchFamily="34" charset="0"/>
              </a:rPr>
              <a:t>Tools for Intraperitoneal  Injection in Mouse</a:t>
            </a:r>
          </a:p>
        </p:txBody>
      </p:sp>
      <p:sp>
        <p:nvSpPr>
          <p:cNvPr id="51203" name="Rectangle 3">
            <a:extLst>
              <a:ext uri="{FF2B5EF4-FFF2-40B4-BE49-F238E27FC236}">
                <a16:creationId xmlns:a16="http://schemas.microsoft.com/office/drawing/2014/main" id="{B56793CA-53E3-44DD-9399-5A7DF6367393}"/>
              </a:ext>
            </a:extLst>
          </p:cNvPr>
          <p:cNvSpPr>
            <a:spLocks noGrp="1" noChangeArrowheads="1"/>
          </p:cNvSpPr>
          <p:nvPr>
            <p:ph type="body" idx="1"/>
          </p:nvPr>
        </p:nvSpPr>
        <p:spPr>
          <a:xfrm>
            <a:off x="1600200" y="5257800"/>
            <a:ext cx="7315200" cy="838200"/>
          </a:xfrm>
        </p:spPr>
        <p:txBody>
          <a:bodyPr/>
          <a:lstStyle/>
          <a:p>
            <a:r>
              <a:rPr lang="zh-TW" altLang="en-US" sz="2400"/>
              <a:t>75% </a:t>
            </a:r>
            <a:r>
              <a:rPr lang="en-US" altLang="zh-TW" sz="2400"/>
              <a:t>alcohol cotton ball for surface disinfection</a:t>
            </a:r>
          </a:p>
          <a:p>
            <a:r>
              <a:rPr lang="en-US" altLang="zh-TW" sz="2400"/>
              <a:t>25G 1/2” needle with 1 ml syringe for injection</a:t>
            </a:r>
          </a:p>
        </p:txBody>
      </p:sp>
      <p:pic>
        <p:nvPicPr>
          <p:cNvPr id="51204" name="Picture 4">
            <a:extLst>
              <a:ext uri="{FF2B5EF4-FFF2-40B4-BE49-F238E27FC236}">
                <a16:creationId xmlns:a16="http://schemas.microsoft.com/office/drawing/2014/main" id="{8B66730E-EDAB-43FB-B8F3-978F09EA2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95400"/>
            <a:ext cx="5562600" cy="38544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AE07E58-95F7-4B5F-97A7-2F054AB242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56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87AEA4E0-DA7B-433F-BC05-77C77DD5B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60463"/>
            <a:ext cx="5562600" cy="3902075"/>
          </a:xfrm>
          <a:prstGeom prst="rect">
            <a:avLst/>
          </a:prstGeom>
          <a:noFill/>
          <a:extLst>
            <a:ext uri="{909E8E84-426E-40DD-AFC4-6F175D3DCCD1}">
              <a14:hiddenFill xmlns:a14="http://schemas.microsoft.com/office/drawing/2010/main">
                <a:solidFill>
                  <a:srgbClr val="FFFFFF"/>
                </a:solidFill>
              </a14:hiddenFill>
            </a:ext>
          </a:extLst>
        </p:spPr>
      </p:pic>
      <p:sp>
        <p:nvSpPr>
          <p:cNvPr id="53251" name="Text Box 3">
            <a:extLst>
              <a:ext uri="{FF2B5EF4-FFF2-40B4-BE49-F238E27FC236}">
                <a16:creationId xmlns:a16="http://schemas.microsoft.com/office/drawing/2014/main" id="{6DB89938-2E97-4DC2-92AD-A8C9B1C46267}"/>
              </a:ext>
            </a:extLst>
          </p:cNvPr>
          <p:cNvSpPr txBox="1">
            <a:spLocks noChangeArrowheads="1"/>
          </p:cNvSpPr>
          <p:nvPr/>
        </p:nvSpPr>
        <p:spPr bwMode="auto">
          <a:xfrm>
            <a:off x="1981200" y="5181600"/>
            <a:ext cx="58674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Place a mouse on a cage lid and grasping the loose skin behind the ears with your thumb and forefinger</a:t>
            </a:r>
          </a:p>
        </p:txBody>
      </p:sp>
      <p:pic>
        <p:nvPicPr>
          <p:cNvPr id="2" name="Audio 1">
            <a:hlinkClick r:id="" action="ppaction://media"/>
            <a:extLst>
              <a:ext uri="{FF2B5EF4-FFF2-40B4-BE49-F238E27FC236}">
                <a16:creationId xmlns:a16="http://schemas.microsoft.com/office/drawing/2014/main" id="{3701880B-6874-47EE-AA36-080F48A51F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88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E3BAF04A-1C9A-4EDE-97F2-D5A0C16B4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746125"/>
            <a:ext cx="5638800" cy="3906838"/>
          </a:xfrm>
          <a:prstGeom prst="rect">
            <a:avLst/>
          </a:prstGeom>
          <a:noFill/>
          <a:extLst>
            <a:ext uri="{909E8E84-426E-40DD-AFC4-6F175D3DCCD1}">
              <a14:hiddenFill xmlns:a14="http://schemas.microsoft.com/office/drawing/2010/main">
                <a:solidFill>
                  <a:srgbClr val="FFFFFF"/>
                </a:solidFill>
              </a14:hiddenFill>
            </a:ext>
          </a:extLst>
        </p:spPr>
      </p:pic>
      <p:sp>
        <p:nvSpPr>
          <p:cNvPr id="54275" name="Text Box 3">
            <a:extLst>
              <a:ext uri="{FF2B5EF4-FFF2-40B4-BE49-F238E27FC236}">
                <a16:creationId xmlns:a16="http://schemas.microsoft.com/office/drawing/2014/main" id="{29F5E8CC-B609-423B-B3D3-6607A7C745BD}"/>
              </a:ext>
            </a:extLst>
          </p:cNvPr>
          <p:cNvSpPr txBox="1">
            <a:spLocks noChangeArrowheads="1"/>
          </p:cNvSpPr>
          <p:nvPr/>
        </p:nvSpPr>
        <p:spPr bwMode="auto">
          <a:xfrm>
            <a:off x="1905000" y="4953000"/>
            <a:ext cx="61722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As soon as the mouse’s head is restrained, the mouse can be picked up and the tail secured within your ring finger and little finger</a:t>
            </a:r>
          </a:p>
        </p:txBody>
      </p:sp>
      <p:pic>
        <p:nvPicPr>
          <p:cNvPr id="2" name="Audio 1">
            <a:hlinkClick r:id="" action="ppaction://media"/>
            <a:extLst>
              <a:ext uri="{FF2B5EF4-FFF2-40B4-BE49-F238E27FC236}">
                <a16:creationId xmlns:a16="http://schemas.microsoft.com/office/drawing/2014/main" id="{FD51C70A-1C09-4F74-821B-4B2798446C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220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F99BC78-A76E-4527-AA22-FF4C90466507}"/>
              </a:ext>
            </a:extLst>
          </p:cNvPr>
          <p:cNvSpPr>
            <a:spLocks noGrp="1" noChangeArrowheads="1"/>
          </p:cNvSpPr>
          <p:nvPr>
            <p:ph type="title"/>
          </p:nvPr>
        </p:nvSpPr>
        <p:spPr>
          <a:xfrm>
            <a:off x="1600200" y="1143000"/>
            <a:ext cx="6934200" cy="1143000"/>
          </a:xfrm>
        </p:spPr>
        <p:txBody>
          <a:bodyPr/>
          <a:lstStyle/>
          <a:p>
            <a:r>
              <a:rPr lang="en-US" altLang="zh-TW" sz="4400">
                <a:latin typeface="Arial" panose="020B0604020202020204" pitchFamily="34" charset="0"/>
              </a:rPr>
              <a:t>Blood Collection From Tail in Mouse</a:t>
            </a:r>
            <a:endParaRPr lang="en-US" altLang="zh-TW" sz="4400"/>
          </a:p>
        </p:txBody>
      </p:sp>
      <p:sp>
        <p:nvSpPr>
          <p:cNvPr id="15363" name="Rectangle 3">
            <a:extLst>
              <a:ext uri="{FF2B5EF4-FFF2-40B4-BE49-F238E27FC236}">
                <a16:creationId xmlns:a16="http://schemas.microsoft.com/office/drawing/2014/main" id="{BAB4380B-F85F-4A99-9F1B-1FBA3341C691}"/>
              </a:ext>
            </a:extLst>
          </p:cNvPr>
          <p:cNvSpPr>
            <a:spLocks noGrp="1" noChangeArrowheads="1"/>
          </p:cNvSpPr>
          <p:nvPr>
            <p:ph type="body" idx="1"/>
          </p:nvPr>
        </p:nvSpPr>
        <p:spPr>
          <a:xfrm>
            <a:off x="1524000" y="3657600"/>
            <a:ext cx="6096000" cy="1524000"/>
          </a:xfrm>
        </p:spPr>
        <p:txBody>
          <a:bodyPr/>
          <a:lstStyle/>
          <a:p>
            <a:r>
              <a:rPr lang="en-US" altLang="zh-TW"/>
              <a:t>For collection of small amount of blood (Approximate 0.1 ml )</a:t>
            </a:r>
          </a:p>
        </p:txBody>
      </p:sp>
      <p:pic>
        <p:nvPicPr>
          <p:cNvPr id="2" name="Audio 1">
            <a:hlinkClick r:id="" action="ppaction://media"/>
            <a:extLst>
              <a:ext uri="{FF2B5EF4-FFF2-40B4-BE49-F238E27FC236}">
                <a16:creationId xmlns:a16="http://schemas.microsoft.com/office/drawing/2014/main" id="{0926766F-E469-489E-95C4-E5FE41CF9E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859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Text Box 3">
            <a:extLst>
              <a:ext uri="{FF2B5EF4-FFF2-40B4-BE49-F238E27FC236}">
                <a16:creationId xmlns:a16="http://schemas.microsoft.com/office/drawing/2014/main" id="{05487573-6DBD-4EAA-BDF4-D2C0AA31290E}"/>
              </a:ext>
            </a:extLst>
          </p:cNvPr>
          <p:cNvSpPr txBox="1">
            <a:spLocks noChangeArrowheads="1"/>
          </p:cNvSpPr>
          <p:nvPr/>
        </p:nvSpPr>
        <p:spPr bwMode="auto">
          <a:xfrm>
            <a:off x="1600200" y="4648200"/>
            <a:ext cx="67056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The injection site should be in the lower left quadrant of the abdomen because vital organs are absent from this area. Only the tip of the needle should penetrate the abdominal wall to prevent injection into the intestine.</a:t>
            </a:r>
          </a:p>
        </p:txBody>
      </p:sp>
      <p:pic>
        <p:nvPicPr>
          <p:cNvPr id="55300" name="Picture 4">
            <a:extLst>
              <a:ext uri="{FF2B5EF4-FFF2-40B4-BE49-F238E27FC236}">
                <a16:creationId xmlns:a16="http://schemas.microsoft.com/office/drawing/2014/main" id="{5398A830-A0C2-4650-8B21-8210A5AE1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904875"/>
            <a:ext cx="5486400" cy="35909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D11D253-A644-47EB-B3A3-15F3B33E84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377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7127009-6F8B-4658-AE7C-E2C62F2D3E8F}"/>
              </a:ext>
            </a:extLst>
          </p:cNvPr>
          <p:cNvSpPr>
            <a:spLocks noGrp="1" noChangeArrowheads="1"/>
          </p:cNvSpPr>
          <p:nvPr>
            <p:ph type="title"/>
          </p:nvPr>
        </p:nvSpPr>
        <p:spPr>
          <a:xfrm>
            <a:off x="1981200" y="1524000"/>
            <a:ext cx="6096000" cy="1143000"/>
          </a:xfrm>
        </p:spPr>
        <p:txBody>
          <a:bodyPr/>
          <a:lstStyle/>
          <a:p>
            <a:r>
              <a:rPr lang="en-US" altLang="zh-TW" sz="4400">
                <a:latin typeface="Arial" panose="020B0604020202020204" pitchFamily="34" charset="0"/>
              </a:rPr>
              <a:t>Subcutaneous Injection in Mouse</a:t>
            </a:r>
          </a:p>
        </p:txBody>
      </p:sp>
      <p:sp>
        <p:nvSpPr>
          <p:cNvPr id="56323" name="Rectangle 3">
            <a:extLst>
              <a:ext uri="{FF2B5EF4-FFF2-40B4-BE49-F238E27FC236}">
                <a16:creationId xmlns:a16="http://schemas.microsoft.com/office/drawing/2014/main" id="{30B6E568-22A0-4A71-B12B-1F3B05EA2B78}"/>
              </a:ext>
            </a:extLst>
          </p:cNvPr>
          <p:cNvSpPr>
            <a:spLocks noGrp="1" noChangeArrowheads="1"/>
          </p:cNvSpPr>
          <p:nvPr>
            <p:ph type="body" idx="1"/>
          </p:nvPr>
        </p:nvSpPr>
        <p:spPr>
          <a:xfrm>
            <a:off x="2286000" y="3733800"/>
            <a:ext cx="5410200" cy="2286000"/>
          </a:xfrm>
        </p:spPr>
        <p:txBody>
          <a:bodyPr/>
          <a:lstStyle/>
          <a:p>
            <a:r>
              <a:rPr lang="en-US" altLang="zh-TW"/>
              <a:t>The most common method for immunology studies</a:t>
            </a:r>
          </a:p>
        </p:txBody>
      </p:sp>
      <p:pic>
        <p:nvPicPr>
          <p:cNvPr id="2" name="Audio 1">
            <a:hlinkClick r:id="" action="ppaction://media"/>
            <a:extLst>
              <a:ext uri="{FF2B5EF4-FFF2-40B4-BE49-F238E27FC236}">
                <a16:creationId xmlns:a16="http://schemas.microsoft.com/office/drawing/2014/main" id="{CD570BE8-23E8-4F2F-852D-2EB7C9070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258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74BC6EA0-FC95-4065-AFF0-698D7DF8F78C}"/>
              </a:ext>
            </a:extLst>
          </p:cNvPr>
          <p:cNvSpPr>
            <a:spLocks noGrp="1" noChangeArrowheads="1"/>
          </p:cNvSpPr>
          <p:nvPr>
            <p:ph type="title"/>
          </p:nvPr>
        </p:nvSpPr>
        <p:spPr>
          <a:xfrm>
            <a:off x="1600200" y="381000"/>
            <a:ext cx="6705600" cy="1066800"/>
          </a:xfrm>
        </p:spPr>
        <p:txBody>
          <a:bodyPr/>
          <a:lstStyle/>
          <a:p>
            <a:r>
              <a:rPr lang="en-US" altLang="zh-TW" sz="3200">
                <a:latin typeface="Arial" panose="020B0604020202020204" pitchFamily="34" charset="0"/>
              </a:rPr>
              <a:t>Tools for Subcutaneous Injection in Mouse</a:t>
            </a:r>
          </a:p>
        </p:txBody>
      </p:sp>
      <p:sp>
        <p:nvSpPr>
          <p:cNvPr id="57347" name="Rectangle 3">
            <a:extLst>
              <a:ext uri="{FF2B5EF4-FFF2-40B4-BE49-F238E27FC236}">
                <a16:creationId xmlns:a16="http://schemas.microsoft.com/office/drawing/2014/main" id="{C4B42AF8-A451-405E-B376-1DCBEB6760EC}"/>
              </a:ext>
            </a:extLst>
          </p:cNvPr>
          <p:cNvSpPr>
            <a:spLocks noGrp="1" noChangeArrowheads="1"/>
          </p:cNvSpPr>
          <p:nvPr>
            <p:ph type="body" idx="1"/>
          </p:nvPr>
        </p:nvSpPr>
        <p:spPr>
          <a:xfrm>
            <a:off x="1600200" y="5257800"/>
            <a:ext cx="6934200" cy="838200"/>
          </a:xfrm>
        </p:spPr>
        <p:txBody>
          <a:bodyPr/>
          <a:lstStyle/>
          <a:p>
            <a:r>
              <a:rPr lang="zh-TW" altLang="en-US" sz="2400"/>
              <a:t>75% </a:t>
            </a:r>
            <a:r>
              <a:rPr lang="en-US" altLang="zh-TW" sz="2400"/>
              <a:t>alcohol cotton ball for surface disinfection</a:t>
            </a:r>
          </a:p>
          <a:p>
            <a:r>
              <a:rPr lang="en-US" altLang="zh-TW" sz="2400"/>
              <a:t>25G 1 “ needle with 1 ml syringe for injection</a:t>
            </a:r>
          </a:p>
        </p:txBody>
      </p:sp>
      <p:pic>
        <p:nvPicPr>
          <p:cNvPr id="57348" name="Picture 4">
            <a:extLst>
              <a:ext uri="{FF2B5EF4-FFF2-40B4-BE49-F238E27FC236}">
                <a16:creationId xmlns:a16="http://schemas.microsoft.com/office/drawing/2014/main" id="{273F1287-4677-49FF-801D-D1A44B93B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447800"/>
            <a:ext cx="5257800" cy="364331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B6C9F92-0325-4411-B37E-8A34140893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721">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79D88AA6-EC7F-4ECC-940C-C16DA1099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50900"/>
            <a:ext cx="5562600" cy="3787775"/>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a:extLst>
              <a:ext uri="{FF2B5EF4-FFF2-40B4-BE49-F238E27FC236}">
                <a16:creationId xmlns:a16="http://schemas.microsoft.com/office/drawing/2014/main" id="{E2A08BBF-1532-406D-A3F8-D82CD0573AA7}"/>
              </a:ext>
            </a:extLst>
          </p:cNvPr>
          <p:cNvSpPr txBox="1">
            <a:spLocks noChangeArrowheads="1"/>
          </p:cNvSpPr>
          <p:nvPr/>
        </p:nvSpPr>
        <p:spPr bwMode="auto">
          <a:xfrm>
            <a:off x="1981200" y="4953000"/>
            <a:ext cx="6019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Pick up a nude mouse and spin it’s tail to put  it in a faint condition</a:t>
            </a:r>
          </a:p>
        </p:txBody>
      </p:sp>
      <p:pic>
        <p:nvPicPr>
          <p:cNvPr id="2" name="Audio 1">
            <a:hlinkClick r:id="" action="ppaction://media"/>
            <a:extLst>
              <a:ext uri="{FF2B5EF4-FFF2-40B4-BE49-F238E27FC236}">
                <a16:creationId xmlns:a16="http://schemas.microsoft.com/office/drawing/2014/main" id="{72C24688-85BA-4B9E-B50E-33BE67442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372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48602ADF-81E8-4D45-8DD7-6F3CD175E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892175"/>
            <a:ext cx="5486400" cy="3760788"/>
          </a:xfrm>
          <a:prstGeom prst="rect">
            <a:avLst/>
          </a:prstGeom>
          <a:noFill/>
          <a:extLst>
            <a:ext uri="{909E8E84-426E-40DD-AFC4-6F175D3DCCD1}">
              <a14:hiddenFill xmlns:a14="http://schemas.microsoft.com/office/drawing/2010/main">
                <a:solidFill>
                  <a:srgbClr val="FFFFFF"/>
                </a:solidFill>
              </a14:hiddenFill>
            </a:ext>
          </a:extLst>
        </p:spPr>
      </p:pic>
      <p:sp>
        <p:nvSpPr>
          <p:cNvPr id="59395" name="Text Box 3">
            <a:extLst>
              <a:ext uri="{FF2B5EF4-FFF2-40B4-BE49-F238E27FC236}">
                <a16:creationId xmlns:a16="http://schemas.microsoft.com/office/drawing/2014/main" id="{C9F7BD05-B209-4C38-A7A5-55C0078A50C4}"/>
              </a:ext>
            </a:extLst>
          </p:cNvPr>
          <p:cNvSpPr txBox="1">
            <a:spLocks noChangeArrowheads="1"/>
          </p:cNvSpPr>
          <p:nvPr/>
        </p:nvSpPr>
        <p:spPr bwMode="auto">
          <a:xfrm>
            <a:off x="2209800" y="4953000"/>
            <a:ext cx="60960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Grasp the loose skin on the back of the mouse from ears along the legs and restrain the legs with your ring finger and little finger</a:t>
            </a:r>
          </a:p>
        </p:txBody>
      </p:sp>
      <p:pic>
        <p:nvPicPr>
          <p:cNvPr id="2" name="Audio 1">
            <a:hlinkClick r:id="" action="ppaction://media"/>
            <a:extLst>
              <a:ext uri="{FF2B5EF4-FFF2-40B4-BE49-F238E27FC236}">
                <a16:creationId xmlns:a16="http://schemas.microsoft.com/office/drawing/2014/main" id="{D44B040A-8979-4665-8E7B-464C3989E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0137">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BC3EE795-CB72-4E48-B187-A3262985F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41375"/>
            <a:ext cx="5562600" cy="3811588"/>
          </a:xfrm>
          <a:prstGeom prst="rect">
            <a:avLst/>
          </a:prstGeom>
          <a:noFill/>
          <a:extLst>
            <a:ext uri="{909E8E84-426E-40DD-AFC4-6F175D3DCCD1}">
              <a14:hiddenFill xmlns:a14="http://schemas.microsoft.com/office/drawing/2010/main">
                <a:solidFill>
                  <a:srgbClr val="FFFFFF"/>
                </a:solidFill>
              </a14:hiddenFill>
            </a:ext>
          </a:extLst>
        </p:spPr>
      </p:pic>
      <p:sp>
        <p:nvSpPr>
          <p:cNvPr id="60419" name="Text Box 3">
            <a:extLst>
              <a:ext uri="{FF2B5EF4-FFF2-40B4-BE49-F238E27FC236}">
                <a16:creationId xmlns:a16="http://schemas.microsoft.com/office/drawing/2014/main" id="{0925623A-3ACF-4268-A120-39093A3270DF}"/>
              </a:ext>
            </a:extLst>
          </p:cNvPr>
          <p:cNvSpPr txBox="1">
            <a:spLocks noChangeArrowheads="1"/>
          </p:cNvSpPr>
          <p:nvPr/>
        </p:nvSpPr>
        <p:spPr bwMode="auto">
          <a:xfrm>
            <a:off x="1981200" y="4953000"/>
            <a:ext cx="5943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After disinfect the surface area, insert the needle in the lateral side of the abdominal wall and push upwards to the armpit of the mouse</a:t>
            </a:r>
          </a:p>
        </p:txBody>
      </p:sp>
      <p:pic>
        <p:nvPicPr>
          <p:cNvPr id="2" name="Audio 1">
            <a:hlinkClick r:id="" action="ppaction://media"/>
            <a:extLst>
              <a:ext uri="{FF2B5EF4-FFF2-40B4-BE49-F238E27FC236}">
                <a16:creationId xmlns:a16="http://schemas.microsoft.com/office/drawing/2014/main" id="{AFC9A249-1A82-4CC9-95B4-F73D9D0DE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791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650EEF8C-C43C-47E4-964E-FE54DF6F3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61443" name="Text Box 3">
            <a:extLst>
              <a:ext uri="{FF2B5EF4-FFF2-40B4-BE49-F238E27FC236}">
                <a16:creationId xmlns:a16="http://schemas.microsoft.com/office/drawing/2014/main" id="{1266ED7B-3410-41F4-A40E-CF83F66AA61E}"/>
              </a:ext>
            </a:extLst>
          </p:cNvPr>
          <p:cNvSpPr txBox="1">
            <a:spLocks noChangeArrowheads="1"/>
          </p:cNvSpPr>
          <p:nvPr/>
        </p:nvSpPr>
        <p:spPr bwMode="auto">
          <a:xfrm>
            <a:off x="1981200" y="4953000"/>
            <a:ext cx="5867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Inject the substance slowly</a:t>
            </a:r>
          </a:p>
        </p:txBody>
      </p:sp>
      <p:pic>
        <p:nvPicPr>
          <p:cNvPr id="2" name="Audio 1">
            <a:hlinkClick r:id="" action="ppaction://media"/>
            <a:extLst>
              <a:ext uri="{FF2B5EF4-FFF2-40B4-BE49-F238E27FC236}">
                <a16:creationId xmlns:a16="http://schemas.microsoft.com/office/drawing/2014/main" id="{75D71F48-B1C6-46C3-98A0-4DB56A88A6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76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6EDE7B66-FE9A-4AA9-A4E7-87AB74DBD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62467" name="Text Box 3">
            <a:extLst>
              <a:ext uri="{FF2B5EF4-FFF2-40B4-BE49-F238E27FC236}">
                <a16:creationId xmlns:a16="http://schemas.microsoft.com/office/drawing/2014/main" id="{989779C7-BADE-4DE0-83E6-112EB18B983A}"/>
              </a:ext>
            </a:extLst>
          </p:cNvPr>
          <p:cNvSpPr txBox="1">
            <a:spLocks noChangeArrowheads="1"/>
          </p:cNvSpPr>
          <p:nvPr/>
        </p:nvSpPr>
        <p:spPr bwMode="auto">
          <a:xfrm>
            <a:off x="1981200" y="4953000"/>
            <a:ext cx="59436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 lump of  injection substance can be seen through the skin after injection</a:t>
            </a:r>
          </a:p>
        </p:txBody>
      </p:sp>
      <p:pic>
        <p:nvPicPr>
          <p:cNvPr id="2" name="Audio 1">
            <a:hlinkClick r:id="" action="ppaction://media"/>
            <a:extLst>
              <a:ext uri="{FF2B5EF4-FFF2-40B4-BE49-F238E27FC236}">
                <a16:creationId xmlns:a16="http://schemas.microsoft.com/office/drawing/2014/main" id="{F21BA9D2-2C9B-41D4-838C-742038B212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369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6DA1DBC-D470-4D96-8869-9081F87AFADA}"/>
              </a:ext>
            </a:extLst>
          </p:cNvPr>
          <p:cNvSpPr>
            <a:spLocks noGrp="1" noChangeArrowheads="1"/>
          </p:cNvSpPr>
          <p:nvPr>
            <p:ph type="title"/>
          </p:nvPr>
        </p:nvSpPr>
        <p:spPr>
          <a:xfrm>
            <a:off x="2438400" y="1600200"/>
            <a:ext cx="6096000" cy="1295400"/>
          </a:xfrm>
        </p:spPr>
        <p:txBody>
          <a:bodyPr/>
          <a:lstStyle/>
          <a:p>
            <a:r>
              <a:rPr lang="en-US" altLang="zh-TW" sz="4400">
                <a:latin typeface="Arial" panose="020B0604020202020204" pitchFamily="34" charset="0"/>
              </a:rPr>
              <a:t>Oral Feeding in Mouse</a:t>
            </a:r>
          </a:p>
        </p:txBody>
      </p:sp>
      <p:sp>
        <p:nvSpPr>
          <p:cNvPr id="63491" name="Rectangle 3">
            <a:extLst>
              <a:ext uri="{FF2B5EF4-FFF2-40B4-BE49-F238E27FC236}">
                <a16:creationId xmlns:a16="http://schemas.microsoft.com/office/drawing/2014/main" id="{A718CFAE-B194-4D30-9D08-7A1EFFF5BE20}"/>
              </a:ext>
            </a:extLst>
          </p:cNvPr>
          <p:cNvSpPr>
            <a:spLocks noGrp="1" noChangeArrowheads="1"/>
          </p:cNvSpPr>
          <p:nvPr>
            <p:ph type="body" idx="1"/>
          </p:nvPr>
        </p:nvSpPr>
        <p:spPr>
          <a:xfrm>
            <a:off x="2590800" y="3886200"/>
            <a:ext cx="5638800" cy="1828800"/>
          </a:xfrm>
        </p:spPr>
        <p:txBody>
          <a:bodyPr/>
          <a:lstStyle/>
          <a:p>
            <a:r>
              <a:rPr lang="en-US" altLang="zh-TW" sz="2400"/>
              <a:t>Gastric intubation ensures that all the material was administered</a:t>
            </a:r>
          </a:p>
          <a:p>
            <a:r>
              <a:rPr lang="en-US" altLang="zh-TW" sz="2400"/>
              <a:t>Feeding amount limited to 1% of body weight</a:t>
            </a:r>
            <a:endParaRPr lang="en-US" altLang="zh-TW"/>
          </a:p>
        </p:txBody>
      </p:sp>
      <p:pic>
        <p:nvPicPr>
          <p:cNvPr id="2" name="Audio 1">
            <a:hlinkClick r:id="" action="ppaction://media"/>
            <a:extLst>
              <a:ext uri="{FF2B5EF4-FFF2-40B4-BE49-F238E27FC236}">
                <a16:creationId xmlns:a16="http://schemas.microsoft.com/office/drawing/2014/main" id="{304F91B5-CBAC-4B45-90BB-6D5E8BB30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324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5E29E32F-3A1A-4633-895A-15565B13E927}"/>
              </a:ext>
            </a:extLst>
          </p:cNvPr>
          <p:cNvSpPr>
            <a:spLocks noGrp="1" noChangeArrowheads="1"/>
          </p:cNvSpPr>
          <p:nvPr>
            <p:ph type="title"/>
          </p:nvPr>
        </p:nvSpPr>
        <p:spPr>
          <a:xfrm>
            <a:off x="1600200" y="533400"/>
            <a:ext cx="6781800" cy="838200"/>
          </a:xfrm>
        </p:spPr>
        <p:txBody>
          <a:bodyPr/>
          <a:lstStyle/>
          <a:p>
            <a:r>
              <a:rPr lang="en-US" altLang="zh-TW" sz="3200">
                <a:latin typeface="Arial" panose="020B0604020202020204" pitchFamily="34" charset="0"/>
              </a:rPr>
              <a:t>Tools for Oral Feeding in Mouse</a:t>
            </a:r>
          </a:p>
        </p:txBody>
      </p:sp>
      <p:sp>
        <p:nvSpPr>
          <p:cNvPr id="64515" name="Rectangle 3">
            <a:extLst>
              <a:ext uri="{FF2B5EF4-FFF2-40B4-BE49-F238E27FC236}">
                <a16:creationId xmlns:a16="http://schemas.microsoft.com/office/drawing/2014/main" id="{87AB9FD1-62DD-400F-B773-A818FDB3C23C}"/>
              </a:ext>
            </a:extLst>
          </p:cNvPr>
          <p:cNvSpPr>
            <a:spLocks noGrp="1" noChangeArrowheads="1"/>
          </p:cNvSpPr>
          <p:nvPr>
            <p:ph type="body" idx="1"/>
          </p:nvPr>
        </p:nvSpPr>
        <p:spPr>
          <a:xfrm>
            <a:off x="1676400" y="5410200"/>
            <a:ext cx="6629400" cy="838200"/>
          </a:xfrm>
        </p:spPr>
        <p:txBody>
          <a:bodyPr/>
          <a:lstStyle/>
          <a:p>
            <a:r>
              <a:rPr lang="en-US" altLang="zh-TW" sz="2400"/>
              <a:t>A 18 G stainless steel, ball tipped needle</a:t>
            </a:r>
          </a:p>
          <a:p>
            <a:r>
              <a:rPr lang="en-US" altLang="zh-TW" sz="2400"/>
              <a:t>a glove</a:t>
            </a:r>
          </a:p>
        </p:txBody>
      </p:sp>
      <p:pic>
        <p:nvPicPr>
          <p:cNvPr id="64516" name="Picture 4">
            <a:extLst>
              <a:ext uri="{FF2B5EF4-FFF2-40B4-BE49-F238E27FC236}">
                <a16:creationId xmlns:a16="http://schemas.microsoft.com/office/drawing/2014/main" id="{B6B36701-47BA-4CFB-9F37-11D74ED59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371600"/>
            <a:ext cx="5486400" cy="37893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A38A1CC-B833-42E7-A12A-EBEE21E18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808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53014AC-806C-4110-9604-08AA0B9C9425}"/>
              </a:ext>
            </a:extLst>
          </p:cNvPr>
          <p:cNvSpPr>
            <a:spLocks noGrp="1" noChangeArrowheads="1"/>
          </p:cNvSpPr>
          <p:nvPr>
            <p:ph type="title"/>
          </p:nvPr>
        </p:nvSpPr>
        <p:spPr>
          <a:xfrm>
            <a:off x="990600" y="304800"/>
            <a:ext cx="7239000" cy="914400"/>
          </a:xfrm>
        </p:spPr>
        <p:txBody>
          <a:bodyPr/>
          <a:lstStyle/>
          <a:p>
            <a:r>
              <a:rPr lang="en-US" altLang="zh-TW" sz="3200">
                <a:latin typeface="Arial" panose="020B0604020202020204" pitchFamily="34" charset="0"/>
              </a:rPr>
              <a:t>Tools for Blood Collection from Tail </a:t>
            </a:r>
          </a:p>
        </p:txBody>
      </p:sp>
      <p:sp>
        <p:nvSpPr>
          <p:cNvPr id="16387" name="Rectangle 3">
            <a:extLst>
              <a:ext uri="{FF2B5EF4-FFF2-40B4-BE49-F238E27FC236}">
                <a16:creationId xmlns:a16="http://schemas.microsoft.com/office/drawing/2014/main" id="{13D8D981-EF65-440B-9226-0BF584EAA5B0}"/>
              </a:ext>
            </a:extLst>
          </p:cNvPr>
          <p:cNvSpPr>
            <a:spLocks noGrp="1" noChangeArrowheads="1"/>
          </p:cNvSpPr>
          <p:nvPr>
            <p:ph type="body" idx="1"/>
          </p:nvPr>
        </p:nvSpPr>
        <p:spPr>
          <a:xfrm>
            <a:off x="5105400" y="1371600"/>
            <a:ext cx="3200400" cy="5105400"/>
          </a:xfrm>
        </p:spPr>
        <p:txBody>
          <a:bodyPr/>
          <a:lstStyle/>
          <a:p>
            <a:r>
              <a:rPr lang="zh-TW" altLang="en-US" sz="2400"/>
              <a:t>75% </a:t>
            </a:r>
            <a:r>
              <a:rPr lang="en-US" altLang="zh-TW" sz="2400"/>
              <a:t>alcohol cotton ball for surface disinfection</a:t>
            </a:r>
          </a:p>
          <a:p>
            <a:r>
              <a:rPr lang="en-US" altLang="zh-TW" sz="2400"/>
              <a:t>Small plastic bottle with 1/2 cm diameter holes in both ends as mouse restrainer</a:t>
            </a:r>
          </a:p>
          <a:p>
            <a:r>
              <a:rPr lang="en-US" altLang="zh-TW" sz="2400"/>
              <a:t>Scissors</a:t>
            </a:r>
          </a:p>
          <a:p>
            <a:r>
              <a:rPr lang="en-US" altLang="zh-TW" sz="2400"/>
              <a:t>Pipetteman  and tips</a:t>
            </a:r>
          </a:p>
          <a:p>
            <a:r>
              <a:rPr lang="en-US" altLang="zh-TW" sz="2400"/>
              <a:t>A vial for blood collection</a:t>
            </a:r>
          </a:p>
        </p:txBody>
      </p:sp>
      <p:pic>
        <p:nvPicPr>
          <p:cNvPr id="16388" name="Picture 4">
            <a:extLst>
              <a:ext uri="{FF2B5EF4-FFF2-40B4-BE49-F238E27FC236}">
                <a16:creationId xmlns:a16="http://schemas.microsoft.com/office/drawing/2014/main" id="{11B3B9DE-6F00-4112-B1EF-124D85652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05000"/>
            <a:ext cx="3810000" cy="28797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29381A4-BE1E-41A8-BEE7-269745917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169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BF106319-3E3D-44D3-AF09-8EE6B6CB0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738188"/>
            <a:ext cx="5410200" cy="3736975"/>
          </a:xfrm>
          <a:prstGeom prst="rect">
            <a:avLst/>
          </a:prstGeom>
          <a:noFill/>
          <a:extLst>
            <a:ext uri="{909E8E84-426E-40DD-AFC4-6F175D3DCCD1}">
              <a14:hiddenFill xmlns:a14="http://schemas.microsoft.com/office/drawing/2010/main">
                <a:solidFill>
                  <a:srgbClr val="FFFFFF"/>
                </a:solidFill>
              </a14:hiddenFill>
            </a:ext>
          </a:extLst>
        </p:spPr>
      </p:pic>
      <p:sp>
        <p:nvSpPr>
          <p:cNvPr id="65539" name="Text Box 3">
            <a:extLst>
              <a:ext uri="{FF2B5EF4-FFF2-40B4-BE49-F238E27FC236}">
                <a16:creationId xmlns:a16="http://schemas.microsoft.com/office/drawing/2014/main" id="{360997E6-1AA6-44E0-85A3-9B28856CB7A2}"/>
              </a:ext>
            </a:extLst>
          </p:cNvPr>
          <p:cNvSpPr txBox="1">
            <a:spLocks noChangeArrowheads="1"/>
          </p:cNvSpPr>
          <p:nvPr/>
        </p:nvSpPr>
        <p:spPr bwMode="auto">
          <a:xfrm>
            <a:off x="1981200" y="4572000"/>
            <a:ext cx="6248400" cy="191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Grasp the loose skin on the back of the mouse and restrain it’s tail with your ring finger and little finger. Then, introduce the feeding tube from the pharynx in to the esophagus when the mouse is in the act of swallowing.</a:t>
            </a:r>
          </a:p>
        </p:txBody>
      </p:sp>
      <p:pic>
        <p:nvPicPr>
          <p:cNvPr id="2" name="Audio 1">
            <a:hlinkClick r:id="" action="ppaction://media"/>
            <a:extLst>
              <a:ext uri="{FF2B5EF4-FFF2-40B4-BE49-F238E27FC236}">
                <a16:creationId xmlns:a16="http://schemas.microsoft.com/office/drawing/2014/main" id="{D1EB2979-096E-4CF0-9D60-133D71E504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185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a:extLst>
              <a:ext uri="{FF2B5EF4-FFF2-40B4-BE49-F238E27FC236}">
                <a16:creationId xmlns:a16="http://schemas.microsoft.com/office/drawing/2014/main" id="{D07F547B-C0E1-4D21-9E4E-DBEE0B53B6D5}"/>
              </a:ext>
            </a:extLst>
          </p:cNvPr>
          <p:cNvSpPr txBox="1">
            <a:spLocks noChangeArrowheads="1"/>
          </p:cNvSpPr>
          <p:nvPr/>
        </p:nvSpPr>
        <p:spPr bwMode="auto">
          <a:xfrm>
            <a:off x="1600200" y="1752600"/>
            <a:ext cx="6553200" cy="301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sz="3200"/>
              <a:t>Common complications associated with gastric intubation are damage to the esophagus and administration of substance into the trachea. Careful and gentle passage of the feeding needle will greatly reduce these possibilities.</a:t>
            </a:r>
          </a:p>
        </p:txBody>
      </p:sp>
      <p:pic>
        <p:nvPicPr>
          <p:cNvPr id="2" name="Audio 1">
            <a:hlinkClick r:id="" action="ppaction://media"/>
            <a:extLst>
              <a:ext uri="{FF2B5EF4-FFF2-40B4-BE49-F238E27FC236}">
                <a16:creationId xmlns:a16="http://schemas.microsoft.com/office/drawing/2014/main" id="{A0AF8F0F-02CC-430F-8D05-A344B12810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2396">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a:extLst>
              <a:ext uri="{FF2B5EF4-FFF2-40B4-BE49-F238E27FC236}">
                <a16:creationId xmlns:a16="http://schemas.microsoft.com/office/drawing/2014/main" id="{8E39DBBE-8EC6-49AF-8F26-6FEA23909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67587" name="Text Box 3">
            <a:extLst>
              <a:ext uri="{FF2B5EF4-FFF2-40B4-BE49-F238E27FC236}">
                <a16:creationId xmlns:a16="http://schemas.microsoft.com/office/drawing/2014/main" id="{348908C8-7BCD-4CF3-957B-D5B337E37754}"/>
              </a:ext>
            </a:extLst>
          </p:cNvPr>
          <p:cNvSpPr txBox="1">
            <a:spLocks noChangeArrowheads="1"/>
          </p:cNvSpPr>
          <p:nvPr/>
        </p:nvSpPr>
        <p:spPr bwMode="auto">
          <a:xfrm>
            <a:off x="1981200" y="5029200"/>
            <a:ext cx="5943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The anatomy picture showed the position of the feeding needle tip inside the esophagus with the heart and sternum removed.</a:t>
            </a:r>
          </a:p>
        </p:txBody>
      </p:sp>
      <p:pic>
        <p:nvPicPr>
          <p:cNvPr id="2" name="Audio 1">
            <a:hlinkClick r:id="" action="ppaction://media"/>
            <a:extLst>
              <a:ext uri="{FF2B5EF4-FFF2-40B4-BE49-F238E27FC236}">
                <a16:creationId xmlns:a16="http://schemas.microsoft.com/office/drawing/2014/main" id="{1B5D16AA-1534-44FD-B6D3-DB16900BF5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225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8B24A2C6-4C48-4F86-9306-E4E3CCE9B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811213"/>
            <a:ext cx="5562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68611" name="Text Box 3">
            <a:extLst>
              <a:ext uri="{FF2B5EF4-FFF2-40B4-BE49-F238E27FC236}">
                <a16:creationId xmlns:a16="http://schemas.microsoft.com/office/drawing/2014/main" id="{ABD941E4-DC1D-42C4-A1A8-E5E18726F1D4}"/>
              </a:ext>
            </a:extLst>
          </p:cNvPr>
          <p:cNvSpPr txBox="1">
            <a:spLocks noChangeArrowheads="1"/>
          </p:cNvSpPr>
          <p:nvPr/>
        </p:nvSpPr>
        <p:spPr bwMode="auto">
          <a:xfrm>
            <a:off x="1981200" y="4953000"/>
            <a:ext cx="64008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Sexing mice - The distance between the anal and genital orifices is greater in the male (left) compared to the female (right).</a:t>
            </a:r>
          </a:p>
        </p:txBody>
      </p:sp>
      <p:pic>
        <p:nvPicPr>
          <p:cNvPr id="2" name="Audio 1">
            <a:hlinkClick r:id="" action="ppaction://media"/>
            <a:extLst>
              <a:ext uri="{FF2B5EF4-FFF2-40B4-BE49-F238E27FC236}">
                <a16:creationId xmlns:a16="http://schemas.microsoft.com/office/drawing/2014/main" id="{14B56615-0528-45E8-9CE1-56D0BDB50E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8023">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F6B13554-E0E7-42A5-ADC1-1C245B1222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60463"/>
            <a:ext cx="5562600" cy="3902075"/>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a:extLst>
              <a:ext uri="{FF2B5EF4-FFF2-40B4-BE49-F238E27FC236}">
                <a16:creationId xmlns:a16="http://schemas.microsoft.com/office/drawing/2014/main" id="{C84B6AA9-F1FC-42A2-81DD-C4DBBC7276C9}"/>
              </a:ext>
            </a:extLst>
          </p:cNvPr>
          <p:cNvSpPr txBox="1">
            <a:spLocks noChangeArrowheads="1"/>
          </p:cNvSpPr>
          <p:nvPr/>
        </p:nvSpPr>
        <p:spPr bwMode="auto">
          <a:xfrm>
            <a:off x="1981200" y="5105400"/>
            <a:ext cx="59436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Placing a mouse on a cage lid and grasping the loose skin behind the ears by the thumb and forefinger</a:t>
            </a:r>
          </a:p>
        </p:txBody>
      </p:sp>
      <p:pic>
        <p:nvPicPr>
          <p:cNvPr id="2" name="Audio 1">
            <a:hlinkClick r:id="" action="ppaction://media"/>
            <a:extLst>
              <a:ext uri="{FF2B5EF4-FFF2-40B4-BE49-F238E27FC236}">
                <a16:creationId xmlns:a16="http://schemas.microsoft.com/office/drawing/2014/main" id="{F7C35DC0-E635-4202-A2C6-B190F74A17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6925">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95BB59D-4E07-4ADF-BCBE-FF29DEF22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60463"/>
            <a:ext cx="5562600" cy="3902075"/>
          </a:xfrm>
          <a:prstGeom prst="rect">
            <a:avLst/>
          </a:prstGeom>
          <a:noFill/>
          <a:extLst>
            <a:ext uri="{909E8E84-426E-40DD-AFC4-6F175D3DCCD1}">
              <a14:hiddenFill xmlns:a14="http://schemas.microsoft.com/office/drawing/2010/main">
                <a:solidFill>
                  <a:srgbClr val="FFFFFF"/>
                </a:solidFill>
              </a14:hiddenFill>
            </a:ext>
          </a:extLst>
        </p:spPr>
      </p:pic>
      <p:sp>
        <p:nvSpPr>
          <p:cNvPr id="18435" name="Text Box 3">
            <a:extLst>
              <a:ext uri="{FF2B5EF4-FFF2-40B4-BE49-F238E27FC236}">
                <a16:creationId xmlns:a16="http://schemas.microsoft.com/office/drawing/2014/main" id="{6E8C3EC6-6615-48AF-97EE-4A3B8B4A2A30}"/>
              </a:ext>
            </a:extLst>
          </p:cNvPr>
          <p:cNvSpPr txBox="1">
            <a:spLocks noChangeArrowheads="1"/>
          </p:cNvSpPr>
          <p:nvPr/>
        </p:nvSpPr>
        <p:spPr bwMode="auto">
          <a:xfrm>
            <a:off x="1981200" y="5334000"/>
            <a:ext cx="6172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Push the mouse into the restrainer</a:t>
            </a:r>
          </a:p>
        </p:txBody>
      </p:sp>
      <p:pic>
        <p:nvPicPr>
          <p:cNvPr id="2" name="Audio 1">
            <a:hlinkClick r:id="" action="ppaction://media"/>
            <a:extLst>
              <a:ext uri="{FF2B5EF4-FFF2-40B4-BE49-F238E27FC236}">
                <a16:creationId xmlns:a16="http://schemas.microsoft.com/office/drawing/2014/main" id="{C68F8F93-F813-4A2F-8E38-6BF295408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0158">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27C2CA63-19F3-42F7-921A-2EEE730C4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71575"/>
            <a:ext cx="5562600" cy="3902075"/>
          </a:xfrm>
          <a:prstGeom prst="rect">
            <a:avLst/>
          </a:prstGeom>
          <a:noFill/>
          <a:extLst>
            <a:ext uri="{909E8E84-426E-40DD-AFC4-6F175D3DCCD1}">
              <a14:hiddenFill xmlns:a14="http://schemas.microsoft.com/office/drawing/2010/main">
                <a:solidFill>
                  <a:srgbClr val="FFFFFF"/>
                </a:solidFill>
              </a14:hiddenFill>
            </a:ext>
          </a:extLst>
        </p:spPr>
      </p:pic>
      <p:sp>
        <p:nvSpPr>
          <p:cNvPr id="19459" name="Text Box 3">
            <a:extLst>
              <a:ext uri="{FF2B5EF4-FFF2-40B4-BE49-F238E27FC236}">
                <a16:creationId xmlns:a16="http://schemas.microsoft.com/office/drawing/2014/main" id="{260A4DE1-75FD-485D-8906-397467C46DF2}"/>
              </a:ext>
            </a:extLst>
          </p:cNvPr>
          <p:cNvSpPr txBox="1">
            <a:spLocks noChangeArrowheads="1"/>
          </p:cNvSpPr>
          <p:nvPr/>
        </p:nvSpPr>
        <p:spPr bwMode="auto">
          <a:xfrm>
            <a:off x="2057400" y="5334000"/>
            <a:ext cx="64008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Leave the tail of the mouse outside the cover of the restrainer</a:t>
            </a:r>
          </a:p>
        </p:txBody>
      </p:sp>
      <p:pic>
        <p:nvPicPr>
          <p:cNvPr id="2" name="Audio 1">
            <a:hlinkClick r:id="" action="ppaction://media"/>
            <a:extLst>
              <a:ext uri="{FF2B5EF4-FFF2-40B4-BE49-F238E27FC236}">
                <a16:creationId xmlns:a16="http://schemas.microsoft.com/office/drawing/2014/main" id="{C1EFBDF9-753F-465B-B4F5-BB3F7B2C68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519">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E5EB9EAF-3494-4A53-A457-8229CF8E9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06488"/>
            <a:ext cx="5638800" cy="3956050"/>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a:extLst>
              <a:ext uri="{FF2B5EF4-FFF2-40B4-BE49-F238E27FC236}">
                <a16:creationId xmlns:a16="http://schemas.microsoft.com/office/drawing/2014/main" id="{55FE4E99-2AD9-4511-BB2D-7FAD5196FAC9}"/>
              </a:ext>
            </a:extLst>
          </p:cNvPr>
          <p:cNvSpPr txBox="1">
            <a:spLocks noChangeArrowheads="1"/>
          </p:cNvSpPr>
          <p:nvPr/>
        </p:nvSpPr>
        <p:spPr bwMode="auto">
          <a:xfrm>
            <a:off x="1981200" y="5334000"/>
            <a:ext cx="6096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pPr>
            <a:r>
              <a:rPr lang="en-US" altLang="zh-TW"/>
              <a:t>Amputate the tip of the mouse tail by scissors</a:t>
            </a:r>
          </a:p>
        </p:txBody>
      </p:sp>
      <p:pic>
        <p:nvPicPr>
          <p:cNvPr id="2" name="Audio 1">
            <a:hlinkClick r:id="" action="ppaction://media"/>
            <a:extLst>
              <a:ext uri="{FF2B5EF4-FFF2-40B4-BE49-F238E27FC236}">
                <a16:creationId xmlns:a16="http://schemas.microsoft.com/office/drawing/2014/main" id="{F1D82D25-D357-4F1F-AA77-538051331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21514">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Arial Narrow"/>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altLang="en-US" sz="24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Office\Templates\Presentations\Generic (Standard).pot</Template>
  <TotalTime>593</TotalTime>
  <Words>1107</Words>
  <Application>Microsoft Office PowerPoint</Application>
  <PresentationFormat>On-screen Show (4:3)</PresentationFormat>
  <Paragraphs>103</Paragraphs>
  <Slides>53</Slides>
  <Notes>0</Notes>
  <HiddenSlides>0</HiddenSlides>
  <MMClips>53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Times New Roman</vt:lpstr>
      <vt:lpstr>新細明體</vt:lpstr>
      <vt:lpstr>Arial Narrow</vt:lpstr>
      <vt:lpstr>Arial</vt:lpstr>
      <vt:lpstr>Monotype Sorts</vt:lpstr>
      <vt:lpstr>Generic (Standard)</vt:lpstr>
      <vt:lpstr>Laboratory Animal Handling Technique </vt:lpstr>
      <vt:lpstr>Objective</vt:lpstr>
      <vt:lpstr>Laboratory Animal Handling Technique - Mouse</vt:lpstr>
      <vt:lpstr>Blood Collection From Tail in Mouse</vt:lpstr>
      <vt:lpstr>Tools for Blood Collection from Tail </vt:lpstr>
      <vt:lpstr>PowerPoint Presentation</vt:lpstr>
      <vt:lpstr>PowerPoint Presentation</vt:lpstr>
      <vt:lpstr>PowerPoint Presentation</vt:lpstr>
      <vt:lpstr>PowerPoint Presentation</vt:lpstr>
      <vt:lpstr>PowerPoint Presentation</vt:lpstr>
      <vt:lpstr>Blood Collection From Orbital Sinus in Mouse</vt:lpstr>
      <vt:lpstr>Tools for Blood Collection from Orbital Sinus in Mouse</vt:lpstr>
      <vt:lpstr>PowerPoint Presentation</vt:lpstr>
      <vt:lpstr>PowerPoint Presentation</vt:lpstr>
      <vt:lpstr>PowerPoint Presentation</vt:lpstr>
      <vt:lpstr>Blood Collection From Cardiac Puncture in Mouse</vt:lpstr>
      <vt:lpstr>Tools for Cardiac puncture in Mouse</vt:lpstr>
      <vt:lpstr>PowerPoint Presentation</vt:lpstr>
      <vt:lpstr>PowerPoint Presentation</vt:lpstr>
      <vt:lpstr>PowerPoint Presentation</vt:lpstr>
      <vt:lpstr>PowerPoint Presentation</vt:lpstr>
      <vt:lpstr>PowerPoint Presentation</vt:lpstr>
      <vt:lpstr>Blood Collection From Saphenous Vein in Mouse</vt:lpstr>
      <vt:lpstr>Tools for blood collection from Saphenous vein in mice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Intraperitoneal Injection in Mouse</vt:lpstr>
      <vt:lpstr>Tools for Intraperitoneal  Injection in Mouse</vt:lpstr>
      <vt:lpstr>PowerPoint Presentation</vt:lpstr>
      <vt:lpstr>PowerPoint Presentation</vt:lpstr>
      <vt:lpstr>PowerPoint Presentation</vt:lpstr>
      <vt:lpstr>Subcutaneous Injection in Mouse</vt:lpstr>
      <vt:lpstr>Tools for Subcutaneous Injection in Mouse</vt:lpstr>
      <vt:lpstr>PowerPoint Presentation</vt:lpstr>
      <vt:lpstr>PowerPoint Presentation</vt:lpstr>
      <vt:lpstr>PowerPoint Presentation</vt:lpstr>
      <vt:lpstr>PowerPoint Presentation</vt:lpstr>
      <vt:lpstr>PowerPoint Presentation</vt:lpstr>
      <vt:lpstr>Oral Feeding in Mouse</vt:lpstr>
      <vt:lpstr>Tools for Oral Feeding in Mouse</vt:lpstr>
      <vt:lpstr>PowerPoint Presentation</vt:lpstr>
      <vt:lpstr>PowerPoint Presentation</vt:lpstr>
      <vt:lpstr>PowerPoint Presentation</vt:lpstr>
      <vt:lpstr>PowerPoint Presentation</vt:lpstr>
    </vt:vector>
  </TitlesOfParts>
  <Company>HKUST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Laboratory Animal Handling Technique - Mouse</dc:title>
  <dc:creator>boshan</dc:creator>
  <cp:lastModifiedBy>ebrahim shahroozian</cp:lastModifiedBy>
  <cp:revision>13</cp:revision>
  <cp:lastPrinted>1999-09-13T07:12:19Z</cp:lastPrinted>
  <dcterms:created xsi:type="dcterms:W3CDTF">1999-08-20T07:33:05Z</dcterms:created>
  <dcterms:modified xsi:type="dcterms:W3CDTF">2020-04-28T10:10:53Z</dcterms:modified>
</cp:coreProperties>
</file>