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0"/>
  </p:notes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5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1" r:id="rId24"/>
    <p:sldId id="278" r:id="rId25"/>
    <p:sldId id="279" r:id="rId26"/>
    <p:sldId id="280" r:id="rId27"/>
    <p:sldId id="295" r:id="rId28"/>
    <p:sldId id="282" r:id="rId29"/>
    <p:sldId id="283" r:id="rId30"/>
    <p:sldId id="296" r:id="rId31"/>
    <p:sldId id="297" r:id="rId32"/>
    <p:sldId id="292" r:id="rId33"/>
    <p:sldId id="284" r:id="rId34"/>
    <p:sldId id="293" r:id="rId35"/>
    <p:sldId id="285" r:id="rId36"/>
    <p:sldId id="294" r:id="rId37"/>
    <p:sldId id="287" r:id="rId38"/>
    <p:sldId id="289" r:id="rId39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106" d="100"/>
          <a:sy n="106" d="100"/>
        </p:scale>
        <p:origin x="544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990E6F-6B02-449F-B4FA-59C745699BBC}" type="doc">
      <dgm:prSet loTypeId="urn:microsoft.com/office/officeart/2005/8/layout/hierarchy2" loCatId="hierarchy" qsTypeId="urn:microsoft.com/office/officeart/2005/8/quickstyle/3d2#2" qsCatId="3D" csTypeId="urn:microsoft.com/office/officeart/2005/8/colors/colorful3" csCatId="colorful" phldr="1"/>
      <dgm:spPr/>
      <dgm:t>
        <a:bodyPr/>
        <a:lstStyle/>
        <a:p>
          <a:pPr rtl="1"/>
          <a:endParaRPr lang="fa-IR"/>
        </a:p>
      </dgm:t>
    </dgm:pt>
    <dgm:pt modelId="{8282E89D-B0F7-4389-922D-8A0A8D4BDA7E}">
      <dgm:prSet phldrT="[Text]"/>
      <dgm:spPr/>
      <dgm:t>
        <a:bodyPr/>
        <a:lstStyle/>
        <a:p>
          <a:pPr rtl="1"/>
          <a:r>
            <a:rPr lang="fa-IR" b="1" dirty="0">
              <a:cs typeface="B Nazanin" pitchFamily="2" charset="-78"/>
            </a:rPr>
            <a:t>روشهای انتقال مواد از غشاء</a:t>
          </a:r>
        </a:p>
      </dgm:t>
    </dgm:pt>
    <dgm:pt modelId="{4C48A00A-3194-41C2-993C-AFC4FF8BAC9F}" type="parTrans" cxnId="{3B0FDB0E-70D5-437B-B21B-1422F973B4D6}">
      <dgm:prSet/>
      <dgm:spPr/>
      <dgm:t>
        <a:bodyPr/>
        <a:lstStyle/>
        <a:p>
          <a:pPr rtl="1"/>
          <a:endParaRPr lang="fa-IR"/>
        </a:p>
      </dgm:t>
    </dgm:pt>
    <dgm:pt modelId="{5EA588AE-A890-4AF3-828B-D082D7E8A158}" type="sibTrans" cxnId="{3B0FDB0E-70D5-437B-B21B-1422F973B4D6}">
      <dgm:prSet/>
      <dgm:spPr/>
      <dgm:t>
        <a:bodyPr/>
        <a:lstStyle/>
        <a:p>
          <a:pPr rtl="1"/>
          <a:endParaRPr lang="fa-IR"/>
        </a:p>
      </dgm:t>
    </dgm:pt>
    <dgm:pt modelId="{7EB077E6-00E9-4B12-8D3D-11F2D16A47BF}">
      <dgm:prSet phldrT="[Text]"/>
      <dgm:spPr/>
      <dgm:t>
        <a:bodyPr/>
        <a:lstStyle/>
        <a:p>
          <a:pPr rtl="1"/>
          <a:r>
            <a:rPr lang="en-US" b="1" dirty="0">
              <a:cs typeface="B Nazanin" pitchFamily="2" charset="-78"/>
            </a:rPr>
            <a:t>Simple diffusion</a:t>
          </a:r>
        </a:p>
        <a:p>
          <a:pPr rtl="1"/>
          <a:r>
            <a:rPr lang="en-US" b="1" dirty="0">
              <a:cs typeface="B Nazanin" pitchFamily="2" charset="-78"/>
            </a:rPr>
            <a:t>Or</a:t>
          </a:r>
        </a:p>
        <a:p>
          <a:pPr rtl="1"/>
          <a:r>
            <a:rPr lang="en-US" b="1" dirty="0">
              <a:cs typeface="B Nazanin" pitchFamily="2" charset="-78"/>
            </a:rPr>
            <a:t>Passive transport</a:t>
          </a:r>
          <a:endParaRPr lang="fa-IR" b="1" dirty="0">
            <a:cs typeface="B Nazanin" pitchFamily="2" charset="-78"/>
          </a:endParaRPr>
        </a:p>
      </dgm:t>
    </dgm:pt>
    <dgm:pt modelId="{5A66C7CC-96D2-4859-8D8A-0080449281D7}" type="parTrans" cxnId="{6759A559-7D29-457E-9189-EC9BCFEF7C9D}">
      <dgm:prSet/>
      <dgm:spPr/>
      <dgm:t>
        <a:bodyPr/>
        <a:lstStyle/>
        <a:p>
          <a:pPr rtl="1"/>
          <a:endParaRPr lang="fa-IR"/>
        </a:p>
      </dgm:t>
    </dgm:pt>
    <dgm:pt modelId="{23362F87-0E86-4B8D-A21C-0AC041AB4975}" type="sibTrans" cxnId="{6759A559-7D29-457E-9189-EC9BCFEF7C9D}">
      <dgm:prSet/>
      <dgm:spPr/>
      <dgm:t>
        <a:bodyPr/>
        <a:lstStyle/>
        <a:p>
          <a:pPr rtl="1"/>
          <a:endParaRPr lang="fa-IR"/>
        </a:p>
      </dgm:t>
    </dgm:pt>
    <dgm:pt modelId="{C464AD1A-747C-48B2-AE6D-052D27BCD100}">
      <dgm:prSet phldrT="[Text]"/>
      <dgm:spPr/>
      <dgm:t>
        <a:bodyPr/>
        <a:lstStyle/>
        <a:p>
          <a:pPr rtl="1"/>
          <a:r>
            <a:rPr lang="en-US" b="1" dirty="0">
              <a:cs typeface="B Nazanin" pitchFamily="2" charset="-78"/>
            </a:rPr>
            <a:t>filtration</a:t>
          </a:r>
          <a:endParaRPr lang="fa-IR" b="1" dirty="0">
            <a:cs typeface="B Nazanin" pitchFamily="2" charset="-78"/>
          </a:endParaRPr>
        </a:p>
      </dgm:t>
    </dgm:pt>
    <dgm:pt modelId="{9D2704A1-F094-4F52-8867-B8C53C2FC044}" type="parTrans" cxnId="{BF59F98C-062D-4E97-84D9-9FAFD4E60A07}">
      <dgm:prSet/>
      <dgm:spPr/>
      <dgm:t>
        <a:bodyPr/>
        <a:lstStyle/>
        <a:p>
          <a:pPr rtl="1"/>
          <a:endParaRPr lang="fa-IR"/>
        </a:p>
      </dgm:t>
    </dgm:pt>
    <dgm:pt modelId="{BA90D809-ACB3-446A-8EC0-CAC8B5AFC6A1}" type="sibTrans" cxnId="{BF59F98C-062D-4E97-84D9-9FAFD4E60A07}">
      <dgm:prSet/>
      <dgm:spPr/>
      <dgm:t>
        <a:bodyPr/>
        <a:lstStyle/>
        <a:p>
          <a:pPr rtl="1"/>
          <a:endParaRPr lang="fa-IR"/>
        </a:p>
      </dgm:t>
    </dgm:pt>
    <dgm:pt modelId="{E07637B6-389D-462F-91F0-887BEF377F11}">
      <dgm:prSet phldrT="[Text]"/>
      <dgm:spPr/>
      <dgm:t>
        <a:bodyPr/>
        <a:lstStyle/>
        <a:p>
          <a:pPr rtl="1"/>
          <a:r>
            <a:rPr lang="en-US" b="1" dirty="0">
              <a:cs typeface="B Nazanin" pitchFamily="2" charset="-78"/>
            </a:rPr>
            <a:t>Facilitated diffusion</a:t>
          </a:r>
          <a:endParaRPr lang="fa-IR" b="1" dirty="0">
            <a:cs typeface="B Nazanin" pitchFamily="2" charset="-78"/>
          </a:endParaRPr>
        </a:p>
      </dgm:t>
    </dgm:pt>
    <dgm:pt modelId="{861F0071-F902-452B-BAA7-E1CE75F3D9F9}" type="parTrans" cxnId="{251A6308-E619-4DE7-B599-069B81B9D830}">
      <dgm:prSet/>
      <dgm:spPr/>
      <dgm:t>
        <a:bodyPr/>
        <a:lstStyle/>
        <a:p>
          <a:pPr rtl="1"/>
          <a:endParaRPr lang="fa-IR"/>
        </a:p>
      </dgm:t>
    </dgm:pt>
    <dgm:pt modelId="{CDB4F4FB-EF14-4991-B1C6-880B3FF46DEB}" type="sibTrans" cxnId="{251A6308-E619-4DE7-B599-069B81B9D830}">
      <dgm:prSet/>
      <dgm:spPr/>
      <dgm:t>
        <a:bodyPr/>
        <a:lstStyle/>
        <a:p>
          <a:pPr rtl="1"/>
          <a:endParaRPr lang="fa-IR"/>
        </a:p>
      </dgm:t>
    </dgm:pt>
    <dgm:pt modelId="{67EA2A1D-7BE5-4B7D-B3E3-98760EFEA38F}">
      <dgm:prSet phldrT="[Text]"/>
      <dgm:spPr/>
      <dgm:t>
        <a:bodyPr/>
        <a:lstStyle/>
        <a:p>
          <a:pPr rtl="1"/>
          <a:r>
            <a:rPr lang="en-US" b="1" dirty="0">
              <a:cs typeface="B Nazanin" pitchFamily="2" charset="-78"/>
            </a:rPr>
            <a:t>Active transport</a:t>
          </a:r>
          <a:endParaRPr lang="fa-IR" b="1" dirty="0">
            <a:cs typeface="B Nazanin" pitchFamily="2" charset="-78"/>
          </a:endParaRPr>
        </a:p>
      </dgm:t>
    </dgm:pt>
    <dgm:pt modelId="{AB27F70E-A2E4-4A8F-B581-295918AA9D40}" type="parTrans" cxnId="{B25A82C0-8C7F-4A35-B8FC-94AD2ECB0135}">
      <dgm:prSet/>
      <dgm:spPr/>
      <dgm:t>
        <a:bodyPr/>
        <a:lstStyle/>
        <a:p>
          <a:pPr rtl="1"/>
          <a:endParaRPr lang="fa-IR"/>
        </a:p>
      </dgm:t>
    </dgm:pt>
    <dgm:pt modelId="{6780BE67-3AC1-4C9F-8036-B3AB9E91FC19}" type="sibTrans" cxnId="{B25A82C0-8C7F-4A35-B8FC-94AD2ECB0135}">
      <dgm:prSet/>
      <dgm:spPr/>
      <dgm:t>
        <a:bodyPr/>
        <a:lstStyle/>
        <a:p>
          <a:pPr rtl="1"/>
          <a:endParaRPr lang="fa-IR"/>
        </a:p>
      </dgm:t>
    </dgm:pt>
    <dgm:pt modelId="{7D9C03AE-9D3C-4190-AE37-9B9F62A68484}">
      <dgm:prSet phldrT="[Text]"/>
      <dgm:spPr/>
      <dgm:t>
        <a:bodyPr/>
        <a:lstStyle/>
        <a:p>
          <a:pPr rtl="1"/>
          <a:r>
            <a:rPr lang="en-US" b="1" dirty="0" err="1">
              <a:cs typeface="B Nazanin" pitchFamily="2" charset="-78"/>
            </a:rPr>
            <a:t>pinocytosis</a:t>
          </a:r>
          <a:endParaRPr lang="fa-IR" b="1" dirty="0">
            <a:cs typeface="B Nazanin" pitchFamily="2" charset="-78"/>
          </a:endParaRPr>
        </a:p>
      </dgm:t>
    </dgm:pt>
    <dgm:pt modelId="{0753CD31-3412-4950-951D-1A8BBACC4AA3}" type="parTrans" cxnId="{3A45BE96-EA9D-42C7-9E56-83DBDE9825F7}">
      <dgm:prSet/>
      <dgm:spPr/>
      <dgm:t>
        <a:bodyPr/>
        <a:lstStyle/>
        <a:p>
          <a:pPr rtl="1"/>
          <a:endParaRPr lang="fa-IR"/>
        </a:p>
      </dgm:t>
    </dgm:pt>
    <dgm:pt modelId="{67231F32-A0EC-4103-ADC7-25605761CFD6}" type="sibTrans" cxnId="{3A45BE96-EA9D-42C7-9E56-83DBDE9825F7}">
      <dgm:prSet/>
      <dgm:spPr/>
      <dgm:t>
        <a:bodyPr/>
        <a:lstStyle/>
        <a:p>
          <a:pPr rtl="1"/>
          <a:endParaRPr lang="fa-IR"/>
        </a:p>
      </dgm:t>
    </dgm:pt>
    <dgm:pt modelId="{63F22623-8BC3-41C9-99A9-828711E9ED93}" type="pres">
      <dgm:prSet presAssocID="{9D990E6F-6B02-449F-B4FA-59C745699BB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1BC10F3-1066-436E-A7CD-8E385AB4AB33}" type="pres">
      <dgm:prSet presAssocID="{8282E89D-B0F7-4389-922D-8A0A8D4BDA7E}" presName="root1" presStyleCnt="0"/>
      <dgm:spPr/>
    </dgm:pt>
    <dgm:pt modelId="{EF137A9B-487A-40A3-8CAF-5C126B7354F5}" type="pres">
      <dgm:prSet presAssocID="{8282E89D-B0F7-4389-922D-8A0A8D4BDA7E}" presName="LevelOneTextNode" presStyleLbl="node0" presStyleIdx="0" presStyleCnt="1">
        <dgm:presLayoutVars>
          <dgm:chPref val="3"/>
        </dgm:presLayoutVars>
      </dgm:prSet>
      <dgm:spPr/>
    </dgm:pt>
    <dgm:pt modelId="{2DBE9357-7AB6-49BD-B428-E3E68508E280}" type="pres">
      <dgm:prSet presAssocID="{8282E89D-B0F7-4389-922D-8A0A8D4BDA7E}" presName="level2hierChild" presStyleCnt="0"/>
      <dgm:spPr/>
    </dgm:pt>
    <dgm:pt modelId="{912520C7-280B-4E5B-8748-0A295460CF51}" type="pres">
      <dgm:prSet presAssocID="{5A66C7CC-96D2-4859-8D8A-0080449281D7}" presName="conn2-1" presStyleLbl="parChTrans1D2" presStyleIdx="0" presStyleCnt="5"/>
      <dgm:spPr/>
    </dgm:pt>
    <dgm:pt modelId="{E010D9D0-5BE6-4107-ABDD-DC477F35C086}" type="pres">
      <dgm:prSet presAssocID="{5A66C7CC-96D2-4859-8D8A-0080449281D7}" presName="connTx" presStyleLbl="parChTrans1D2" presStyleIdx="0" presStyleCnt="5"/>
      <dgm:spPr/>
    </dgm:pt>
    <dgm:pt modelId="{3F545397-9276-4141-AA22-8FBCAA3763BF}" type="pres">
      <dgm:prSet presAssocID="{7EB077E6-00E9-4B12-8D3D-11F2D16A47BF}" presName="root2" presStyleCnt="0"/>
      <dgm:spPr/>
    </dgm:pt>
    <dgm:pt modelId="{DF70D571-9531-446C-8936-5BD9A5CE8774}" type="pres">
      <dgm:prSet presAssocID="{7EB077E6-00E9-4B12-8D3D-11F2D16A47BF}" presName="LevelTwoTextNode" presStyleLbl="node2" presStyleIdx="0" presStyleCnt="5">
        <dgm:presLayoutVars>
          <dgm:chPref val="3"/>
        </dgm:presLayoutVars>
      </dgm:prSet>
      <dgm:spPr/>
    </dgm:pt>
    <dgm:pt modelId="{9B9F25A9-62FD-462E-B43C-EF0C3A542583}" type="pres">
      <dgm:prSet presAssocID="{7EB077E6-00E9-4B12-8D3D-11F2D16A47BF}" presName="level3hierChild" presStyleCnt="0"/>
      <dgm:spPr/>
    </dgm:pt>
    <dgm:pt modelId="{1E9582CD-E90C-4927-89ED-30AE928E1328}" type="pres">
      <dgm:prSet presAssocID="{861F0071-F902-452B-BAA7-E1CE75F3D9F9}" presName="conn2-1" presStyleLbl="parChTrans1D2" presStyleIdx="1" presStyleCnt="5"/>
      <dgm:spPr/>
    </dgm:pt>
    <dgm:pt modelId="{B2D0FDD8-D921-4F9C-9204-694BEE77468D}" type="pres">
      <dgm:prSet presAssocID="{861F0071-F902-452B-BAA7-E1CE75F3D9F9}" presName="connTx" presStyleLbl="parChTrans1D2" presStyleIdx="1" presStyleCnt="5"/>
      <dgm:spPr/>
    </dgm:pt>
    <dgm:pt modelId="{A651C68F-A915-4EF2-B05C-8C6EC44EC110}" type="pres">
      <dgm:prSet presAssocID="{E07637B6-389D-462F-91F0-887BEF377F11}" presName="root2" presStyleCnt="0"/>
      <dgm:spPr/>
    </dgm:pt>
    <dgm:pt modelId="{ABB9DB15-335B-415E-B60B-510E8AF799EB}" type="pres">
      <dgm:prSet presAssocID="{E07637B6-389D-462F-91F0-887BEF377F11}" presName="LevelTwoTextNode" presStyleLbl="node2" presStyleIdx="1" presStyleCnt="5">
        <dgm:presLayoutVars>
          <dgm:chPref val="3"/>
        </dgm:presLayoutVars>
      </dgm:prSet>
      <dgm:spPr/>
    </dgm:pt>
    <dgm:pt modelId="{33A591D3-491D-4CD1-8F72-44B3CC39EFA6}" type="pres">
      <dgm:prSet presAssocID="{E07637B6-389D-462F-91F0-887BEF377F11}" presName="level3hierChild" presStyleCnt="0"/>
      <dgm:spPr/>
    </dgm:pt>
    <dgm:pt modelId="{64197E20-9BC8-4F12-ADBE-6A0992672BCB}" type="pres">
      <dgm:prSet presAssocID="{AB27F70E-A2E4-4A8F-B581-295918AA9D40}" presName="conn2-1" presStyleLbl="parChTrans1D2" presStyleIdx="2" presStyleCnt="5"/>
      <dgm:spPr/>
    </dgm:pt>
    <dgm:pt modelId="{AD7105E1-BE24-47B9-A8CC-3970E907F590}" type="pres">
      <dgm:prSet presAssocID="{AB27F70E-A2E4-4A8F-B581-295918AA9D40}" presName="connTx" presStyleLbl="parChTrans1D2" presStyleIdx="2" presStyleCnt="5"/>
      <dgm:spPr/>
    </dgm:pt>
    <dgm:pt modelId="{DF1B46D3-990E-4C83-A685-1E6CEE8C1C63}" type="pres">
      <dgm:prSet presAssocID="{67EA2A1D-7BE5-4B7D-B3E3-98760EFEA38F}" presName="root2" presStyleCnt="0"/>
      <dgm:spPr/>
    </dgm:pt>
    <dgm:pt modelId="{7CA93F9B-8CE3-4E70-BEF3-E597B04C3485}" type="pres">
      <dgm:prSet presAssocID="{67EA2A1D-7BE5-4B7D-B3E3-98760EFEA38F}" presName="LevelTwoTextNode" presStyleLbl="node2" presStyleIdx="2" presStyleCnt="5">
        <dgm:presLayoutVars>
          <dgm:chPref val="3"/>
        </dgm:presLayoutVars>
      </dgm:prSet>
      <dgm:spPr/>
    </dgm:pt>
    <dgm:pt modelId="{AD7FE16C-FC46-47D9-AA84-E5C3777B7E01}" type="pres">
      <dgm:prSet presAssocID="{67EA2A1D-7BE5-4B7D-B3E3-98760EFEA38F}" presName="level3hierChild" presStyleCnt="0"/>
      <dgm:spPr/>
    </dgm:pt>
    <dgm:pt modelId="{C91BFE0B-EBEE-46EA-BC42-6FAAB2112652}" type="pres">
      <dgm:prSet presAssocID="{0753CD31-3412-4950-951D-1A8BBACC4AA3}" presName="conn2-1" presStyleLbl="parChTrans1D2" presStyleIdx="3" presStyleCnt="5"/>
      <dgm:spPr/>
    </dgm:pt>
    <dgm:pt modelId="{A62FAB54-19BB-45AF-B321-9256D2AB2E6F}" type="pres">
      <dgm:prSet presAssocID="{0753CD31-3412-4950-951D-1A8BBACC4AA3}" presName="connTx" presStyleLbl="parChTrans1D2" presStyleIdx="3" presStyleCnt="5"/>
      <dgm:spPr/>
    </dgm:pt>
    <dgm:pt modelId="{4D61F523-1111-46AD-8A2D-A1548D377E82}" type="pres">
      <dgm:prSet presAssocID="{7D9C03AE-9D3C-4190-AE37-9B9F62A68484}" presName="root2" presStyleCnt="0"/>
      <dgm:spPr/>
    </dgm:pt>
    <dgm:pt modelId="{16648FA6-2183-473A-A408-DA0FCCE821ED}" type="pres">
      <dgm:prSet presAssocID="{7D9C03AE-9D3C-4190-AE37-9B9F62A68484}" presName="LevelTwoTextNode" presStyleLbl="node2" presStyleIdx="3" presStyleCnt="5">
        <dgm:presLayoutVars>
          <dgm:chPref val="3"/>
        </dgm:presLayoutVars>
      </dgm:prSet>
      <dgm:spPr/>
    </dgm:pt>
    <dgm:pt modelId="{C3B0EBBB-F048-4EEA-A374-02CC8F2EBACD}" type="pres">
      <dgm:prSet presAssocID="{7D9C03AE-9D3C-4190-AE37-9B9F62A68484}" presName="level3hierChild" presStyleCnt="0"/>
      <dgm:spPr/>
    </dgm:pt>
    <dgm:pt modelId="{45EA5753-7176-4EE4-983B-729CCC10E41A}" type="pres">
      <dgm:prSet presAssocID="{9D2704A1-F094-4F52-8867-B8C53C2FC044}" presName="conn2-1" presStyleLbl="parChTrans1D2" presStyleIdx="4" presStyleCnt="5"/>
      <dgm:spPr/>
    </dgm:pt>
    <dgm:pt modelId="{491CFCB3-F430-418D-8F07-4D298A288523}" type="pres">
      <dgm:prSet presAssocID="{9D2704A1-F094-4F52-8867-B8C53C2FC044}" presName="connTx" presStyleLbl="parChTrans1D2" presStyleIdx="4" presStyleCnt="5"/>
      <dgm:spPr/>
    </dgm:pt>
    <dgm:pt modelId="{330AA498-FB20-4D28-A976-97239E3B589C}" type="pres">
      <dgm:prSet presAssocID="{C464AD1A-747C-48B2-AE6D-052D27BCD100}" presName="root2" presStyleCnt="0"/>
      <dgm:spPr/>
    </dgm:pt>
    <dgm:pt modelId="{24BFB9C8-863F-4238-9B6B-877E1D74197D}" type="pres">
      <dgm:prSet presAssocID="{C464AD1A-747C-48B2-AE6D-052D27BCD100}" presName="LevelTwoTextNode" presStyleLbl="node2" presStyleIdx="4" presStyleCnt="5">
        <dgm:presLayoutVars>
          <dgm:chPref val="3"/>
        </dgm:presLayoutVars>
      </dgm:prSet>
      <dgm:spPr/>
    </dgm:pt>
    <dgm:pt modelId="{B66C9A67-81F6-4572-A8A2-EB34FF26AF6E}" type="pres">
      <dgm:prSet presAssocID="{C464AD1A-747C-48B2-AE6D-052D27BCD100}" presName="level3hierChild" presStyleCnt="0"/>
      <dgm:spPr/>
    </dgm:pt>
  </dgm:ptLst>
  <dgm:cxnLst>
    <dgm:cxn modelId="{787EAA03-5BC0-430B-A9C9-B136FBAA6FFB}" type="presOf" srcId="{8282E89D-B0F7-4389-922D-8A0A8D4BDA7E}" destId="{EF137A9B-487A-40A3-8CAF-5C126B7354F5}" srcOrd="0" destOrd="0" presId="urn:microsoft.com/office/officeart/2005/8/layout/hierarchy2"/>
    <dgm:cxn modelId="{8721D603-7853-4470-85EA-05BFC51905C3}" type="presOf" srcId="{9D2704A1-F094-4F52-8867-B8C53C2FC044}" destId="{45EA5753-7176-4EE4-983B-729CCC10E41A}" srcOrd="0" destOrd="0" presId="urn:microsoft.com/office/officeart/2005/8/layout/hierarchy2"/>
    <dgm:cxn modelId="{251A6308-E619-4DE7-B599-069B81B9D830}" srcId="{8282E89D-B0F7-4389-922D-8A0A8D4BDA7E}" destId="{E07637B6-389D-462F-91F0-887BEF377F11}" srcOrd="1" destOrd="0" parTransId="{861F0071-F902-452B-BAA7-E1CE75F3D9F9}" sibTransId="{CDB4F4FB-EF14-4991-B1C6-880B3FF46DEB}"/>
    <dgm:cxn modelId="{3B0FDB0E-70D5-437B-B21B-1422F973B4D6}" srcId="{9D990E6F-6B02-449F-B4FA-59C745699BBC}" destId="{8282E89D-B0F7-4389-922D-8A0A8D4BDA7E}" srcOrd="0" destOrd="0" parTransId="{4C48A00A-3194-41C2-993C-AFC4FF8BAC9F}" sibTransId="{5EA588AE-A890-4AF3-828B-D082D7E8A158}"/>
    <dgm:cxn modelId="{01627B18-FC9B-45FA-9A0A-45120FB79AAA}" type="presOf" srcId="{AB27F70E-A2E4-4A8F-B581-295918AA9D40}" destId="{AD7105E1-BE24-47B9-A8CC-3970E907F590}" srcOrd="1" destOrd="0" presId="urn:microsoft.com/office/officeart/2005/8/layout/hierarchy2"/>
    <dgm:cxn modelId="{D02BB025-E017-4D65-965A-512A4C54260E}" type="presOf" srcId="{861F0071-F902-452B-BAA7-E1CE75F3D9F9}" destId="{1E9582CD-E90C-4927-89ED-30AE928E1328}" srcOrd="0" destOrd="0" presId="urn:microsoft.com/office/officeart/2005/8/layout/hierarchy2"/>
    <dgm:cxn modelId="{EB6E5636-D992-48F3-A797-B478F7AF4937}" type="presOf" srcId="{AB27F70E-A2E4-4A8F-B581-295918AA9D40}" destId="{64197E20-9BC8-4F12-ADBE-6A0992672BCB}" srcOrd="0" destOrd="0" presId="urn:microsoft.com/office/officeart/2005/8/layout/hierarchy2"/>
    <dgm:cxn modelId="{F9D7485F-F273-4DBC-B862-C64D28E3A7AD}" type="presOf" srcId="{E07637B6-389D-462F-91F0-887BEF377F11}" destId="{ABB9DB15-335B-415E-B60B-510E8AF799EB}" srcOrd="0" destOrd="0" presId="urn:microsoft.com/office/officeart/2005/8/layout/hierarchy2"/>
    <dgm:cxn modelId="{7C145267-EF7D-4B25-9FD9-EA3182395B84}" type="presOf" srcId="{861F0071-F902-452B-BAA7-E1CE75F3D9F9}" destId="{B2D0FDD8-D921-4F9C-9204-694BEE77468D}" srcOrd="1" destOrd="0" presId="urn:microsoft.com/office/officeart/2005/8/layout/hierarchy2"/>
    <dgm:cxn modelId="{9E669358-742D-4114-AA7C-E63DCE690B63}" type="presOf" srcId="{C464AD1A-747C-48B2-AE6D-052D27BCD100}" destId="{24BFB9C8-863F-4238-9B6B-877E1D74197D}" srcOrd="0" destOrd="0" presId="urn:microsoft.com/office/officeart/2005/8/layout/hierarchy2"/>
    <dgm:cxn modelId="{6759A559-7D29-457E-9189-EC9BCFEF7C9D}" srcId="{8282E89D-B0F7-4389-922D-8A0A8D4BDA7E}" destId="{7EB077E6-00E9-4B12-8D3D-11F2D16A47BF}" srcOrd="0" destOrd="0" parTransId="{5A66C7CC-96D2-4859-8D8A-0080449281D7}" sibTransId="{23362F87-0E86-4B8D-A21C-0AC041AB4975}"/>
    <dgm:cxn modelId="{BF59F98C-062D-4E97-84D9-9FAFD4E60A07}" srcId="{8282E89D-B0F7-4389-922D-8A0A8D4BDA7E}" destId="{C464AD1A-747C-48B2-AE6D-052D27BCD100}" srcOrd="4" destOrd="0" parTransId="{9D2704A1-F094-4F52-8867-B8C53C2FC044}" sibTransId="{BA90D809-ACB3-446A-8EC0-CAC8B5AFC6A1}"/>
    <dgm:cxn modelId="{CFF1168E-FEAB-40BB-B4B1-62C092443358}" type="presOf" srcId="{9D990E6F-6B02-449F-B4FA-59C745699BBC}" destId="{63F22623-8BC3-41C9-99A9-828711E9ED93}" srcOrd="0" destOrd="0" presId="urn:microsoft.com/office/officeart/2005/8/layout/hierarchy2"/>
    <dgm:cxn modelId="{3A45BE96-EA9D-42C7-9E56-83DBDE9825F7}" srcId="{8282E89D-B0F7-4389-922D-8A0A8D4BDA7E}" destId="{7D9C03AE-9D3C-4190-AE37-9B9F62A68484}" srcOrd="3" destOrd="0" parTransId="{0753CD31-3412-4950-951D-1A8BBACC4AA3}" sibTransId="{67231F32-A0EC-4103-ADC7-25605761CFD6}"/>
    <dgm:cxn modelId="{46894798-EA15-4BAF-A052-1C2221C63ECC}" type="presOf" srcId="{7D9C03AE-9D3C-4190-AE37-9B9F62A68484}" destId="{16648FA6-2183-473A-A408-DA0FCCE821ED}" srcOrd="0" destOrd="0" presId="urn:microsoft.com/office/officeart/2005/8/layout/hierarchy2"/>
    <dgm:cxn modelId="{DE37DDA5-4EBD-4AF4-975B-737680E452B9}" type="presOf" srcId="{5A66C7CC-96D2-4859-8D8A-0080449281D7}" destId="{E010D9D0-5BE6-4107-ABDD-DC477F35C086}" srcOrd="1" destOrd="0" presId="urn:microsoft.com/office/officeart/2005/8/layout/hierarchy2"/>
    <dgm:cxn modelId="{DC74E7A8-E050-4BF1-AAB3-777D3DCAA94C}" type="presOf" srcId="{0753CD31-3412-4950-951D-1A8BBACC4AA3}" destId="{C91BFE0B-EBEE-46EA-BC42-6FAAB2112652}" srcOrd="0" destOrd="0" presId="urn:microsoft.com/office/officeart/2005/8/layout/hierarchy2"/>
    <dgm:cxn modelId="{D8CD18BD-C02D-4D2E-9E6A-5605770BACC0}" type="presOf" srcId="{5A66C7CC-96D2-4859-8D8A-0080449281D7}" destId="{912520C7-280B-4E5B-8748-0A295460CF51}" srcOrd="0" destOrd="0" presId="urn:microsoft.com/office/officeart/2005/8/layout/hierarchy2"/>
    <dgm:cxn modelId="{B25A82C0-8C7F-4A35-B8FC-94AD2ECB0135}" srcId="{8282E89D-B0F7-4389-922D-8A0A8D4BDA7E}" destId="{67EA2A1D-7BE5-4B7D-B3E3-98760EFEA38F}" srcOrd="2" destOrd="0" parTransId="{AB27F70E-A2E4-4A8F-B581-295918AA9D40}" sibTransId="{6780BE67-3AC1-4C9F-8036-B3AB9E91FC19}"/>
    <dgm:cxn modelId="{FCD1BCC2-4EB4-42D8-B0F4-5A9EF60FF997}" type="presOf" srcId="{0753CD31-3412-4950-951D-1A8BBACC4AA3}" destId="{A62FAB54-19BB-45AF-B321-9256D2AB2E6F}" srcOrd="1" destOrd="0" presId="urn:microsoft.com/office/officeart/2005/8/layout/hierarchy2"/>
    <dgm:cxn modelId="{6CD04BDB-DE8E-492F-8FCE-A0FFB25C77B0}" type="presOf" srcId="{67EA2A1D-7BE5-4B7D-B3E3-98760EFEA38F}" destId="{7CA93F9B-8CE3-4E70-BEF3-E597B04C3485}" srcOrd="0" destOrd="0" presId="urn:microsoft.com/office/officeart/2005/8/layout/hierarchy2"/>
    <dgm:cxn modelId="{B6E4CEE1-22BF-49AA-8F9E-BE8D8BC34E2A}" type="presOf" srcId="{7EB077E6-00E9-4B12-8D3D-11F2D16A47BF}" destId="{DF70D571-9531-446C-8936-5BD9A5CE8774}" srcOrd="0" destOrd="0" presId="urn:microsoft.com/office/officeart/2005/8/layout/hierarchy2"/>
    <dgm:cxn modelId="{2B1667E5-0F77-4C6E-9D8A-A6F9748449D3}" type="presOf" srcId="{9D2704A1-F094-4F52-8867-B8C53C2FC044}" destId="{491CFCB3-F430-418D-8F07-4D298A288523}" srcOrd="1" destOrd="0" presId="urn:microsoft.com/office/officeart/2005/8/layout/hierarchy2"/>
    <dgm:cxn modelId="{ED7017AC-72F2-4ADD-B667-30D298B5ED4E}" type="presParOf" srcId="{63F22623-8BC3-41C9-99A9-828711E9ED93}" destId="{91BC10F3-1066-436E-A7CD-8E385AB4AB33}" srcOrd="0" destOrd="0" presId="urn:microsoft.com/office/officeart/2005/8/layout/hierarchy2"/>
    <dgm:cxn modelId="{4EBCBC30-09E5-470E-9510-1C16604A13C9}" type="presParOf" srcId="{91BC10F3-1066-436E-A7CD-8E385AB4AB33}" destId="{EF137A9B-487A-40A3-8CAF-5C126B7354F5}" srcOrd="0" destOrd="0" presId="urn:microsoft.com/office/officeart/2005/8/layout/hierarchy2"/>
    <dgm:cxn modelId="{842DFF20-6DB7-4565-8D22-FBEF4D38E96E}" type="presParOf" srcId="{91BC10F3-1066-436E-A7CD-8E385AB4AB33}" destId="{2DBE9357-7AB6-49BD-B428-E3E68508E280}" srcOrd="1" destOrd="0" presId="urn:microsoft.com/office/officeart/2005/8/layout/hierarchy2"/>
    <dgm:cxn modelId="{236D27CC-E621-4260-9DC9-0A6499E8B72D}" type="presParOf" srcId="{2DBE9357-7AB6-49BD-B428-E3E68508E280}" destId="{912520C7-280B-4E5B-8748-0A295460CF51}" srcOrd="0" destOrd="0" presId="urn:microsoft.com/office/officeart/2005/8/layout/hierarchy2"/>
    <dgm:cxn modelId="{5DC0E24B-DA9A-4FB7-93B9-C523AB04AC73}" type="presParOf" srcId="{912520C7-280B-4E5B-8748-0A295460CF51}" destId="{E010D9D0-5BE6-4107-ABDD-DC477F35C086}" srcOrd="0" destOrd="0" presId="urn:microsoft.com/office/officeart/2005/8/layout/hierarchy2"/>
    <dgm:cxn modelId="{F0B2CE8E-8380-46E5-BCC8-CA944908BFD5}" type="presParOf" srcId="{2DBE9357-7AB6-49BD-B428-E3E68508E280}" destId="{3F545397-9276-4141-AA22-8FBCAA3763BF}" srcOrd="1" destOrd="0" presId="urn:microsoft.com/office/officeart/2005/8/layout/hierarchy2"/>
    <dgm:cxn modelId="{44E37DD6-1674-4884-9391-ACBE4DB78927}" type="presParOf" srcId="{3F545397-9276-4141-AA22-8FBCAA3763BF}" destId="{DF70D571-9531-446C-8936-5BD9A5CE8774}" srcOrd="0" destOrd="0" presId="urn:microsoft.com/office/officeart/2005/8/layout/hierarchy2"/>
    <dgm:cxn modelId="{74EBE085-BD9B-4F98-99D8-5ECB5037AAC2}" type="presParOf" srcId="{3F545397-9276-4141-AA22-8FBCAA3763BF}" destId="{9B9F25A9-62FD-462E-B43C-EF0C3A542583}" srcOrd="1" destOrd="0" presId="urn:microsoft.com/office/officeart/2005/8/layout/hierarchy2"/>
    <dgm:cxn modelId="{F3981DFB-955B-4BCA-B2C7-CAA81A0CC977}" type="presParOf" srcId="{2DBE9357-7AB6-49BD-B428-E3E68508E280}" destId="{1E9582CD-E90C-4927-89ED-30AE928E1328}" srcOrd="2" destOrd="0" presId="urn:microsoft.com/office/officeart/2005/8/layout/hierarchy2"/>
    <dgm:cxn modelId="{57F7C237-88E7-43FF-9A84-F01B086A3C7A}" type="presParOf" srcId="{1E9582CD-E90C-4927-89ED-30AE928E1328}" destId="{B2D0FDD8-D921-4F9C-9204-694BEE77468D}" srcOrd="0" destOrd="0" presId="urn:microsoft.com/office/officeart/2005/8/layout/hierarchy2"/>
    <dgm:cxn modelId="{9C42BE9D-1150-4130-A3CC-7B39EE5DD38C}" type="presParOf" srcId="{2DBE9357-7AB6-49BD-B428-E3E68508E280}" destId="{A651C68F-A915-4EF2-B05C-8C6EC44EC110}" srcOrd="3" destOrd="0" presId="urn:microsoft.com/office/officeart/2005/8/layout/hierarchy2"/>
    <dgm:cxn modelId="{E60B9814-731F-4D7B-9167-EB9C8B1E13D1}" type="presParOf" srcId="{A651C68F-A915-4EF2-B05C-8C6EC44EC110}" destId="{ABB9DB15-335B-415E-B60B-510E8AF799EB}" srcOrd="0" destOrd="0" presId="urn:microsoft.com/office/officeart/2005/8/layout/hierarchy2"/>
    <dgm:cxn modelId="{5050526B-89AC-4396-BAF0-A7E6665E3B1E}" type="presParOf" srcId="{A651C68F-A915-4EF2-B05C-8C6EC44EC110}" destId="{33A591D3-491D-4CD1-8F72-44B3CC39EFA6}" srcOrd="1" destOrd="0" presId="urn:microsoft.com/office/officeart/2005/8/layout/hierarchy2"/>
    <dgm:cxn modelId="{DB2E707D-8487-4DD7-BF45-91016B09284D}" type="presParOf" srcId="{2DBE9357-7AB6-49BD-B428-E3E68508E280}" destId="{64197E20-9BC8-4F12-ADBE-6A0992672BCB}" srcOrd="4" destOrd="0" presId="urn:microsoft.com/office/officeart/2005/8/layout/hierarchy2"/>
    <dgm:cxn modelId="{7AC08723-06AF-40D3-AE2C-0E2C4A31327F}" type="presParOf" srcId="{64197E20-9BC8-4F12-ADBE-6A0992672BCB}" destId="{AD7105E1-BE24-47B9-A8CC-3970E907F590}" srcOrd="0" destOrd="0" presId="urn:microsoft.com/office/officeart/2005/8/layout/hierarchy2"/>
    <dgm:cxn modelId="{724AFCE8-8E36-42CB-85F9-61E8F12BA621}" type="presParOf" srcId="{2DBE9357-7AB6-49BD-B428-E3E68508E280}" destId="{DF1B46D3-990E-4C83-A685-1E6CEE8C1C63}" srcOrd="5" destOrd="0" presId="urn:microsoft.com/office/officeart/2005/8/layout/hierarchy2"/>
    <dgm:cxn modelId="{D8E51340-83D6-4D47-8313-A5A4123D9589}" type="presParOf" srcId="{DF1B46D3-990E-4C83-A685-1E6CEE8C1C63}" destId="{7CA93F9B-8CE3-4E70-BEF3-E597B04C3485}" srcOrd="0" destOrd="0" presId="urn:microsoft.com/office/officeart/2005/8/layout/hierarchy2"/>
    <dgm:cxn modelId="{4583E372-3DD8-4FCA-8082-E21DBF9F51FF}" type="presParOf" srcId="{DF1B46D3-990E-4C83-A685-1E6CEE8C1C63}" destId="{AD7FE16C-FC46-47D9-AA84-E5C3777B7E01}" srcOrd="1" destOrd="0" presId="urn:microsoft.com/office/officeart/2005/8/layout/hierarchy2"/>
    <dgm:cxn modelId="{59E0728B-2641-49EF-A4A9-3A70949BD6FE}" type="presParOf" srcId="{2DBE9357-7AB6-49BD-B428-E3E68508E280}" destId="{C91BFE0B-EBEE-46EA-BC42-6FAAB2112652}" srcOrd="6" destOrd="0" presId="urn:microsoft.com/office/officeart/2005/8/layout/hierarchy2"/>
    <dgm:cxn modelId="{EBA8AE83-B6C5-4E5F-9F31-D5ACF2EEED49}" type="presParOf" srcId="{C91BFE0B-EBEE-46EA-BC42-6FAAB2112652}" destId="{A62FAB54-19BB-45AF-B321-9256D2AB2E6F}" srcOrd="0" destOrd="0" presId="urn:microsoft.com/office/officeart/2005/8/layout/hierarchy2"/>
    <dgm:cxn modelId="{DD31E09B-1A74-48B3-A340-AA21310BB1CA}" type="presParOf" srcId="{2DBE9357-7AB6-49BD-B428-E3E68508E280}" destId="{4D61F523-1111-46AD-8A2D-A1548D377E82}" srcOrd="7" destOrd="0" presId="urn:microsoft.com/office/officeart/2005/8/layout/hierarchy2"/>
    <dgm:cxn modelId="{FB0871C7-8017-4955-A2F7-7AAF9CE956F0}" type="presParOf" srcId="{4D61F523-1111-46AD-8A2D-A1548D377E82}" destId="{16648FA6-2183-473A-A408-DA0FCCE821ED}" srcOrd="0" destOrd="0" presId="urn:microsoft.com/office/officeart/2005/8/layout/hierarchy2"/>
    <dgm:cxn modelId="{89014293-EEAF-4D9B-AC05-00B5F36130C4}" type="presParOf" srcId="{4D61F523-1111-46AD-8A2D-A1548D377E82}" destId="{C3B0EBBB-F048-4EEA-A374-02CC8F2EBACD}" srcOrd="1" destOrd="0" presId="urn:microsoft.com/office/officeart/2005/8/layout/hierarchy2"/>
    <dgm:cxn modelId="{DA28D109-B1EC-4419-A963-880A9C6B6705}" type="presParOf" srcId="{2DBE9357-7AB6-49BD-B428-E3E68508E280}" destId="{45EA5753-7176-4EE4-983B-729CCC10E41A}" srcOrd="8" destOrd="0" presId="urn:microsoft.com/office/officeart/2005/8/layout/hierarchy2"/>
    <dgm:cxn modelId="{76D53BD5-2DBF-4B05-8D2F-49A091571DF8}" type="presParOf" srcId="{45EA5753-7176-4EE4-983B-729CCC10E41A}" destId="{491CFCB3-F430-418D-8F07-4D298A288523}" srcOrd="0" destOrd="0" presId="urn:microsoft.com/office/officeart/2005/8/layout/hierarchy2"/>
    <dgm:cxn modelId="{8BA1452A-40AD-45DE-8E93-1E3DEB5CA37B}" type="presParOf" srcId="{2DBE9357-7AB6-49BD-B428-E3E68508E280}" destId="{330AA498-FB20-4D28-A976-97239E3B589C}" srcOrd="9" destOrd="0" presId="urn:microsoft.com/office/officeart/2005/8/layout/hierarchy2"/>
    <dgm:cxn modelId="{2B98330F-DD4F-4836-ABBB-DA4B64A8675D}" type="presParOf" srcId="{330AA498-FB20-4D28-A976-97239E3B589C}" destId="{24BFB9C8-863F-4238-9B6B-877E1D74197D}" srcOrd="0" destOrd="0" presId="urn:microsoft.com/office/officeart/2005/8/layout/hierarchy2"/>
    <dgm:cxn modelId="{7AFE4236-A663-471A-99FF-383286B23F28}" type="presParOf" srcId="{330AA498-FB20-4D28-A976-97239E3B589C}" destId="{B66C9A67-81F6-4572-A8A2-EB34FF26AF6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37A9B-487A-40A3-8CAF-5C126B7354F5}">
      <dsp:nvSpPr>
        <dsp:cNvPr id="0" name=""/>
        <dsp:cNvSpPr/>
      </dsp:nvSpPr>
      <dsp:spPr>
        <a:xfrm>
          <a:off x="2137" y="2613735"/>
          <a:ext cx="2218465" cy="11092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700" b="1" kern="1200" dirty="0">
              <a:cs typeface="B Nazanin" pitchFamily="2" charset="-78"/>
            </a:rPr>
            <a:t>روشهای انتقال مواد از غشاء</a:t>
          </a:r>
        </a:p>
      </dsp:txBody>
      <dsp:txXfrm>
        <a:off x="34625" y="2646223"/>
        <a:ext cx="2153489" cy="1044256"/>
      </dsp:txXfrm>
    </dsp:sp>
    <dsp:sp modelId="{912520C7-280B-4E5B-8748-0A295460CF51}">
      <dsp:nvSpPr>
        <dsp:cNvPr id="0" name=""/>
        <dsp:cNvSpPr/>
      </dsp:nvSpPr>
      <dsp:spPr>
        <a:xfrm rot="17350740">
          <a:off x="1313717" y="1876980"/>
          <a:ext cx="2701157" cy="31508"/>
        </a:xfrm>
        <a:custGeom>
          <a:avLst/>
          <a:gdLst/>
          <a:ahLst/>
          <a:cxnLst/>
          <a:rect l="0" t="0" r="0" b="0"/>
          <a:pathLst>
            <a:path>
              <a:moveTo>
                <a:pt x="0" y="15754"/>
              </a:moveTo>
              <a:lnTo>
                <a:pt x="2701157" y="1575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1000" kern="1200"/>
        </a:p>
      </dsp:txBody>
      <dsp:txXfrm>
        <a:off x="2596767" y="1825205"/>
        <a:ext cx="135057" cy="135057"/>
      </dsp:txXfrm>
    </dsp:sp>
    <dsp:sp modelId="{DF70D571-9531-446C-8936-5BD9A5CE8774}">
      <dsp:nvSpPr>
        <dsp:cNvPr id="0" name=""/>
        <dsp:cNvSpPr/>
      </dsp:nvSpPr>
      <dsp:spPr>
        <a:xfrm>
          <a:off x="3107989" y="62500"/>
          <a:ext cx="2218465" cy="11092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cs typeface="B Nazanin" pitchFamily="2" charset="-78"/>
            </a:rPr>
            <a:t>Simple diffusion</a:t>
          </a:r>
        </a:p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cs typeface="B Nazanin" pitchFamily="2" charset="-78"/>
            </a:rPr>
            <a:t>Or</a:t>
          </a:r>
        </a:p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cs typeface="B Nazanin" pitchFamily="2" charset="-78"/>
            </a:rPr>
            <a:t>Passive transport</a:t>
          </a:r>
          <a:endParaRPr lang="fa-IR" sz="1700" b="1" kern="1200" dirty="0">
            <a:cs typeface="B Nazanin" pitchFamily="2" charset="-78"/>
          </a:endParaRPr>
        </a:p>
      </dsp:txBody>
      <dsp:txXfrm>
        <a:off x="3140477" y="94988"/>
        <a:ext cx="2153489" cy="1044256"/>
      </dsp:txXfrm>
    </dsp:sp>
    <dsp:sp modelId="{1E9582CD-E90C-4927-89ED-30AE928E1328}">
      <dsp:nvSpPr>
        <dsp:cNvPr id="0" name=""/>
        <dsp:cNvSpPr/>
      </dsp:nvSpPr>
      <dsp:spPr>
        <a:xfrm rot="18289469">
          <a:off x="1887338" y="2514788"/>
          <a:ext cx="1553915" cy="31508"/>
        </a:xfrm>
        <a:custGeom>
          <a:avLst/>
          <a:gdLst/>
          <a:ahLst/>
          <a:cxnLst/>
          <a:rect l="0" t="0" r="0" b="0"/>
          <a:pathLst>
            <a:path>
              <a:moveTo>
                <a:pt x="0" y="15754"/>
              </a:moveTo>
              <a:lnTo>
                <a:pt x="1553915" y="1575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2625448" y="2491695"/>
        <a:ext cx="77695" cy="77695"/>
      </dsp:txXfrm>
    </dsp:sp>
    <dsp:sp modelId="{ABB9DB15-335B-415E-B60B-510E8AF799EB}">
      <dsp:nvSpPr>
        <dsp:cNvPr id="0" name=""/>
        <dsp:cNvSpPr/>
      </dsp:nvSpPr>
      <dsp:spPr>
        <a:xfrm>
          <a:off x="3107989" y="1338118"/>
          <a:ext cx="2218465" cy="11092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cs typeface="B Nazanin" pitchFamily="2" charset="-78"/>
            </a:rPr>
            <a:t>Facilitated diffusion</a:t>
          </a:r>
          <a:endParaRPr lang="fa-IR" sz="1700" b="1" kern="1200" dirty="0">
            <a:cs typeface="B Nazanin" pitchFamily="2" charset="-78"/>
          </a:endParaRPr>
        </a:p>
      </dsp:txBody>
      <dsp:txXfrm>
        <a:off x="3140477" y="1370606"/>
        <a:ext cx="2153489" cy="1044256"/>
      </dsp:txXfrm>
    </dsp:sp>
    <dsp:sp modelId="{64197E20-9BC8-4F12-ADBE-6A0992672BCB}">
      <dsp:nvSpPr>
        <dsp:cNvPr id="0" name=""/>
        <dsp:cNvSpPr/>
      </dsp:nvSpPr>
      <dsp:spPr>
        <a:xfrm>
          <a:off x="2220602" y="3152597"/>
          <a:ext cx="887386" cy="31508"/>
        </a:xfrm>
        <a:custGeom>
          <a:avLst/>
          <a:gdLst/>
          <a:ahLst/>
          <a:cxnLst/>
          <a:rect l="0" t="0" r="0" b="0"/>
          <a:pathLst>
            <a:path>
              <a:moveTo>
                <a:pt x="0" y="15754"/>
              </a:moveTo>
              <a:lnTo>
                <a:pt x="887386" y="1575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2642111" y="3146167"/>
        <a:ext cx="44369" cy="44369"/>
      </dsp:txXfrm>
    </dsp:sp>
    <dsp:sp modelId="{7CA93F9B-8CE3-4E70-BEF3-E597B04C3485}">
      <dsp:nvSpPr>
        <dsp:cNvPr id="0" name=""/>
        <dsp:cNvSpPr/>
      </dsp:nvSpPr>
      <dsp:spPr>
        <a:xfrm>
          <a:off x="3107989" y="2613735"/>
          <a:ext cx="2218465" cy="11092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cs typeface="B Nazanin" pitchFamily="2" charset="-78"/>
            </a:rPr>
            <a:t>Active transport</a:t>
          </a:r>
          <a:endParaRPr lang="fa-IR" sz="1700" b="1" kern="1200" dirty="0">
            <a:cs typeface="B Nazanin" pitchFamily="2" charset="-78"/>
          </a:endParaRPr>
        </a:p>
      </dsp:txBody>
      <dsp:txXfrm>
        <a:off x="3140477" y="2646223"/>
        <a:ext cx="2153489" cy="1044256"/>
      </dsp:txXfrm>
    </dsp:sp>
    <dsp:sp modelId="{C91BFE0B-EBEE-46EA-BC42-6FAAB2112652}">
      <dsp:nvSpPr>
        <dsp:cNvPr id="0" name=""/>
        <dsp:cNvSpPr/>
      </dsp:nvSpPr>
      <dsp:spPr>
        <a:xfrm rot="3310531">
          <a:off x="1887338" y="3790406"/>
          <a:ext cx="1553915" cy="31508"/>
        </a:xfrm>
        <a:custGeom>
          <a:avLst/>
          <a:gdLst/>
          <a:ahLst/>
          <a:cxnLst/>
          <a:rect l="0" t="0" r="0" b="0"/>
          <a:pathLst>
            <a:path>
              <a:moveTo>
                <a:pt x="0" y="15754"/>
              </a:moveTo>
              <a:lnTo>
                <a:pt x="1553915" y="1575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2625448" y="3767312"/>
        <a:ext cx="77695" cy="77695"/>
      </dsp:txXfrm>
    </dsp:sp>
    <dsp:sp modelId="{16648FA6-2183-473A-A408-DA0FCCE821ED}">
      <dsp:nvSpPr>
        <dsp:cNvPr id="0" name=""/>
        <dsp:cNvSpPr/>
      </dsp:nvSpPr>
      <dsp:spPr>
        <a:xfrm>
          <a:off x="3107989" y="3889353"/>
          <a:ext cx="2218465" cy="11092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>
              <a:cs typeface="B Nazanin" pitchFamily="2" charset="-78"/>
            </a:rPr>
            <a:t>pinocytosis</a:t>
          </a:r>
          <a:endParaRPr lang="fa-IR" sz="1700" b="1" kern="1200" dirty="0">
            <a:cs typeface="B Nazanin" pitchFamily="2" charset="-78"/>
          </a:endParaRPr>
        </a:p>
      </dsp:txBody>
      <dsp:txXfrm>
        <a:off x="3140477" y="3921841"/>
        <a:ext cx="2153489" cy="1044256"/>
      </dsp:txXfrm>
    </dsp:sp>
    <dsp:sp modelId="{45EA5753-7176-4EE4-983B-729CCC10E41A}">
      <dsp:nvSpPr>
        <dsp:cNvPr id="0" name=""/>
        <dsp:cNvSpPr/>
      </dsp:nvSpPr>
      <dsp:spPr>
        <a:xfrm rot="4249260">
          <a:off x="1313717" y="4428215"/>
          <a:ext cx="2701157" cy="31508"/>
        </a:xfrm>
        <a:custGeom>
          <a:avLst/>
          <a:gdLst/>
          <a:ahLst/>
          <a:cxnLst/>
          <a:rect l="0" t="0" r="0" b="0"/>
          <a:pathLst>
            <a:path>
              <a:moveTo>
                <a:pt x="0" y="15754"/>
              </a:moveTo>
              <a:lnTo>
                <a:pt x="2701157" y="1575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1000" kern="1200"/>
        </a:p>
      </dsp:txBody>
      <dsp:txXfrm>
        <a:off x="2596767" y="4376440"/>
        <a:ext cx="135057" cy="135057"/>
      </dsp:txXfrm>
    </dsp:sp>
    <dsp:sp modelId="{24BFB9C8-863F-4238-9B6B-877E1D74197D}">
      <dsp:nvSpPr>
        <dsp:cNvPr id="0" name=""/>
        <dsp:cNvSpPr/>
      </dsp:nvSpPr>
      <dsp:spPr>
        <a:xfrm>
          <a:off x="3107989" y="5164970"/>
          <a:ext cx="2218465" cy="11092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cs typeface="B Nazanin" pitchFamily="2" charset="-78"/>
            </a:rPr>
            <a:t>filtration</a:t>
          </a:r>
          <a:endParaRPr lang="fa-IR" sz="1700" b="1" kern="1200" dirty="0">
            <a:cs typeface="B Nazanin" pitchFamily="2" charset="-78"/>
          </a:endParaRPr>
        </a:p>
      </dsp:txBody>
      <dsp:txXfrm>
        <a:off x="3140477" y="5197458"/>
        <a:ext cx="2153489" cy="1044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BE03E1D-98E4-4B84-A01B-07A212008C20}" type="datetimeFigureOut">
              <a:rPr lang="fa-IR" smtClean="0"/>
              <a:pPr/>
              <a:t>01/09/1441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476435D-DE68-4DEB-98B9-5F34D4FEFA49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FE3E05-E6DB-4F51-B314-9E567C25EC78}" type="slidenum">
              <a:rPr lang="en-US"/>
              <a:pPr/>
              <a:t>2</a:t>
            </a:fld>
            <a:endParaRPr lang="en-US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9A1F39-55E2-45A4-9E88-112A90831D1E}" type="slidenum">
              <a:rPr lang="en-US"/>
              <a:pPr/>
              <a:t>20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517525"/>
            <a:ext cx="5022850" cy="37671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042" y="4342230"/>
            <a:ext cx="5027916" cy="42851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4310-EBDB-4E2A-A747-CEA57A5FD31E}" type="datetimeFigureOut">
              <a:rPr lang="fa-IR" smtClean="0"/>
              <a:pPr/>
              <a:t>01/09/1441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4310-EBDB-4E2A-A747-CEA57A5FD31E}" type="datetimeFigureOut">
              <a:rPr lang="fa-IR" smtClean="0"/>
              <a:pPr/>
              <a:t>01/09/1441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4310-EBDB-4E2A-A747-CEA57A5FD31E}" type="datetimeFigureOut">
              <a:rPr lang="fa-IR" smtClean="0"/>
              <a:pPr/>
              <a:t>01/09/1441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4310-EBDB-4E2A-A747-CEA57A5FD31E}" type="datetimeFigureOut">
              <a:rPr lang="fa-IR" smtClean="0"/>
              <a:pPr/>
              <a:t>01/09/1441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4310-EBDB-4E2A-A747-CEA57A5FD31E}" type="datetimeFigureOut">
              <a:rPr lang="fa-IR" smtClean="0"/>
              <a:pPr/>
              <a:t>01/09/1441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4310-EBDB-4E2A-A747-CEA57A5FD31E}" type="datetimeFigureOut">
              <a:rPr lang="fa-IR" smtClean="0"/>
              <a:pPr/>
              <a:t>01/09/1441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4310-EBDB-4E2A-A747-CEA57A5FD31E}" type="datetimeFigureOut">
              <a:rPr lang="fa-IR" smtClean="0"/>
              <a:pPr/>
              <a:t>01/09/1441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4310-EBDB-4E2A-A747-CEA57A5FD31E}" type="datetimeFigureOut">
              <a:rPr lang="fa-IR" smtClean="0"/>
              <a:pPr/>
              <a:t>01/09/1441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4310-EBDB-4E2A-A747-CEA57A5FD31E}" type="datetimeFigureOut">
              <a:rPr lang="fa-IR" smtClean="0"/>
              <a:pPr/>
              <a:t>01/09/1441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4310-EBDB-4E2A-A747-CEA57A5FD31E}" type="datetimeFigureOut">
              <a:rPr lang="fa-IR" smtClean="0"/>
              <a:pPr/>
              <a:t>01/09/1441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4310-EBDB-4E2A-A747-CEA57A5FD31E}" type="datetimeFigureOut">
              <a:rPr lang="fa-IR" smtClean="0"/>
              <a:pPr/>
              <a:t>01/09/1441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24310-EBDB-4E2A-A747-CEA57A5FD31E}" type="datetimeFigureOut">
              <a:rPr lang="fa-IR" smtClean="0"/>
              <a:pPr/>
              <a:t>01/09/1441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30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b="1" dirty="0">
                <a:cs typeface="B Nazanin" pitchFamily="2" charset="-78"/>
              </a:rPr>
              <a:t>توکسیکوکینتیک </a:t>
            </a:r>
            <a:br>
              <a:rPr lang="fa-IR" b="1" dirty="0">
                <a:cs typeface="B Nazanin" pitchFamily="2" charset="-78"/>
              </a:rPr>
            </a:br>
            <a:r>
              <a:rPr lang="fa-IR" b="1" dirty="0">
                <a:cs typeface="B Nazanin" pitchFamily="2" charset="-78"/>
              </a:rPr>
              <a:t>(جذب، انتشار، متابولیسم و دفع)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b="1" u="sng" dirty="0">
                <a:solidFill>
                  <a:srgbClr val="002060"/>
                </a:solidFill>
                <a:cs typeface="B Nazanin" pitchFamily="2" charset="-78"/>
              </a:rPr>
              <a:t>دکتر ابراهیم شهروزیان</a:t>
            </a:r>
          </a:p>
          <a:p>
            <a:r>
              <a:rPr lang="fa-IR" b="1" i="1" dirty="0">
                <a:solidFill>
                  <a:srgbClr val="002060"/>
                </a:solidFill>
                <a:cs typeface="B Nazanin" pitchFamily="2" charset="-78"/>
              </a:rPr>
              <a:t>استادیار سم شناسی دانشگاه سمنان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E473B8-EBCE-4690-ADA6-86D904EA3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25"/>
    </mc:Choice>
    <mc:Fallback>
      <p:transition spd="slow" advTm="33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dirty="0">
                <a:cs typeface="B Lotus" pitchFamily="2" charset="-78"/>
              </a:rPr>
              <a:t>فیلتراسیون</a:t>
            </a:r>
            <a:endParaRPr lang="en-US" dirty="0">
              <a:cs typeface="B Lotus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B Lotus" pitchFamily="2" charset="-78"/>
              </a:rPr>
              <a:t>پالایش </a:t>
            </a:r>
            <a:r>
              <a:rPr lang="en-US" dirty="0">
                <a:cs typeface="B Lotus" pitchFamily="2" charset="-78"/>
              </a:rPr>
              <a:t>(Filtration)</a:t>
            </a:r>
            <a:r>
              <a:rPr lang="fa-IR" dirty="0">
                <a:cs typeface="B Lotus" pitchFamily="2" charset="-78"/>
              </a:rPr>
              <a:t> </a:t>
            </a:r>
          </a:p>
          <a:p>
            <a:pPr lvl="1" algn="r" rtl="1"/>
            <a:r>
              <a:rPr lang="fa-IR" dirty="0">
                <a:cs typeface="B Lotus" pitchFamily="2" charset="-78"/>
              </a:rPr>
              <a:t>بعضی از مواد شیمیایی با وزن مولکولی کم (آب و اوره) خیلی راحت از غشاء  و از طریق منافذ یا کانالها عبور می کنند</a:t>
            </a:r>
          </a:p>
          <a:p>
            <a:pPr lvl="1" algn="r" rtl="1"/>
            <a:r>
              <a:rPr lang="fa-IR" dirty="0">
                <a:cs typeface="B Lotus" pitchFamily="2" charset="-78"/>
              </a:rPr>
              <a:t>فیلتراسیون گلومرولی با منافذ بزرگ اجازه عبور به موادی با وزن مولکولی بالا اما کوچک را می دهد.</a:t>
            </a:r>
            <a:endParaRPr lang="en-US" dirty="0">
              <a:cs typeface="B Lotus" pitchFamily="2" charset="-78"/>
            </a:endParaRPr>
          </a:p>
        </p:txBody>
      </p:sp>
      <p:pic>
        <p:nvPicPr>
          <p:cNvPr id="6" name="Content Placeholder 5" descr="nnm584381_fig2.g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56138" y="1628800"/>
            <a:ext cx="4038600" cy="4246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B6D433-6920-4F1E-AE17-66C8276FE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33"/>
    </mc:Choice>
    <mc:Fallback>
      <p:transition spd="slow" advTm="29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B Lotus" pitchFamily="2" charset="-78"/>
              </a:rPr>
              <a:t>انتشار تسهیل شده</a:t>
            </a:r>
            <a:endParaRPr lang="en-US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cs typeface="B Lotus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936" y="1600200"/>
            <a:ext cx="5040560" cy="470911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r" rtl="1"/>
            <a:r>
              <a:rPr lang="fa-IR" b="1" dirty="0">
                <a:cs typeface="B Lotus" pitchFamily="2" charset="-78"/>
              </a:rPr>
              <a:t>اتشار تسهیل شده </a:t>
            </a:r>
            <a:r>
              <a:rPr lang="fa-IR" dirty="0">
                <a:cs typeface="B Lotus" pitchFamily="2" charset="-78"/>
              </a:rPr>
              <a:t>: انتشار غیرفعالی که از مولکولهای حامل خاص استفاده می کند</a:t>
            </a:r>
          </a:p>
          <a:p>
            <a:pPr lvl="1" algn="r" rtl="1"/>
            <a:r>
              <a:rPr lang="fa-IR" dirty="0">
                <a:cs typeface="B Lotus" pitchFamily="2" charset="-78"/>
              </a:rPr>
              <a:t>در راستای شیب غلظت</a:t>
            </a:r>
          </a:p>
          <a:p>
            <a:pPr lvl="1" algn="r" rtl="1"/>
            <a:r>
              <a:rPr lang="fa-IR" dirty="0">
                <a:cs typeface="B Lotus" pitchFamily="2" charset="-78"/>
              </a:rPr>
              <a:t>عدم نیاز به انرژی و سریعتر از انتشار ساده</a:t>
            </a:r>
          </a:p>
          <a:p>
            <a:pPr lvl="1" algn="r" rtl="1"/>
            <a:r>
              <a:rPr lang="fa-IR" dirty="0">
                <a:cs typeface="B Lotus" pitchFamily="2" charset="-78"/>
              </a:rPr>
              <a:t>برای مولوکولهای بزرگ و غیر قابل حل در چربی که نمی توانند از طریق انتشار ساده عبور نمایند.</a:t>
            </a:r>
          </a:p>
          <a:p>
            <a:pPr lvl="1" algn="r" rtl="1"/>
            <a:r>
              <a:rPr lang="fa-IR" dirty="0">
                <a:cs typeface="B Lotus" pitchFamily="2" charset="-78"/>
              </a:rPr>
              <a:t>انتقال گلوکز از طریق غشاء اپیتلیوم روده، از پلاسما به اریتروسیت ها و از خون به </a:t>
            </a:r>
            <a:r>
              <a:rPr lang="en-US" dirty="0">
                <a:cs typeface="B Lotus" pitchFamily="2" charset="-78"/>
              </a:rPr>
              <a:t>CNS</a:t>
            </a:r>
            <a:r>
              <a:rPr lang="fa-IR" dirty="0">
                <a:cs typeface="B Lotus" pitchFamily="2" charset="-78"/>
              </a:rPr>
              <a:t> </a:t>
            </a:r>
          </a:p>
          <a:p>
            <a:pPr lvl="1" algn="r" rtl="1"/>
            <a:r>
              <a:rPr lang="fa-IR" dirty="0">
                <a:cs typeface="B Lotus" pitchFamily="2" charset="-78"/>
              </a:rPr>
              <a:t>مکانیسم عمده ای برای انتقال زنوبیوتیک ها نیست.</a:t>
            </a:r>
          </a:p>
          <a:p>
            <a:pPr lvl="1" algn="r" rtl="1">
              <a:buNone/>
            </a:pPr>
            <a:endParaRPr lang="en-US" dirty="0">
              <a:cs typeface="B Lotus" pitchFamily="2" charset="-78"/>
            </a:endParaRPr>
          </a:p>
        </p:txBody>
      </p:sp>
      <p:pic>
        <p:nvPicPr>
          <p:cNvPr id="1026" name="Picture 2" descr="D:\Tox1\Tox2\fig06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2010122"/>
            <a:ext cx="3867151" cy="386715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3E3786A-F6AC-45F0-9EFD-01C65A117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92"/>
    </mc:Choice>
    <mc:Fallback>
      <p:transition spd="slow" advTm="38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انتقال فعال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60032" y="1196753"/>
            <a:ext cx="3754760" cy="4968552"/>
          </a:xfrm>
        </p:spPr>
        <p:txBody>
          <a:bodyPr>
            <a:normAutofit fontScale="70000" lnSpcReduction="20000"/>
          </a:bodyPr>
          <a:lstStyle/>
          <a:p>
            <a:r>
              <a:rPr lang="fa-IR" dirty="0">
                <a:cs typeface="B Nazanin" pitchFamily="2" charset="-78"/>
              </a:rPr>
              <a:t>شکل تخصص یافته </a:t>
            </a:r>
            <a:r>
              <a:rPr lang="fa-IR">
                <a:cs typeface="B Nazanin" pitchFamily="2" charset="-78"/>
              </a:rPr>
              <a:t>ای عبور </a:t>
            </a:r>
            <a:r>
              <a:rPr lang="fa-IR" dirty="0">
                <a:cs typeface="B Nazanin" pitchFamily="2" charset="-78"/>
              </a:rPr>
              <a:t>مواد از غشاء است</a:t>
            </a:r>
          </a:p>
          <a:p>
            <a:r>
              <a:rPr lang="fa-IR" dirty="0">
                <a:cs typeface="B Nazanin" pitchFamily="2" charset="-78"/>
              </a:rPr>
              <a:t>برای مواد سمی بعد از جذب مهم است</a:t>
            </a:r>
          </a:p>
          <a:p>
            <a:r>
              <a:rPr lang="fa-IR" dirty="0">
                <a:cs typeface="B Nazanin" pitchFamily="2" charset="-78"/>
              </a:rPr>
              <a:t>سیستم های انتقال تخصص یافته ای برای اسیدها و بازهای آلی و ترکیبات خنثی وجود دارد</a:t>
            </a:r>
          </a:p>
          <a:p>
            <a:pPr lvl="1"/>
            <a:r>
              <a:rPr lang="fa-IR" dirty="0">
                <a:cs typeface="B Nazanin" pitchFamily="2" charset="-78"/>
              </a:rPr>
              <a:t>بر خلاف گرادیان غلظت عبور می کنند</a:t>
            </a:r>
          </a:p>
          <a:p>
            <a:pPr lvl="1"/>
            <a:r>
              <a:rPr lang="fa-IR" dirty="0">
                <a:cs typeface="B Nazanin" pitchFamily="2" charset="-78"/>
              </a:rPr>
              <a:t>سیستم ها انتخابی و خاص و مبتنی بر ساختار شیمیایی ماده است و می تواند اشباع شود</a:t>
            </a:r>
          </a:p>
          <a:p>
            <a:pPr lvl="1"/>
            <a:r>
              <a:rPr lang="fa-IR" dirty="0">
                <a:cs typeface="B Nazanin" pitchFamily="2" charset="-78"/>
              </a:rPr>
              <a:t>نیازمند انرژی است</a:t>
            </a:r>
          </a:p>
          <a:p>
            <a:pPr lvl="1"/>
            <a:r>
              <a:rPr lang="fa-IR" dirty="0">
                <a:cs typeface="B Nazanin" pitchFamily="2" charset="-78"/>
              </a:rPr>
              <a:t>مهار رقابتی اتفاق می افتد</a:t>
            </a:r>
          </a:p>
          <a:p>
            <a:pPr lvl="2"/>
            <a:r>
              <a:rPr lang="fa-IR" dirty="0">
                <a:cs typeface="B Nazanin" pitchFamily="2" charset="-78"/>
              </a:rPr>
              <a:t>دفع زنوبیوتیک های اسید و بازی  قوی در ادرار و صفرا</a:t>
            </a:r>
          </a:p>
          <a:p>
            <a:pPr lvl="1"/>
            <a:endParaRPr lang="fa-IR" dirty="0">
              <a:cs typeface="B Nazanin" pitchFamily="2" charset="-78"/>
            </a:endParaRPr>
          </a:p>
        </p:txBody>
      </p:sp>
      <p:pic>
        <p:nvPicPr>
          <p:cNvPr id="2050" name="Picture 2" descr="D:\Tox1\Tox2\fig0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825" y="1412776"/>
            <a:ext cx="3867151" cy="483870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36A3F9-8754-473E-8EA6-A829AE428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26"/>
    </mc:Choice>
    <mc:Fallback>
      <p:transition spd="slow" advTm="34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پینوسیتوز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فرورفتگی غشاء سلول در اطراف زنوبیوتیک </a:t>
            </a:r>
          </a:p>
          <a:p>
            <a:r>
              <a:rPr lang="fa-IR" dirty="0">
                <a:cs typeface="B Nazanin" pitchFamily="2" charset="-78"/>
              </a:rPr>
              <a:t>در برداشن مولکولهای بزرگ مثلا ذرات از آلوئولهای ریوی مهم است</a:t>
            </a:r>
          </a:p>
        </p:txBody>
      </p:sp>
      <p:pic>
        <p:nvPicPr>
          <p:cNvPr id="28674" name="Picture 2" descr="D:\Tox1\Tox2\fig08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3001" y="2924944"/>
            <a:ext cx="4515223" cy="3838575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A72A7E-DDCE-455C-BF8E-B13303783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21"/>
    </mc:Choice>
    <mc:Fallback>
      <p:transition spd="slow" advTm="3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مسیرهای مواجهه و جذب مواد سمی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پوستی</a:t>
            </a:r>
          </a:p>
          <a:p>
            <a:r>
              <a:rPr lang="fa-IR" dirty="0">
                <a:cs typeface="B Nazanin" pitchFamily="2" charset="-78"/>
              </a:rPr>
              <a:t>استنشاقی</a:t>
            </a:r>
          </a:p>
          <a:p>
            <a:r>
              <a:rPr lang="fa-IR" dirty="0">
                <a:cs typeface="B Nazanin" pitchFamily="2" charset="-78"/>
              </a:rPr>
              <a:t>خوراکی</a:t>
            </a:r>
          </a:p>
        </p:txBody>
      </p:sp>
      <p:pic>
        <p:nvPicPr>
          <p:cNvPr id="6146" name="Picture 2" descr="C:\Users\Ebrahim\Downloads\toxicology picture\toxicokinetic\medicine_1678831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332628"/>
            <a:ext cx="3600400" cy="2254163"/>
          </a:xfrm>
          <a:prstGeom prst="rect">
            <a:avLst/>
          </a:prstGeom>
          <a:noFill/>
        </p:spPr>
      </p:pic>
      <p:pic>
        <p:nvPicPr>
          <p:cNvPr id="6147" name="Picture 3" descr="C:\Users\Ebrahim\Downloads\toxicology picture\toxicokinetic\CDR00005790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861048"/>
            <a:ext cx="3534866" cy="2996952"/>
          </a:xfrm>
          <a:prstGeom prst="rect">
            <a:avLst/>
          </a:prstGeom>
          <a:noFill/>
        </p:spPr>
      </p:pic>
      <p:pic>
        <p:nvPicPr>
          <p:cNvPr id="6148" name="Picture 4" descr="C:\Users\Ebrahim\Downloads\toxicology picture\toxicokinetic\inhalation2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85582" y="3599582"/>
            <a:ext cx="3258418" cy="3258418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FD00D65-F80A-4D58-AB6B-F5B1BED8C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29"/>
    </mc:Choice>
    <mc:Fallback>
      <p:transition spd="slow" advTm="11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4624"/>
            <a:ext cx="5770984" cy="940966"/>
          </a:xfrm>
        </p:spPr>
        <p:txBody>
          <a:bodyPr/>
          <a:lstStyle/>
          <a:p>
            <a:pPr algn="r"/>
            <a:r>
              <a:rPr lang="fa-IR" dirty="0">
                <a:cs typeface="B Nazanin" pitchFamily="2" charset="-78"/>
              </a:rPr>
              <a:t>پوست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1052736"/>
            <a:ext cx="4968552" cy="5760640"/>
          </a:xfrm>
        </p:spPr>
        <p:txBody>
          <a:bodyPr>
            <a:normAutofit fontScale="70000" lnSpcReduction="20000"/>
          </a:bodyPr>
          <a:lstStyle/>
          <a:p>
            <a:r>
              <a:rPr lang="fa-IR" dirty="0">
                <a:cs typeface="B Nazanin" pitchFamily="2" charset="-78"/>
              </a:rPr>
              <a:t>سد نفوذناپذیر نسبتا خوب</a:t>
            </a:r>
          </a:p>
          <a:p>
            <a:r>
              <a:rPr lang="fa-IR" dirty="0">
                <a:cs typeface="B Nazanin" pitchFamily="2" charset="-78"/>
              </a:rPr>
              <a:t>انتشار زنوبیوتیک هایی با وزن مولکولی کم از پوست سالم</a:t>
            </a:r>
          </a:p>
          <a:p>
            <a:r>
              <a:rPr lang="fa-IR" dirty="0">
                <a:cs typeface="B Nazanin" pitchFamily="2" charset="-78"/>
              </a:rPr>
              <a:t>انتشار مواد غیر قطبی به طورمستقیم در ارتباط با ضریب سهمی لیپید/آب و غیر مستقیم به وزن مولکولی ارتباط دارد</a:t>
            </a:r>
          </a:p>
          <a:p>
            <a:r>
              <a:rPr lang="fa-IR" dirty="0">
                <a:cs typeface="B Nazanin" pitchFamily="2" charset="-78"/>
              </a:rPr>
              <a:t>وسعت و میزان جذب پوستی </a:t>
            </a:r>
          </a:p>
          <a:p>
            <a:pPr lvl="1"/>
            <a:r>
              <a:rPr lang="fa-IR" dirty="0">
                <a:cs typeface="B Nazanin" pitchFamily="2" charset="-78"/>
              </a:rPr>
              <a:t>خصوصیت فیزیکی شیمیایی ماده</a:t>
            </a:r>
          </a:p>
          <a:p>
            <a:pPr lvl="1"/>
            <a:r>
              <a:rPr lang="fa-IR" dirty="0">
                <a:cs typeface="B Nazanin" pitchFamily="2" charset="-78"/>
              </a:rPr>
              <a:t>پرفیوژن خون</a:t>
            </a:r>
          </a:p>
          <a:p>
            <a:pPr lvl="1"/>
            <a:r>
              <a:rPr lang="fa-IR" dirty="0">
                <a:cs typeface="B Nazanin" pitchFamily="2" charset="-78"/>
              </a:rPr>
              <a:t>دمای محیطی</a:t>
            </a:r>
          </a:p>
          <a:p>
            <a:pPr lvl="1"/>
            <a:r>
              <a:rPr lang="en-US" dirty="0">
                <a:cs typeface="B Nazanin" pitchFamily="2" charset="-78"/>
              </a:rPr>
              <a:t>pH</a:t>
            </a:r>
            <a:r>
              <a:rPr lang="fa-IR" dirty="0">
                <a:cs typeface="B Nazanin" pitchFamily="2" charset="-78"/>
              </a:rPr>
              <a:t> ماده سمی</a:t>
            </a:r>
          </a:p>
          <a:p>
            <a:r>
              <a:rPr lang="fa-IR" dirty="0">
                <a:cs typeface="B Nazanin" pitchFamily="2" charset="-78"/>
              </a:rPr>
              <a:t>روند وابسته به زمان است. لایه استراتوم کورنئوم محدود کننده به حساب میآید</a:t>
            </a:r>
          </a:p>
          <a:p>
            <a:r>
              <a:rPr lang="fa-IR" dirty="0">
                <a:cs typeface="B Nazanin" pitchFamily="2" charset="-78"/>
              </a:rPr>
              <a:t>ضخامت وانتشار این لایه در گونه های مختلف متفاوت است</a:t>
            </a:r>
          </a:p>
          <a:p>
            <a:r>
              <a:rPr lang="fa-IR" dirty="0">
                <a:cs typeface="B Nazanin" pitchFamily="2" charset="-78"/>
              </a:rPr>
              <a:t>به کاربردن حلالهایی مثل </a:t>
            </a:r>
            <a:r>
              <a:rPr lang="en-US" dirty="0">
                <a:cs typeface="B Nazanin" pitchFamily="2" charset="-78"/>
              </a:rPr>
              <a:t>DMSO</a:t>
            </a:r>
            <a:r>
              <a:rPr lang="fa-IR" dirty="0">
                <a:cs typeface="B Nazanin" pitchFamily="2" charset="-78"/>
              </a:rPr>
              <a:t>، متانول، اتانول، هگزان، استون نفوذپذیری پوست را افزایش می دهد </a:t>
            </a:r>
          </a:p>
        </p:txBody>
      </p:sp>
      <p:pic>
        <p:nvPicPr>
          <p:cNvPr id="29698" name="Picture 2" descr="D:\Tox1\Tox2\fig1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90454"/>
            <a:ext cx="4355976" cy="4042802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B42A89-075D-454D-8F2F-4000AE7A1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168"/>
    </mc:Choice>
    <mc:Fallback>
      <p:transition spd="slow" advTm="99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3178696" cy="490066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a-I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Nazanin" pitchFamily="2" charset="-78"/>
              </a:rPr>
              <a:t>تنفسی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944" y="27384"/>
            <a:ext cx="5076056" cy="6785992"/>
          </a:xfrm>
        </p:spPr>
        <p:txBody>
          <a:bodyPr>
            <a:normAutofit fontScale="62500" lnSpcReduction="20000"/>
          </a:bodyPr>
          <a:lstStyle/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مسیر مهم مواد سمی منتشر شده در هواست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وسعت زیاد مساحت سطحی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نازک بودن اپیتلیوم آلوئولی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مویرگهای وسیع ریوی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پرفیوژن خونی بالای ریه</a:t>
            </a:r>
          </a:p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مواد به شدت لیپوفیلیک با وزن مولکولی کم سریعا جذب می شوند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هیدروسیانید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کلروفرم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نیتروزاکسید</a:t>
            </a:r>
          </a:p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گازهایی که به راحتی در آب حل می شوند در ناحیه بینی حلقی و نای برونش برداشته می شوند</a:t>
            </a:r>
          </a:p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گازهایی که ضعیف در آب حل می شوند به آلوئول می رسند</a:t>
            </a:r>
          </a:p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مقدار ماده سمی که به ریه می رسد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غلظت ماده سمی در هوا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حجم دقیقه ای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حلالیت گاز در خون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اندازه ذره</a:t>
            </a:r>
          </a:p>
          <a:p>
            <a:pPr lvl="2"/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µm</a:t>
            </a:r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 75&lt; در ناحیه بینی حلقی</a:t>
            </a:r>
          </a:p>
          <a:p>
            <a:pPr lvl="2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5-2 در ناحیه نایی برونش</a:t>
            </a:r>
          </a:p>
          <a:p>
            <a:pPr lvl="3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توسط بالابرنده های موکوسیلیاری وارد بزاق شده و وارد دستگاه گوارشی می شود</a:t>
            </a:r>
          </a:p>
          <a:p>
            <a:pPr lvl="2"/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µm</a:t>
            </a:r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 1&gt; در آلوئول</a:t>
            </a:r>
          </a:p>
          <a:p>
            <a:pPr lvl="3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سیستم لنفاوی، گردش خون یا انداختن به بیرون</a:t>
            </a:r>
          </a:p>
        </p:txBody>
      </p:sp>
      <p:pic>
        <p:nvPicPr>
          <p:cNvPr id="30722" name="Picture 2" descr="D:\Tox1\Tox2\fig1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628800"/>
            <a:ext cx="3867151" cy="39243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F97EC1-C0FA-458D-9004-D18183F0A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150"/>
    </mc:Choice>
    <mc:Fallback>
      <p:transition spd="slow" advTm="137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خوراکی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600200"/>
            <a:ext cx="5050904" cy="4781127"/>
          </a:xfrm>
        </p:spPr>
        <p:txBody>
          <a:bodyPr>
            <a:normAutofit fontScale="77500" lnSpcReduction="20000"/>
          </a:bodyPr>
          <a:lstStyle/>
          <a:p>
            <a:r>
              <a:rPr lang="fa-IR" dirty="0">
                <a:cs typeface="B Nazanin" pitchFamily="2" charset="-78"/>
              </a:rPr>
              <a:t>بیشترین مسیر معمول ورود مواد سمی</a:t>
            </a:r>
          </a:p>
          <a:p>
            <a:r>
              <a:rPr lang="fa-IR" dirty="0">
                <a:cs typeface="B Nazanin" pitchFamily="2" charset="-78"/>
              </a:rPr>
              <a:t>جذب از دهان و مری می شود ولی قابل ملاحظه نیست</a:t>
            </a:r>
          </a:p>
          <a:p>
            <a:r>
              <a:rPr lang="fa-IR" dirty="0">
                <a:cs typeface="B Nazanin" pitchFamily="2" charset="-78"/>
              </a:rPr>
              <a:t>تغییر در سمیت زنوبیوتیک</a:t>
            </a:r>
          </a:p>
          <a:p>
            <a:pPr lvl="1"/>
            <a:r>
              <a:rPr lang="fa-IR" dirty="0">
                <a:cs typeface="B Nazanin" pitchFamily="2" charset="-78"/>
              </a:rPr>
              <a:t>حضورغذا در معده</a:t>
            </a:r>
          </a:p>
          <a:p>
            <a:pPr lvl="1"/>
            <a:r>
              <a:rPr lang="fa-IR" dirty="0">
                <a:cs typeface="B Nazanin" pitchFamily="2" charset="-78"/>
              </a:rPr>
              <a:t>اسید معده</a:t>
            </a:r>
          </a:p>
          <a:p>
            <a:pPr lvl="1"/>
            <a:r>
              <a:rPr lang="fa-IR" dirty="0">
                <a:cs typeface="B Nazanin" pitchFamily="2" charset="-78"/>
              </a:rPr>
              <a:t>آنزیمهای معدی</a:t>
            </a:r>
          </a:p>
          <a:p>
            <a:pPr lvl="1"/>
            <a:r>
              <a:rPr lang="fa-IR" dirty="0">
                <a:cs typeface="B Nazanin" pitchFamily="2" charset="-78"/>
              </a:rPr>
              <a:t>باکتریها</a:t>
            </a:r>
          </a:p>
          <a:p>
            <a:r>
              <a:rPr lang="fa-IR" dirty="0">
                <a:cs typeface="B Nazanin" pitchFamily="2" charset="-78"/>
              </a:rPr>
              <a:t>به علت حضور ویلی و میکروویلی بیشترین جذب در اکثر گونه ها در روده کوچک اتفاق می افتد</a:t>
            </a:r>
          </a:p>
          <a:p>
            <a:r>
              <a:rPr lang="fa-IR" dirty="0">
                <a:cs typeface="B Nazanin" pitchFamily="2" charset="-78"/>
              </a:rPr>
              <a:t>جذب ممکن است در بخش های دیگرهم اتفاق بیفتد</a:t>
            </a:r>
          </a:p>
        </p:txBody>
      </p:sp>
      <p:pic>
        <p:nvPicPr>
          <p:cNvPr id="31746" name="Picture 2" descr="D:\Tox1\Tox2\fig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556792"/>
            <a:ext cx="3409777" cy="4258021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9780FC-6A1D-4E39-B435-B7ED90688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560"/>
    </mc:Choice>
    <mc:Fallback>
      <p:transition spd="slow" advTm="107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744" y="1600201"/>
            <a:ext cx="6419056" cy="4709119"/>
          </a:xfrm>
        </p:spPr>
        <p:txBody>
          <a:bodyPr>
            <a:normAutofit fontScale="85000" lnSpcReduction="10000"/>
          </a:bodyPr>
          <a:lstStyle/>
          <a:p>
            <a:r>
              <a:rPr lang="fa-IR" dirty="0">
                <a:cs typeface="B Nazanin" pitchFamily="2" charset="-78"/>
              </a:rPr>
              <a:t>اکثریت زنوبیوتیک های اسیدی و بازی حلال در چربی از طریق انتشار ساده جذب می شوند.</a:t>
            </a:r>
          </a:p>
          <a:p>
            <a:r>
              <a:rPr lang="fa-IR" dirty="0">
                <a:cs typeface="B Nazanin" pitchFamily="2" charset="-78"/>
              </a:rPr>
              <a:t>جذب به</a:t>
            </a:r>
          </a:p>
          <a:p>
            <a:pPr lvl="1"/>
            <a:r>
              <a:rPr lang="fa-IR" dirty="0">
                <a:cs typeface="B Nazanin" pitchFamily="2" charset="-78"/>
              </a:rPr>
              <a:t>ضریب سهمی چربی/آب</a:t>
            </a:r>
          </a:p>
          <a:p>
            <a:pPr lvl="1"/>
            <a:r>
              <a:rPr lang="fa-IR" dirty="0">
                <a:cs typeface="B Nazanin" pitchFamily="2" charset="-78"/>
              </a:rPr>
              <a:t>درجه یونیزاسیون</a:t>
            </a:r>
          </a:p>
          <a:p>
            <a:pPr lvl="2"/>
            <a:r>
              <a:rPr lang="en-US" dirty="0" err="1">
                <a:cs typeface="B Nazanin" pitchFamily="2" charset="-78"/>
              </a:rPr>
              <a:t>pKa</a:t>
            </a:r>
            <a:r>
              <a:rPr lang="fa-IR" dirty="0">
                <a:cs typeface="B Nazanin" pitchFamily="2" charset="-78"/>
              </a:rPr>
              <a:t> ماده سمی و </a:t>
            </a:r>
            <a:r>
              <a:rPr lang="en-US" dirty="0">
                <a:cs typeface="B Nazanin" pitchFamily="2" charset="-78"/>
              </a:rPr>
              <a:t>pH</a:t>
            </a:r>
            <a:r>
              <a:rPr lang="fa-IR" dirty="0">
                <a:cs typeface="B Nazanin" pitchFamily="2" charset="-78"/>
              </a:rPr>
              <a:t> محیطی وابسته است</a:t>
            </a:r>
          </a:p>
          <a:p>
            <a:pPr lvl="2"/>
            <a:r>
              <a:rPr lang="fa-IR" dirty="0">
                <a:cs typeface="B Nazanin" pitchFamily="2" charset="-78"/>
              </a:rPr>
              <a:t>از طریق معادله هندرسون هاسلباخ تعیین می شود</a:t>
            </a:r>
          </a:p>
          <a:p>
            <a:pPr lvl="3"/>
            <a:r>
              <a:rPr lang="fa-IR" dirty="0">
                <a:cs typeface="B Lotus" pitchFamily="2" charset="-78"/>
              </a:rPr>
              <a:t>برای داروهای اسیدی ضعیف</a:t>
            </a:r>
          </a:p>
          <a:p>
            <a:pPr lvl="4"/>
            <a:r>
              <a:rPr lang="en-US" dirty="0" err="1">
                <a:cs typeface="B Lotus" pitchFamily="2" charset="-78"/>
              </a:rPr>
              <a:t>Pk</a:t>
            </a:r>
            <a:r>
              <a:rPr lang="en-US" dirty="0">
                <a:cs typeface="B Lotus" pitchFamily="2" charset="-78"/>
              </a:rPr>
              <a:t>= pH + log (Conc. </a:t>
            </a:r>
            <a:r>
              <a:rPr lang="en-US" dirty="0" err="1">
                <a:cs typeface="B Lotus" pitchFamily="2" charset="-78"/>
              </a:rPr>
              <a:t>Nonionized</a:t>
            </a:r>
            <a:r>
              <a:rPr lang="en-US" dirty="0">
                <a:cs typeface="B Lotus" pitchFamily="2" charset="-78"/>
              </a:rPr>
              <a:t>/Conc. Ionized)</a:t>
            </a:r>
            <a:r>
              <a:rPr lang="fa-IR" dirty="0">
                <a:cs typeface="B Lotus" pitchFamily="2" charset="-78"/>
              </a:rPr>
              <a:t> </a:t>
            </a:r>
          </a:p>
          <a:p>
            <a:pPr lvl="3"/>
            <a:r>
              <a:rPr lang="fa-IR" dirty="0">
                <a:cs typeface="B Lotus" pitchFamily="2" charset="-78"/>
              </a:rPr>
              <a:t>برای داروهای بازی ضعیف</a:t>
            </a:r>
          </a:p>
          <a:p>
            <a:pPr lvl="4"/>
            <a:r>
              <a:rPr lang="en-US" dirty="0" err="1">
                <a:cs typeface="B Lotus" pitchFamily="2" charset="-78"/>
              </a:rPr>
              <a:t>Pk</a:t>
            </a:r>
            <a:r>
              <a:rPr lang="en-US" dirty="0">
                <a:cs typeface="B Lotus" pitchFamily="2" charset="-78"/>
              </a:rPr>
              <a:t>= pH + log (Conc. ionized/</a:t>
            </a:r>
            <a:r>
              <a:rPr lang="en-US" dirty="0" err="1">
                <a:cs typeface="B Lotus" pitchFamily="2" charset="-78"/>
              </a:rPr>
              <a:t>Conc.Nonionized</a:t>
            </a:r>
            <a:r>
              <a:rPr lang="en-US" dirty="0">
                <a:cs typeface="B Lotus" pitchFamily="2" charset="-78"/>
              </a:rPr>
              <a:t>)</a:t>
            </a:r>
          </a:p>
          <a:p>
            <a:pPr lvl="2"/>
            <a:endParaRPr lang="fa-IR" dirty="0">
              <a:cs typeface="B Nazanin" pitchFamily="2" charset="-78"/>
            </a:endParaRPr>
          </a:p>
          <a:p>
            <a:pPr lvl="1"/>
            <a:r>
              <a:rPr lang="fa-IR" dirty="0">
                <a:cs typeface="B Nazanin" pitchFamily="2" charset="-78"/>
              </a:rPr>
              <a:t>غلظت بیرون سلولی</a:t>
            </a:r>
          </a:p>
        </p:txBody>
      </p:sp>
      <p:pic>
        <p:nvPicPr>
          <p:cNvPr id="5122" name="Picture 2" descr="C:\Users\Ebrahim\Downloads\toxicology picture\toxicokinetic\Fig2306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060848"/>
            <a:ext cx="2952750" cy="238125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34BED6-862A-47D6-872F-5E83FF441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31"/>
    </mc:Choice>
    <mc:Fallback>
      <p:transition spd="slow" advTm="89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936" y="188641"/>
            <a:ext cx="4896544" cy="403244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اثر گذر اول یا حذف پیش سیستمیک</a:t>
            </a:r>
          </a:p>
          <a:p>
            <a:pPr lvl="1"/>
            <a:r>
              <a:rPr lang="fa-IR" dirty="0">
                <a:cs typeface="B Nazanin" pitchFamily="2" charset="-78"/>
              </a:rPr>
              <a:t>پدیده برداشت ماده شیمیایی قبل از ورود به جریان عمومی خون</a:t>
            </a:r>
          </a:p>
          <a:p>
            <a:pPr lvl="2"/>
            <a:r>
              <a:rPr lang="fa-IR" dirty="0">
                <a:cs typeface="B Nazanin" pitchFamily="2" charset="-78"/>
              </a:rPr>
              <a:t>همیشه باعث کاهش سمیت از طریق کاهش غلظت ماده سمی در گردش عمومی خون نمی شود </a:t>
            </a:r>
          </a:p>
          <a:p>
            <a:pPr lvl="2"/>
            <a:r>
              <a:rPr lang="fa-IR" dirty="0">
                <a:cs typeface="B Nazanin" pitchFamily="2" charset="-78"/>
              </a:rPr>
              <a:t>ممکن است باعث تجمع مواد خاص در کبد شود</a:t>
            </a:r>
          </a:p>
          <a:p>
            <a:pPr lvl="2"/>
            <a:r>
              <a:rPr lang="fa-IR" dirty="0">
                <a:cs typeface="B Nazanin" pitchFamily="2" charset="-78"/>
              </a:rPr>
              <a:t>چرخش روده ای کبدی ممکن است برای مواد خاص اتفاق بیفتد</a:t>
            </a:r>
          </a:p>
        </p:txBody>
      </p:sp>
      <p:pic>
        <p:nvPicPr>
          <p:cNvPr id="4098" name="Picture 2" descr="C:\Users\Ebrahim\Downloads\toxicology picture\toxicokinetic\fWfVfAnJjibfy34Xm.Qszw_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964" y="188640"/>
            <a:ext cx="3031990" cy="3384376"/>
          </a:xfrm>
          <a:prstGeom prst="rect">
            <a:avLst/>
          </a:prstGeom>
          <a:noFill/>
        </p:spPr>
      </p:pic>
      <p:pic>
        <p:nvPicPr>
          <p:cNvPr id="4099" name="Picture 3" descr="C:\Users\Ebrahim\Downloads\toxicology picture\toxicokinetic\-69FdXBuZ6KG-9PzT1Ldlg_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251964"/>
            <a:ext cx="3528392" cy="2561411"/>
          </a:xfrm>
          <a:prstGeom prst="rect">
            <a:avLst/>
          </a:prstGeom>
          <a:noFill/>
        </p:spPr>
      </p:pic>
      <p:pic>
        <p:nvPicPr>
          <p:cNvPr id="4100" name="Picture 4" descr="C:\Users\Ebrahim\Downloads\toxicology picture\toxicokinetic\196028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573016"/>
            <a:ext cx="2517453" cy="3147279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307167-B527-4319-8492-AF1DEAC2D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873"/>
    </mc:Choice>
    <mc:Fallback>
      <p:transition spd="slow" advTm="93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04EA1-BD6D-4700-88BB-DFAA98187B0E}" type="slidenum">
              <a:rPr lang="en-US"/>
              <a:pPr/>
              <a:t>2</a:t>
            </a:fld>
            <a:endParaRPr lang="th-TH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762000" y="3479800"/>
            <a:ext cx="1828800" cy="14351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a-IR" dirty="0">
              <a:solidFill>
                <a:srgbClr val="00B0F0"/>
              </a:solidFill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3060700" y="3212976"/>
            <a:ext cx="2882900" cy="20447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a-IR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4508500" y="3594100"/>
            <a:ext cx="1435100" cy="11303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a-IR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6413500" y="3213100"/>
            <a:ext cx="1435100" cy="20447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a-IR"/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914400" y="3816350"/>
            <a:ext cx="16017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Dosage</a:t>
            </a:r>
          </a:p>
          <a:p>
            <a:pPr eaLnBrk="0" hangingPunct="0"/>
            <a:r>
              <a:rPr lang="en-US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Exposure</a:t>
            </a:r>
            <a:endParaRPr lang="th-TH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6559550" y="3892550"/>
            <a:ext cx="12287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Toxic</a:t>
            </a:r>
          </a:p>
          <a:p>
            <a:pPr eaLnBrk="0" hangingPunct="0"/>
            <a:r>
              <a:rPr lang="en-US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Effects</a:t>
            </a:r>
            <a:endParaRPr lang="th-TH" b="1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3206750" y="3740150"/>
            <a:ext cx="12890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Plasma</a:t>
            </a:r>
          </a:p>
          <a:p>
            <a:pPr eaLnBrk="0" hangingPunct="0"/>
            <a:r>
              <a:rPr lang="en-US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Conc.</a:t>
            </a:r>
            <a:endParaRPr lang="th-TH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2597150" y="4197350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>
            <a:spAutoFit/>
          </a:bodyPr>
          <a:lstStyle/>
          <a:p>
            <a:endParaRPr lang="fa-IR"/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>
            <a:off x="5949950" y="4197350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>
            <a:spAutoFit/>
          </a:bodyPr>
          <a:lstStyle/>
          <a:p>
            <a:endParaRPr lang="fa-IR"/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4816977" y="3733800"/>
            <a:ext cx="932948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Site of</a:t>
            </a:r>
          </a:p>
          <a:p>
            <a:pPr eaLnBrk="0" hangingPunct="0"/>
            <a:r>
              <a:rPr lang="en-US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action</a:t>
            </a:r>
            <a:endParaRPr lang="th-TH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2285292" y="5638800"/>
            <a:ext cx="1816808" cy="356039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Toxicokinetics</a:t>
            </a:r>
            <a:endParaRPr lang="th-TH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5320303" y="5638800"/>
            <a:ext cx="2010772" cy="356039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Toxicodynamics</a:t>
            </a:r>
            <a:endParaRPr lang="th-TH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>
            <a:off x="1981200" y="4953000"/>
            <a:ext cx="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endParaRPr lang="fa-IR"/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>
            <a:off x="3886200" y="5295900"/>
            <a:ext cx="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endParaRPr lang="fa-IR"/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auto">
          <a:xfrm>
            <a:off x="1981200" y="5562600"/>
            <a:ext cx="1905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endParaRPr lang="fa-IR"/>
          </a:p>
        </p:txBody>
      </p:sp>
      <p:sp>
        <p:nvSpPr>
          <p:cNvPr id="4117" name="Line 21"/>
          <p:cNvSpPr>
            <a:spLocks noChangeShapeType="1"/>
          </p:cNvSpPr>
          <p:nvPr/>
        </p:nvSpPr>
        <p:spPr bwMode="auto">
          <a:xfrm>
            <a:off x="7162800" y="5270500"/>
            <a:ext cx="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endParaRPr lang="fa-IR"/>
          </a:p>
        </p:txBody>
      </p:sp>
      <p:sp>
        <p:nvSpPr>
          <p:cNvPr id="4118" name="Line 22"/>
          <p:cNvSpPr>
            <a:spLocks noChangeShapeType="1"/>
          </p:cNvSpPr>
          <p:nvPr/>
        </p:nvSpPr>
        <p:spPr bwMode="auto">
          <a:xfrm>
            <a:off x="5308600" y="5257800"/>
            <a:ext cx="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endParaRPr lang="fa-IR"/>
          </a:p>
        </p:txBody>
      </p:sp>
      <p:sp>
        <p:nvSpPr>
          <p:cNvPr id="4119" name="Line 23"/>
          <p:cNvSpPr>
            <a:spLocks noChangeShapeType="1"/>
          </p:cNvSpPr>
          <p:nvPr/>
        </p:nvSpPr>
        <p:spPr bwMode="auto">
          <a:xfrm>
            <a:off x="5283200" y="5588000"/>
            <a:ext cx="1905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endParaRPr lang="fa-I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505E09-1F4A-4134-BDC7-36ADC86C0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832"/>
    </mc:Choice>
    <mc:Fallback>
      <p:transition spd="slow" advTm="121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1971675" y="2878138"/>
            <a:ext cx="915988" cy="2897187"/>
          </a:xfrm>
          <a:prstGeom prst="rect">
            <a:avLst/>
          </a:prstGeom>
          <a:solidFill>
            <a:schemeClr val="folHlink"/>
          </a:solidFill>
          <a:ln w="508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title"/>
          </p:nvPr>
        </p:nvSpPr>
        <p:spPr>
          <a:xfrm>
            <a:off x="749300" y="668339"/>
            <a:ext cx="7645400" cy="779462"/>
          </a:xfrm>
          <a:solidFill>
            <a:srgbClr val="FFFFFF"/>
          </a:solidFill>
          <a:ln w="127000" cap="flat">
            <a:solidFill>
              <a:srgbClr val="FFFFFF"/>
            </a:solidFill>
          </a:ln>
        </p:spPr>
        <p:txBody>
          <a:bodyPr lIns="85266" tIns="43331" rIns="85266" bIns="43331"/>
          <a:lstStyle/>
          <a:p>
            <a:pPr algn="ctr"/>
            <a:r>
              <a:rPr lang="en-US" b="1" dirty="0">
                <a:solidFill>
                  <a:schemeClr val="accent3">
                    <a:lumMod val="50000"/>
                  </a:schemeClr>
                </a:solidFill>
                <a:cs typeface="B Lotus" pitchFamily="2" charset="-78"/>
              </a:rPr>
              <a:t>The</a:t>
            </a:r>
            <a:r>
              <a:rPr lang="en-US" b="1" dirty="0">
                <a:solidFill>
                  <a:schemeClr val="hlink"/>
                </a:solidFill>
                <a:cs typeface="B Lotus" pitchFamily="2" charset="-78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cs typeface="B Lotus" pitchFamily="2" charset="-78"/>
              </a:rPr>
              <a:t>enterohepatic</a:t>
            </a:r>
            <a:r>
              <a:rPr lang="en-US" b="1" dirty="0">
                <a:solidFill>
                  <a:schemeClr val="hlink"/>
                </a:solidFill>
                <a:cs typeface="B Lotus" pitchFamily="2" charset="-78"/>
              </a:rPr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cs typeface="B Lotus" pitchFamily="2" charset="-78"/>
              </a:rPr>
              <a:t>recycling</a:t>
            </a:r>
          </a:p>
        </p:txBody>
      </p:sp>
      <p:sp>
        <p:nvSpPr>
          <p:cNvPr id="78852" name="AutoShape 4"/>
          <p:cNvSpPr>
            <a:spLocks noChangeArrowheads="1"/>
          </p:cNvSpPr>
          <p:nvPr/>
        </p:nvSpPr>
        <p:spPr bwMode="auto">
          <a:xfrm rot="10800000">
            <a:off x="3921125" y="2555875"/>
            <a:ext cx="3794125" cy="3254375"/>
          </a:xfrm>
          <a:prstGeom prst="rtTriangle">
            <a:avLst/>
          </a:prstGeom>
          <a:solidFill>
            <a:schemeClr val="folHlink"/>
          </a:solidFill>
          <a:ln w="1270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3" name="AutoShape 5"/>
          <p:cNvSpPr>
            <a:spLocks noChangeArrowheads="1"/>
          </p:cNvSpPr>
          <p:nvPr/>
        </p:nvSpPr>
        <p:spPr bwMode="auto">
          <a:xfrm>
            <a:off x="4113213" y="2698750"/>
            <a:ext cx="1300162" cy="1101725"/>
          </a:xfrm>
          <a:prstGeom prst="rtTriangle">
            <a:avLst/>
          </a:prstGeom>
          <a:solidFill>
            <a:srgbClr val="B3B900"/>
          </a:solidFill>
          <a:ln w="127000">
            <a:solidFill>
              <a:srgbClr val="B3B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4" name="Arc 6"/>
          <p:cNvSpPr>
            <a:spLocks/>
          </p:cNvSpPr>
          <p:nvPr/>
        </p:nvSpPr>
        <p:spPr bwMode="auto">
          <a:xfrm>
            <a:off x="2973388" y="4865688"/>
            <a:ext cx="3986212" cy="382587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101600" cap="rnd">
            <a:solidFill>
              <a:srgbClr val="99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804863" eaLnBrk="0" hangingPunct="0">
              <a:spcBef>
                <a:spcPct val="0"/>
              </a:spcBef>
            </a:pPr>
            <a:endParaRPr lang="en-US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78855" name="AutoShape 7"/>
          <p:cNvSpPr>
            <a:spLocks noChangeArrowheads="1"/>
          </p:cNvSpPr>
          <p:nvPr/>
        </p:nvSpPr>
        <p:spPr bwMode="auto">
          <a:xfrm rot="16200000">
            <a:off x="6736556" y="4531519"/>
            <a:ext cx="466725" cy="128588"/>
          </a:xfrm>
          <a:prstGeom prst="rightArrow">
            <a:avLst>
              <a:gd name="adj1" fmla="val 50000"/>
              <a:gd name="adj2" fmla="val 181498"/>
            </a:avLst>
          </a:prstGeom>
          <a:solidFill>
            <a:schemeClr val="hlink"/>
          </a:solidFill>
          <a:ln w="76200">
            <a:solidFill>
              <a:srgbClr val="99FF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3600450" y="5283200"/>
            <a:ext cx="2147027" cy="402206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pPr algn="l" defTabSz="804863" eaLnBrk="0" hangingPunct="0">
              <a:spcBef>
                <a:spcPct val="0"/>
              </a:spcBef>
            </a:pPr>
            <a:r>
              <a:rPr lang="en-US" sz="2100" dirty="0">
                <a:solidFill>
                  <a:srgbClr val="FF0000"/>
                </a:solidFill>
                <a:latin typeface="Arial" pitchFamily="34" charset="0"/>
              </a:rPr>
              <a:t>Portal circulation</a:t>
            </a:r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5583238" y="2051050"/>
            <a:ext cx="795337" cy="4000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pPr algn="l" defTabSz="804863" eaLnBrk="0" hangingPunct="0">
              <a:spcBef>
                <a:spcPct val="0"/>
              </a:spcBef>
            </a:pPr>
            <a:r>
              <a:rPr lang="en-US" sz="2100">
                <a:latin typeface="Arial" pitchFamily="34" charset="0"/>
              </a:rPr>
              <a:t>Liver</a:t>
            </a:r>
          </a:p>
        </p:txBody>
      </p:sp>
      <p:sp>
        <p:nvSpPr>
          <p:cNvPr id="78858" name="Rectangle 10"/>
          <p:cNvSpPr>
            <a:spLocks noChangeArrowheads="1"/>
          </p:cNvSpPr>
          <p:nvPr/>
        </p:nvSpPr>
        <p:spPr bwMode="auto">
          <a:xfrm>
            <a:off x="4191000" y="4267200"/>
            <a:ext cx="1660525" cy="4000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lIns="79675" tIns="39138" rIns="79675" bIns="39138">
            <a:spAutoFit/>
          </a:bodyPr>
          <a:lstStyle/>
          <a:p>
            <a:pPr algn="l" defTabSz="804863" eaLnBrk="0" hangingPunct="0">
              <a:spcBef>
                <a:spcPct val="0"/>
              </a:spcBef>
            </a:pPr>
            <a:r>
              <a:rPr lang="en-US" sz="2100">
                <a:solidFill>
                  <a:srgbClr val="FAFD00"/>
                </a:solidFill>
                <a:latin typeface="Arial" pitchFamily="34" charset="0"/>
              </a:rPr>
              <a:t>gall bladder</a:t>
            </a:r>
          </a:p>
        </p:txBody>
      </p:sp>
      <p:sp>
        <p:nvSpPr>
          <p:cNvPr id="78859" name="Arc 11"/>
          <p:cNvSpPr>
            <a:spLocks/>
          </p:cNvSpPr>
          <p:nvPr/>
        </p:nvSpPr>
        <p:spPr bwMode="auto">
          <a:xfrm>
            <a:off x="4316413" y="2925763"/>
            <a:ext cx="1512887" cy="479425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50800" cap="rnd">
            <a:solidFill>
              <a:srgbClr val="FAFD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60" name="Line 12"/>
          <p:cNvSpPr>
            <a:spLocks noChangeShapeType="1"/>
          </p:cNvSpPr>
          <p:nvPr/>
        </p:nvSpPr>
        <p:spPr bwMode="auto">
          <a:xfrm flipH="1">
            <a:off x="2249488" y="3141663"/>
            <a:ext cx="2024062" cy="0"/>
          </a:xfrm>
          <a:prstGeom prst="line">
            <a:avLst/>
          </a:prstGeom>
          <a:noFill/>
          <a:ln w="50800">
            <a:solidFill>
              <a:srgbClr val="FAFD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2079625" y="5857875"/>
            <a:ext cx="642938" cy="4000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lIns="79675" tIns="39138" rIns="79675" bIns="39138">
            <a:spAutoFit/>
          </a:bodyPr>
          <a:lstStyle/>
          <a:p>
            <a:pPr algn="l" defTabSz="804863" eaLnBrk="0" hangingPunct="0">
              <a:spcBef>
                <a:spcPct val="0"/>
              </a:spcBef>
            </a:pPr>
            <a:r>
              <a:rPr lang="en-US" sz="2100">
                <a:latin typeface="Arial" pitchFamily="34" charset="0"/>
              </a:rPr>
              <a:t>Gut</a:t>
            </a:r>
          </a:p>
        </p:txBody>
      </p:sp>
      <p:sp>
        <p:nvSpPr>
          <p:cNvPr id="78862" name="Rectangle 14"/>
          <p:cNvSpPr>
            <a:spLocks noChangeArrowheads="1"/>
          </p:cNvSpPr>
          <p:nvPr/>
        </p:nvSpPr>
        <p:spPr bwMode="auto">
          <a:xfrm>
            <a:off x="3089275" y="2697163"/>
            <a:ext cx="620713" cy="4286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pPr algn="l" defTabSz="804863" eaLnBrk="0" hangingPunct="0">
              <a:spcBef>
                <a:spcPct val="0"/>
              </a:spcBef>
            </a:pPr>
            <a:r>
              <a:rPr lang="en-US" sz="2100">
                <a:solidFill>
                  <a:srgbClr val="FAFD00"/>
                </a:solidFill>
                <a:latin typeface="Arial" pitchFamily="34" charset="0"/>
              </a:rPr>
              <a:t>Bile</a:t>
            </a:r>
          </a:p>
        </p:txBody>
      </p:sp>
      <p:sp>
        <p:nvSpPr>
          <p:cNvPr id="78863" name="Rectangle 15"/>
          <p:cNvSpPr>
            <a:spLocks noChangeArrowheads="1"/>
          </p:cNvSpPr>
          <p:nvPr/>
        </p:nvSpPr>
        <p:spPr bwMode="auto">
          <a:xfrm>
            <a:off x="3025775" y="3128963"/>
            <a:ext cx="690563" cy="4270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pPr algn="l" defTabSz="804863" eaLnBrk="0" hangingPunct="0">
              <a:spcBef>
                <a:spcPct val="0"/>
              </a:spcBef>
            </a:pPr>
            <a:r>
              <a:rPr lang="en-US" sz="2100">
                <a:solidFill>
                  <a:srgbClr val="FAFD00"/>
                </a:solidFill>
                <a:latin typeface="Arial" pitchFamily="34" charset="0"/>
              </a:rPr>
              <a:t>duct</a:t>
            </a:r>
          </a:p>
        </p:txBody>
      </p:sp>
      <p:sp>
        <p:nvSpPr>
          <p:cNvPr id="78864" name="AutoShape 16"/>
          <p:cNvSpPr>
            <a:spLocks noChangeArrowheads="1"/>
          </p:cNvSpPr>
          <p:nvPr/>
        </p:nvSpPr>
        <p:spPr bwMode="auto">
          <a:xfrm rot="16200000" flipH="1">
            <a:off x="2306638" y="2425700"/>
            <a:ext cx="311150" cy="212725"/>
          </a:xfrm>
          <a:prstGeom prst="rightArrow">
            <a:avLst>
              <a:gd name="adj1" fmla="val 50000"/>
              <a:gd name="adj2" fmla="val 73141"/>
            </a:avLst>
          </a:prstGeom>
          <a:solidFill>
            <a:schemeClr val="tx1"/>
          </a:solidFill>
          <a:ln w="508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65" name="Rectangle 17"/>
          <p:cNvSpPr>
            <a:spLocks noChangeArrowheads="1"/>
          </p:cNvSpPr>
          <p:nvPr/>
        </p:nvSpPr>
        <p:spPr bwMode="auto">
          <a:xfrm>
            <a:off x="2001838" y="1979613"/>
            <a:ext cx="749300" cy="4270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pPr algn="l" defTabSz="804863" eaLnBrk="0" hangingPunct="0">
              <a:spcBef>
                <a:spcPct val="0"/>
              </a:spcBef>
            </a:pPr>
            <a:r>
              <a:rPr lang="en-US" sz="2100">
                <a:solidFill>
                  <a:schemeClr val="tx2"/>
                </a:solidFill>
                <a:latin typeface="Arial" pitchFamily="34" charset="0"/>
              </a:rPr>
              <a:t>Drug</a:t>
            </a:r>
          </a:p>
        </p:txBody>
      </p:sp>
      <p:sp>
        <p:nvSpPr>
          <p:cNvPr id="78866" name="Rectangle 18"/>
          <p:cNvSpPr>
            <a:spLocks noChangeArrowheads="1"/>
          </p:cNvSpPr>
          <p:nvPr/>
        </p:nvSpPr>
        <p:spPr bwMode="auto">
          <a:xfrm>
            <a:off x="5851525" y="3502025"/>
            <a:ext cx="2874963" cy="1041400"/>
          </a:xfrm>
          <a:prstGeom prst="rect">
            <a:avLst/>
          </a:prstGeom>
          <a:solidFill>
            <a:schemeClr val="bg2"/>
          </a:solidFill>
          <a:ln w="50800">
            <a:noFill/>
            <a:miter lim="800000"/>
            <a:headEnd/>
            <a:tailEnd/>
          </a:ln>
          <a:effectLst/>
        </p:spPr>
        <p:txBody>
          <a:bodyPr lIns="79675" tIns="39138" rIns="79675" bIns="39138">
            <a:spAutoFit/>
          </a:bodyPr>
          <a:lstStyle/>
          <a:p>
            <a:pPr algn="l" defTabSz="804863" eaLnBrk="0" hangingPunct="0">
              <a:spcBef>
                <a:spcPct val="0"/>
              </a:spcBef>
            </a:pPr>
            <a:r>
              <a:rPr lang="en-US" sz="2100" dirty="0">
                <a:solidFill>
                  <a:schemeClr val="tx2"/>
                </a:solidFill>
                <a:latin typeface="Arial" pitchFamily="34" charset="0"/>
              </a:rPr>
              <a:t>Biotransformation;</a:t>
            </a:r>
          </a:p>
          <a:p>
            <a:pPr algn="l" defTabSz="804863" eaLnBrk="0" hangingPunct="0">
              <a:spcBef>
                <a:spcPct val="0"/>
              </a:spcBef>
            </a:pPr>
            <a:r>
              <a:rPr lang="en-US" sz="2100" dirty="0" err="1">
                <a:solidFill>
                  <a:schemeClr val="tx2"/>
                </a:solidFill>
                <a:latin typeface="Arial" pitchFamily="34" charset="0"/>
              </a:rPr>
              <a:t>glucuronide</a:t>
            </a:r>
            <a:r>
              <a:rPr lang="en-US" sz="2100" dirty="0">
                <a:solidFill>
                  <a:schemeClr val="tx2"/>
                </a:solidFill>
                <a:latin typeface="Arial" pitchFamily="34" charset="0"/>
              </a:rPr>
              <a:t> produced</a:t>
            </a:r>
          </a:p>
        </p:txBody>
      </p:sp>
      <p:sp>
        <p:nvSpPr>
          <p:cNvPr id="78867" name="AutoShape 19"/>
          <p:cNvSpPr>
            <a:spLocks noChangeArrowheads="1"/>
          </p:cNvSpPr>
          <p:nvPr/>
        </p:nvSpPr>
        <p:spPr bwMode="auto">
          <a:xfrm rot="16200000">
            <a:off x="6814344" y="2728119"/>
            <a:ext cx="311150" cy="1042988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2"/>
          </a:solidFill>
          <a:ln w="508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68" name="Rectangle 20"/>
          <p:cNvSpPr>
            <a:spLocks noChangeArrowheads="1"/>
          </p:cNvSpPr>
          <p:nvPr/>
        </p:nvSpPr>
        <p:spPr bwMode="auto">
          <a:xfrm>
            <a:off x="5724525" y="2640013"/>
            <a:ext cx="2298700" cy="4000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lIns="79675" tIns="39138" rIns="79675" bIns="39138">
            <a:spAutoFit/>
          </a:bodyPr>
          <a:lstStyle/>
          <a:p>
            <a:pPr algn="l" defTabSz="804863" eaLnBrk="0" hangingPunct="0">
              <a:spcBef>
                <a:spcPct val="0"/>
              </a:spcBef>
            </a:pPr>
            <a:r>
              <a:rPr lang="en-US" sz="2100">
                <a:solidFill>
                  <a:schemeClr val="bg2"/>
                </a:solidFill>
                <a:latin typeface="Arial" pitchFamily="34" charset="0"/>
              </a:rPr>
              <a:t>Bile formation</a:t>
            </a:r>
          </a:p>
        </p:txBody>
      </p:sp>
      <p:sp>
        <p:nvSpPr>
          <p:cNvPr id="78869" name="Rectangle 21"/>
          <p:cNvSpPr>
            <a:spLocks noChangeArrowheads="1"/>
          </p:cNvSpPr>
          <p:nvPr/>
        </p:nvSpPr>
        <p:spPr bwMode="auto">
          <a:xfrm>
            <a:off x="1503363" y="3775075"/>
            <a:ext cx="2619375" cy="720725"/>
          </a:xfrm>
          <a:prstGeom prst="rect">
            <a:avLst/>
          </a:prstGeom>
          <a:solidFill>
            <a:schemeClr val="bg2"/>
          </a:solidFill>
          <a:ln w="50800">
            <a:noFill/>
            <a:miter lim="800000"/>
            <a:headEnd/>
            <a:tailEnd/>
          </a:ln>
          <a:effectLst/>
        </p:spPr>
        <p:txBody>
          <a:bodyPr lIns="79675" tIns="39138" rIns="79675" bIns="39138">
            <a:spAutoFit/>
          </a:bodyPr>
          <a:lstStyle/>
          <a:p>
            <a:pPr algn="l" defTabSz="804863" eaLnBrk="0" hangingPunct="0">
              <a:spcBef>
                <a:spcPct val="0"/>
              </a:spcBef>
            </a:pPr>
            <a:r>
              <a:rPr lang="en-US" sz="2100">
                <a:solidFill>
                  <a:schemeClr val="tx2"/>
                </a:solidFill>
                <a:latin typeface="Arial" pitchFamily="34" charset="0"/>
              </a:rPr>
              <a:t>Hydrolysis by</a:t>
            </a:r>
          </a:p>
          <a:p>
            <a:pPr algn="l" defTabSz="804863" eaLnBrk="0" hangingPunct="0">
              <a:spcBef>
                <a:spcPct val="0"/>
              </a:spcBef>
            </a:pPr>
            <a:r>
              <a:rPr lang="en-US" sz="2100">
                <a:solidFill>
                  <a:schemeClr val="tx2"/>
                </a:solidFill>
                <a:latin typeface="Arial" pitchFamily="34" charset="0"/>
              </a:rPr>
              <a:t>beta glucuronidase</a:t>
            </a:r>
          </a:p>
        </p:txBody>
      </p:sp>
      <p:sp>
        <p:nvSpPr>
          <p:cNvPr id="78870" name="AutoShape 22"/>
          <p:cNvSpPr>
            <a:spLocks noChangeArrowheads="1"/>
          </p:cNvSpPr>
          <p:nvPr/>
        </p:nvSpPr>
        <p:spPr bwMode="auto">
          <a:xfrm rot="16200000" flipH="1">
            <a:off x="1982788" y="3362325"/>
            <a:ext cx="382587" cy="277813"/>
          </a:xfrm>
          <a:prstGeom prst="rightArrow">
            <a:avLst>
              <a:gd name="adj1" fmla="val 50000"/>
              <a:gd name="adj2" fmla="val 68863"/>
            </a:avLst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71" name="AutoShape 23"/>
          <p:cNvSpPr>
            <a:spLocks noChangeArrowheads="1"/>
          </p:cNvSpPr>
          <p:nvPr/>
        </p:nvSpPr>
        <p:spPr bwMode="auto">
          <a:xfrm rot="16200000" flipH="1">
            <a:off x="2430463" y="3362325"/>
            <a:ext cx="382587" cy="277813"/>
          </a:xfrm>
          <a:prstGeom prst="rightArrow">
            <a:avLst>
              <a:gd name="adj1" fmla="val 50000"/>
              <a:gd name="adj2" fmla="val 68863"/>
            </a:avLst>
          </a:prstGeom>
          <a:solidFill>
            <a:srgbClr val="FAFD00"/>
          </a:solidFill>
          <a:ln w="50800">
            <a:solidFill>
              <a:srgbClr val="FAFD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72" name="AutoShape 24"/>
          <p:cNvSpPr>
            <a:spLocks noChangeArrowheads="1"/>
          </p:cNvSpPr>
          <p:nvPr/>
        </p:nvSpPr>
        <p:spPr bwMode="auto">
          <a:xfrm rot="16200000" flipH="1">
            <a:off x="1982788" y="4725987"/>
            <a:ext cx="382588" cy="277813"/>
          </a:xfrm>
          <a:prstGeom prst="rightArrow">
            <a:avLst>
              <a:gd name="adj1" fmla="val 50000"/>
              <a:gd name="adj2" fmla="val 68863"/>
            </a:avLst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73" name="AutoShape 25"/>
          <p:cNvSpPr>
            <a:spLocks noChangeArrowheads="1"/>
          </p:cNvSpPr>
          <p:nvPr/>
        </p:nvSpPr>
        <p:spPr bwMode="auto">
          <a:xfrm rot="16200000" flipH="1">
            <a:off x="2430463" y="4725987"/>
            <a:ext cx="382588" cy="277813"/>
          </a:xfrm>
          <a:prstGeom prst="rightArrow">
            <a:avLst>
              <a:gd name="adj1" fmla="val 50000"/>
              <a:gd name="adj2" fmla="val 68863"/>
            </a:avLst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74" name="Line 26"/>
          <p:cNvSpPr>
            <a:spLocks noChangeShapeType="1"/>
          </p:cNvSpPr>
          <p:nvPr/>
        </p:nvSpPr>
        <p:spPr bwMode="auto">
          <a:xfrm flipH="1" flipV="1">
            <a:off x="4724400" y="3810000"/>
            <a:ext cx="1524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B0926F-2DBE-4007-87CA-3914592AE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17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984" y="116632"/>
            <a:ext cx="4258816" cy="1152128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Lotus" pitchFamily="2" charset="-78"/>
              </a:rPr>
              <a:t>انتشار دارو</a:t>
            </a:r>
            <a:br>
              <a:rPr lang="fa-IR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Lotus" pitchFamily="2" charset="-78"/>
              </a:rPr>
            </a:br>
            <a:r>
              <a: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Lotus" pitchFamily="2" charset="-78"/>
              </a:rPr>
              <a:t>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340768"/>
            <a:ext cx="5472608" cy="504056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algn="just"/>
            <a:r>
              <a:rPr lang="fa-IR" dirty="0">
                <a:cs typeface="B Lotus" pitchFamily="2" charset="-78"/>
              </a:rPr>
              <a:t>انتشار دارو </a:t>
            </a:r>
            <a:r>
              <a:rPr lang="en-US" dirty="0">
                <a:cs typeface="B Lotus" pitchFamily="2" charset="-78"/>
              </a:rPr>
              <a:t>(Drug Distribution)</a:t>
            </a:r>
            <a:r>
              <a:rPr lang="fa-IR" dirty="0">
                <a:cs typeface="B Lotus" pitchFamily="2" charset="-78"/>
              </a:rPr>
              <a:t> :حرکت فیزیولوژیکی زنوبیوتیک از سیستم گردش خون به بافت ها یا انتقال قابل برگشت زنوبیوتیک از یک جایگاه در بدن به جایگاه دیگر</a:t>
            </a:r>
          </a:p>
          <a:p>
            <a:pPr algn="just" rtl="1"/>
            <a:r>
              <a:rPr lang="fa-IR" dirty="0">
                <a:cs typeface="B Lotus" pitchFamily="2" charset="-78"/>
              </a:rPr>
              <a:t>هدف انتشار: رسیدن زنوبیوتیک به بافت هدف یا جایگاه عمل مورد نظر</a:t>
            </a:r>
          </a:p>
          <a:p>
            <a:pPr algn="just" rtl="1"/>
            <a:r>
              <a:rPr lang="fa-IR" dirty="0">
                <a:cs typeface="B Lotus" pitchFamily="2" charset="-78"/>
              </a:rPr>
              <a:t>انتقالات از طریق روندهای انتقال که قبلا بحث شده اتفاق می افتد</a:t>
            </a:r>
          </a:p>
          <a:p>
            <a:pPr algn="just" rtl="1"/>
            <a:r>
              <a:rPr lang="fa-IR" dirty="0">
                <a:cs typeface="B Lotus" pitchFamily="2" charset="-78"/>
              </a:rPr>
              <a:t>عوامل تاثیر گذار در انتشار</a:t>
            </a:r>
          </a:p>
          <a:p>
            <a:pPr lvl="1" algn="just"/>
            <a:r>
              <a:rPr lang="fa-IR" dirty="0">
                <a:cs typeface="B Lotus" pitchFamily="2" charset="-78"/>
              </a:rPr>
              <a:t>دوز</a:t>
            </a:r>
          </a:p>
          <a:p>
            <a:pPr lvl="1" algn="just"/>
            <a:r>
              <a:rPr lang="fa-IR" dirty="0">
                <a:cs typeface="B Lotus" pitchFamily="2" charset="-78"/>
              </a:rPr>
              <a:t>مسیر تجویز</a:t>
            </a:r>
          </a:p>
          <a:p>
            <a:pPr lvl="1" algn="just"/>
            <a:r>
              <a:rPr lang="fa-IR" dirty="0">
                <a:cs typeface="B Lotus" pitchFamily="2" charset="-78"/>
              </a:rPr>
              <a:t>حلالیت در چربی</a:t>
            </a:r>
          </a:p>
          <a:p>
            <a:pPr lvl="1" algn="just"/>
            <a:r>
              <a:rPr lang="fa-IR" dirty="0">
                <a:cs typeface="B Lotus" pitchFamily="2" charset="-78"/>
              </a:rPr>
              <a:t>میزان اتصال به پروتئین های پلاسما</a:t>
            </a:r>
          </a:p>
          <a:p>
            <a:pPr lvl="1" algn="just"/>
            <a:r>
              <a:rPr lang="fa-IR" dirty="0">
                <a:cs typeface="B Lotus" pitchFamily="2" charset="-78"/>
              </a:rPr>
              <a:t>میزان جریان خون در ارگان و بافت ها </a:t>
            </a:r>
          </a:p>
          <a:p>
            <a:pPr lvl="1" algn="just"/>
            <a:r>
              <a:rPr lang="fa-IR" dirty="0">
                <a:cs typeface="B Lotus" pitchFamily="2" charset="-78"/>
              </a:rPr>
              <a:t>اجزای بافت خارج عروقی</a:t>
            </a:r>
          </a:p>
          <a:p>
            <a:pPr algn="just" rtl="1"/>
            <a:endParaRPr lang="fa-IR" dirty="0">
              <a:cs typeface="B Lotus" pitchFamily="2" charset="-7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76064" y="3284984"/>
            <a:ext cx="5364088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cs typeface="B Nazanin" pitchFamily="2" charset="-78"/>
              </a:rPr>
              <a:t>غلظت زنوبیوتیک در بافت یا ارگان نسبت مستقیم با غلظت آن در پلاسما و اتصال به پروتئین های پلاسمایی دارد</a:t>
            </a:r>
          </a:p>
        </p:txBody>
      </p:sp>
      <p:pic>
        <p:nvPicPr>
          <p:cNvPr id="3075" name="Picture 3" descr="C:\Users\Ebrahim\Downloads\toxicology picture\toxicokinetic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94" y="548680"/>
            <a:ext cx="3577610" cy="24482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3"/>
    </mc:Choice>
    <mc:Fallback>
      <p:transition spd="slow" advTm="8533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752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اتصال پروتئینی</a:t>
            </a:r>
            <a:b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</a:b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protein binding</a:t>
            </a:r>
            <a:endParaRPr lang="fa-IR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" y="1196752"/>
            <a:ext cx="8939336" cy="558924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اتصال با اجزای فیزیولوژی بدن</a:t>
            </a:r>
          </a:p>
          <a:p>
            <a:pPr lvl="1"/>
            <a:r>
              <a:rPr lang="fa-IR" dirty="0">
                <a:cs typeface="B Nazanin" pitchFamily="2" charset="-78"/>
              </a:rPr>
              <a:t>ترانسفرین برای انتقال آهن</a:t>
            </a:r>
          </a:p>
          <a:p>
            <a:pPr lvl="1"/>
            <a:r>
              <a:rPr lang="fa-IR" dirty="0">
                <a:cs typeface="B Nazanin" pitchFamily="2" charset="-78"/>
              </a:rPr>
              <a:t>سرولوپلاسمین برای انتقال مس</a:t>
            </a:r>
          </a:p>
          <a:p>
            <a:pPr lvl="1"/>
            <a:r>
              <a:rPr lang="fa-IR" dirty="0">
                <a:cs typeface="B Nazanin" pitchFamily="2" charset="-78"/>
              </a:rPr>
              <a:t>لیپوپروتئینهای آلفا و بتا برای بخش محلول در چربی مثل ویتامین ها، استروئیدها، کلسترول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اتصال با زنوبیوتیک های مختلف</a:t>
            </a:r>
          </a:p>
          <a:p>
            <a:pPr lvl="1"/>
            <a:r>
              <a:rPr lang="fa-IR" dirty="0">
                <a:cs typeface="B Nazanin" pitchFamily="2" charset="-78"/>
              </a:rPr>
              <a:t>درصد اتصال به پروتئین های پلاسما متفاوت است</a:t>
            </a:r>
          </a:p>
          <a:p>
            <a:pPr lvl="2"/>
            <a:r>
              <a:rPr lang="fa-IR" dirty="0">
                <a:cs typeface="B Nazanin" pitchFamily="2" charset="-78"/>
              </a:rPr>
              <a:t>فنیل بوتازون و وارفارین 99-98 درصد</a:t>
            </a:r>
          </a:p>
          <a:p>
            <a:pPr lvl="2"/>
            <a:r>
              <a:rPr lang="fa-IR" dirty="0">
                <a:cs typeface="B Nazanin" pitchFamily="2" charset="-78"/>
              </a:rPr>
              <a:t>جنتامایسین20-10 درصد</a:t>
            </a:r>
          </a:p>
          <a:p>
            <a:pPr lvl="2"/>
            <a:r>
              <a:rPr lang="fa-IR" dirty="0">
                <a:cs typeface="B Nazanin" pitchFamily="2" charset="-78"/>
              </a:rPr>
              <a:t>سکوباربیتال 50 درصد</a:t>
            </a:r>
          </a:p>
          <a:p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زنوبیوتیک متصل شده از دیواره مویرگی نمی تواند عبور کند و باعث کاهش سمیت و شدت اثر سمی می شود.به عنوان بافر عمل می کنند</a:t>
            </a:r>
          </a:p>
          <a:p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معایب</a:t>
            </a:r>
            <a:r>
              <a:rPr lang="fa-IR" dirty="0">
                <a:cs typeface="B Nazanin" pitchFamily="2" charset="-78"/>
              </a:rPr>
              <a:t>: </a:t>
            </a:r>
          </a:p>
          <a:p>
            <a:pPr lvl="1"/>
            <a:r>
              <a:rPr lang="fa-IR" dirty="0">
                <a:cs typeface="B Nazanin" pitchFamily="2" charset="-78"/>
              </a:rPr>
              <a:t>طولانی شدن مدت اثر و آهسته شدن حذف می شود، </a:t>
            </a:r>
          </a:p>
          <a:p>
            <a:pPr lvl="1"/>
            <a:r>
              <a:rPr lang="fa-IR" dirty="0">
                <a:cs typeface="B Nazanin" pitchFamily="2" charset="-78"/>
              </a:rPr>
              <a:t>تجویز همزمان دوعامل با درصد اتصال بالای پروتیئن پلاسمایی سبب مسمومیت میتواند بشود</a:t>
            </a:r>
          </a:p>
          <a:p>
            <a:r>
              <a:rPr lang="fa-IR" dirty="0">
                <a:solidFill>
                  <a:srgbClr val="002060"/>
                </a:solidFill>
                <a:cs typeface="B Nazanin" pitchFamily="2" charset="-78"/>
              </a:rPr>
              <a:t>اتصالات غیرقابل برگشت و غیرویژه زنوبیوتیک به پروتئین های پلاسما انتقال متابولیت ها را تحت تاثیر قرار می دهد</a:t>
            </a:r>
          </a:p>
          <a:p>
            <a:pPr lvl="1"/>
            <a:r>
              <a:rPr lang="fa-IR" dirty="0">
                <a:cs typeface="B Nazanin" pitchFamily="2" charset="-78"/>
              </a:rPr>
              <a:t>تتراسول سبب گواتر در رت می شود</a:t>
            </a:r>
          </a:p>
          <a:p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B Nazanin" pitchFamily="2" charset="-78"/>
              </a:rPr>
              <a:t>تمایل اتصال پروتیئین و ظرفیت زنوبیوتیک در گونه های مختلف متفاوت است</a:t>
            </a:r>
          </a:p>
          <a:p>
            <a:pPr lvl="1"/>
            <a:r>
              <a:rPr lang="fa-IR" dirty="0">
                <a:cs typeface="B Nazanin" pitchFamily="2" charset="-78"/>
              </a:rPr>
              <a:t>پیلوکارپین در خوک</a:t>
            </a:r>
          </a:p>
          <a:p>
            <a:pPr lvl="2"/>
            <a:endParaRPr lang="fa-IR" dirty="0">
              <a:cs typeface="B Nazanin" pitchFamily="2" charset="-78"/>
            </a:endParaRPr>
          </a:p>
          <a:p>
            <a:endParaRPr lang="fa-IR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brahim\Downloads\preview_html_664f5f3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4205684" cy="6696744"/>
          </a:xfrm>
          <a:prstGeom prst="rect">
            <a:avLst/>
          </a:prstGeom>
          <a:noFill/>
        </p:spPr>
      </p:pic>
      <p:pic>
        <p:nvPicPr>
          <p:cNvPr id="5" name="Content Placeholder 4" descr="v6n5p189f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8660" y="1904814"/>
            <a:ext cx="4429844" cy="339639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508104" y="332656"/>
            <a:ext cx="2664296" cy="10801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a-I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Nazanin" pitchFamily="2" charset="-78"/>
              </a:rPr>
              <a:t>اتصال پروتئینی</a:t>
            </a:r>
            <a:endParaRPr lang="fa-IR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fa-IR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B Nazanin" pitchFamily="2" charset="-78"/>
              </a:rPr>
              <a:t>سد خونی مغزی</a:t>
            </a:r>
            <a:br>
              <a:rPr lang="fa-IR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B Nazanin" pitchFamily="2" charset="-78"/>
              </a:rPr>
            </a:br>
            <a:r>
              <a:rPr lang="en-US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B Nazanin" pitchFamily="2" charset="-78"/>
              </a:rPr>
              <a:t>Blood Brain Barrier</a:t>
            </a:r>
            <a:endParaRPr lang="fa-IR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412777"/>
            <a:ext cx="7931224" cy="165618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r>
              <a:rPr lang="fa-IR" dirty="0">
                <a:cs typeface="B Nazanin" pitchFamily="2" charset="-78"/>
              </a:rPr>
              <a:t>این سد مانع نفوذ و انتشار زنوبیوتیکها به داخل </a:t>
            </a:r>
            <a:r>
              <a:rPr lang="en-US" dirty="0">
                <a:cs typeface="B Nazanin" pitchFamily="2" charset="-78"/>
              </a:rPr>
              <a:t>CNS</a:t>
            </a:r>
            <a:r>
              <a:rPr lang="fa-IR" dirty="0">
                <a:cs typeface="B Nazanin" pitchFamily="2" charset="-78"/>
              </a:rPr>
              <a:t> می شود.</a:t>
            </a:r>
          </a:p>
          <a:p>
            <a:pPr lvl="1"/>
            <a:r>
              <a:rPr lang="fa-IR" dirty="0">
                <a:cs typeface="B Nazanin" pitchFamily="2" charset="-78"/>
              </a:rPr>
              <a:t>اتصالات محکم سلولهای اندوتلیال مویرگی با نبود یا کمبود منافذبین سلولی</a:t>
            </a:r>
          </a:p>
          <a:p>
            <a:pPr lvl="1"/>
            <a:r>
              <a:rPr lang="fa-IR" dirty="0">
                <a:cs typeface="B Nazanin" pitchFamily="2" charset="-78"/>
              </a:rPr>
              <a:t>آستری از سلولهای گلیال یا آستروسیت ها روی مویرگها و نبود منافذ آبی</a:t>
            </a:r>
          </a:p>
          <a:p>
            <a:pPr lvl="1"/>
            <a:r>
              <a:rPr lang="fa-IR" dirty="0">
                <a:cs typeface="B Nazanin" pitchFamily="2" charset="-78"/>
              </a:rPr>
              <a:t>تنها مواد سمی حلال در چربی و غیر یونیزه عبور می کنند</a:t>
            </a:r>
          </a:p>
          <a:p>
            <a:pPr lvl="1"/>
            <a:r>
              <a:rPr lang="fa-IR" dirty="0">
                <a:cs typeface="B Nazanin" pitchFamily="2" charset="-78"/>
              </a:rPr>
              <a:t>در تازه متولدین این سد ناقص است (سرب و مرفین)</a:t>
            </a:r>
          </a:p>
          <a:p>
            <a:endParaRPr lang="fa-IR" dirty="0">
              <a:cs typeface="B Nazanin" pitchFamily="2" charset="-78"/>
            </a:endParaRPr>
          </a:p>
        </p:txBody>
      </p:sp>
      <p:pic>
        <p:nvPicPr>
          <p:cNvPr id="4" name="Content Placeholder 3" descr="Blood-Brain-Barri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1011" y="3214465"/>
            <a:ext cx="3130286" cy="3310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brain-bloodbarri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7742" y="3214465"/>
            <a:ext cx="3250682" cy="3310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7600" y="274638"/>
            <a:ext cx="5050904" cy="922114"/>
          </a:xfrm>
        </p:spPr>
        <p:txBody>
          <a:bodyPr>
            <a:normAutofit fontScale="90000"/>
          </a:bodyPr>
          <a:lstStyle/>
          <a:p>
            <a:r>
              <a:rPr lang="fa-IR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  <a:t>سد جفتی</a:t>
            </a:r>
            <a:br>
              <a:rPr lang="fa-IR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</a:br>
            <a:r>
              <a:rPr lang="en-US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  <a:t>placental barrier</a:t>
            </a:r>
            <a:endParaRPr lang="fa-IR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944" y="1600200"/>
            <a:ext cx="4618856" cy="4997151"/>
          </a:xfrm>
        </p:spPr>
        <p:txBody>
          <a:bodyPr>
            <a:normAutofit fontScale="85000" lnSpcReduction="20000"/>
          </a:bodyPr>
          <a:lstStyle/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جفت </a:t>
            </a:r>
          </a:p>
          <a:p>
            <a:pPr lvl="1"/>
            <a:r>
              <a:rPr lang="fa-IR" dirty="0">
                <a:cs typeface="B Nazanin" pitchFamily="2" charset="-78"/>
              </a:rPr>
              <a:t>تامین کننده مواد مغذی برای جنین</a:t>
            </a:r>
          </a:p>
          <a:p>
            <a:pPr lvl="1"/>
            <a:r>
              <a:rPr lang="fa-IR" dirty="0">
                <a:cs typeface="B Nazanin" pitchFamily="2" charset="-78"/>
              </a:rPr>
              <a:t>کمک به تبادل مواد و گازهای خونی</a:t>
            </a:r>
          </a:p>
          <a:p>
            <a:pPr lvl="1"/>
            <a:r>
              <a:rPr lang="fa-IR" dirty="0">
                <a:cs typeface="B Nazanin" pitchFamily="2" charset="-78"/>
              </a:rPr>
              <a:t>حفظ حاملگی از طریق هورمون ها</a:t>
            </a:r>
          </a:p>
          <a:p>
            <a:pPr lvl="1"/>
            <a:r>
              <a:rPr lang="fa-IR" dirty="0">
                <a:cs typeface="B Nazanin" pitchFamily="2" charset="-78"/>
              </a:rPr>
              <a:t>خارجکردن ضایعات دفعی</a:t>
            </a:r>
          </a:p>
          <a:p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حاوی تعدادی از لایه های سلولی قرار گرفته بین گردش خون جنین و مادر</a:t>
            </a:r>
          </a:p>
          <a:p>
            <a:pPr lvl="1"/>
            <a:r>
              <a:rPr lang="fa-IR" dirty="0">
                <a:cs typeface="B Nazanin" pitchFamily="2" charset="-78"/>
              </a:rPr>
              <a:t>تعداد لایه ها در گونه های مختلف و مراحل حاملگی متفاوت است</a:t>
            </a:r>
          </a:p>
          <a:p>
            <a:pPr lvl="1"/>
            <a:r>
              <a:rPr lang="fa-IR" dirty="0">
                <a:cs typeface="B Nazanin" pitchFamily="2" charset="-78"/>
              </a:rPr>
              <a:t>زنوبیوتیک های حلال در چربی به راحتی عبور می کنند</a:t>
            </a:r>
          </a:p>
          <a:p>
            <a:pPr lvl="1"/>
            <a:r>
              <a:rPr lang="fa-IR" dirty="0">
                <a:cs typeface="B Nazanin" pitchFamily="2" charset="-78"/>
              </a:rPr>
              <a:t>ظرفیت بیوترانسفورماسیون بعضی از زنوبیوتیک ها را دارد</a:t>
            </a:r>
          </a:p>
          <a:p>
            <a:endParaRPr lang="fa-IR" dirty="0">
              <a:cs typeface="B Nazanin" pitchFamily="2" charset="-78"/>
            </a:endParaRPr>
          </a:p>
          <a:p>
            <a:endParaRPr lang="fa-IR" dirty="0">
              <a:cs typeface="B Nazanin" pitchFamily="2" charset="-78"/>
            </a:endParaRPr>
          </a:p>
        </p:txBody>
      </p:sp>
      <p:pic>
        <p:nvPicPr>
          <p:cNvPr id="1027" name="Picture 3" descr="C:\Users\Ebrahim\Downloads\toxicology picture\toxicokinetic\lay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789040"/>
            <a:ext cx="3187301" cy="2088232"/>
          </a:xfrm>
          <a:prstGeom prst="rect">
            <a:avLst/>
          </a:prstGeom>
          <a:noFill/>
        </p:spPr>
      </p:pic>
      <p:pic>
        <p:nvPicPr>
          <p:cNvPr id="1028" name="Picture 4" descr="C:\Users\Ebrahim\Downloads\75028712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76064"/>
            <a:ext cx="4379979" cy="3284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انتشار مجدد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redistribution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744" y="1600201"/>
            <a:ext cx="6419056" cy="2476871"/>
          </a:xfrm>
        </p:spPr>
        <p:txBody>
          <a:bodyPr>
            <a:normAutofit fontScale="70000" lnSpcReduction="20000"/>
          </a:bodyPr>
          <a:lstStyle/>
          <a:p>
            <a:r>
              <a:rPr lang="fa-IR" dirty="0">
                <a:cs typeface="B Nazanin" pitchFamily="2" charset="-78"/>
              </a:rPr>
              <a:t>بافت های مختلف در بدن دارای پرفیوژن خونی مختلف هستند</a:t>
            </a:r>
          </a:p>
          <a:p>
            <a:pPr lvl="1"/>
            <a:r>
              <a:rPr lang="fa-IR" dirty="0">
                <a:cs typeface="B Nazanin" pitchFamily="2" charset="-78"/>
              </a:rPr>
              <a:t>تعادل اولیه دربعضی بافت ها سریعتر و در بعضی بافت ها آهسته تر رخ می دهد</a:t>
            </a:r>
          </a:p>
          <a:p>
            <a:pPr lvl="1"/>
            <a:r>
              <a:rPr lang="fa-IR" dirty="0">
                <a:cs typeface="B Nazanin" pitchFamily="2" charset="-78"/>
              </a:rPr>
              <a:t>تجویز داخل وریدی تیوپنتال سدیم (بیهوش کننده)</a:t>
            </a:r>
          </a:p>
          <a:p>
            <a:r>
              <a:rPr lang="fa-IR" dirty="0">
                <a:cs typeface="B Nazanin" pitchFamily="2" charset="-78"/>
              </a:rPr>
              <a:t>تمایل بعضی از بافت ها و ارگانهای با پرفیوژن کم به بعضی زنوبیوتیک های خاص بالا باشد</a:t>
            </a:r>
          </a:p>
          <a:p>
            <a:pPr lvl="1"/>
            <a:r>
              <a:rPr lang="fa-IR" dirty="0">
                <a:cs typeface="B Nazanin" pitchFamily="2" charset="-78"/>
              </a:rPr>
              <a:t>تجویز سرب</a:t>
            </a:r>
          </a:p>
        </p:txBody>
      </p:sp>
      <p:pic>
        <p:nvPicPr>
          <p:cNvPr id="7171" name="Picture 3" descr="C:\Users\Ebrahim\Downloads\toxicology picture\toxicokinetic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17032"/>
            <a:ext cx="6209677" cy="2807369"/>
          </a:xfrm>
          <a:prstGeom prst="rect">
            <a:avLst/>
          </a:prstGeom>
          <a:noFill/>
        </p:spPr>
      </p:pic>
      <p:pic>
        <p:nvPicPr>
          <p:cNvPr id="7172" name="Picture 4" descr="C:\Users\Ebrahim\Downloads\toxicology picture\toxicokinetic\dc69ab48f1f1744778a94b73b6c8fb9d1ead94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4459453"/>
            <a:ext cx="2088232" cy="15618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121210"/>
            <a:ext cx="6048672" cy="273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1" y="44624"/>
            <a:ext cx="6048671" cy="423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a-I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Nazanin" pitchFamily="2" charset="-78"/>
              </a:rPr>
              <a:t>بیوترانسفورماسیون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>
                <a:cs typeface="B Nazanin" pitchFamily="2" charset="-78"/>
              </a:rPr>
              <a:t>به طور اولیه در </a:t>
            </a:r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کبد </a:t>
            </a:r>
            <a:r>
              <a:rPr lang="fa-IR" dirty="0">
                <a:cs typeface="B Nazanin" pitchFamily="2" charset="-78"/>
              </a:rPr>
              <a:t>اتفاق می افتد </a:t>
            </a:r>
          </a:p>
          <a:p>
            <a:r>
              <a:rPr lang="fa-IR" dirty="0">
                <a:cs typeface="B Nazanin" pitchFamily="2" charset="-78"/>
              </a:rPr>
              <a:t>در </a:t>
            </a:r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ریه</a:t>
            </a:r>
            <a:r>
              <a:rPr lang="fa-IR" dirty="0">
                <a:cs typeface="B Nazanin" pitchFamily="2" charset="-78"/>
              </a:rPr>
              <a:t> و </a:t>
            </a:r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کلیه</a:t>
            </a:r>
            <a:r>
              <a:rPr lang="fa-IR" dirty="0">
                <a:cs typeface="B Nazanin" pitchFamily="2" charset="-78"/>
              </a:rPr>
              <a:t> ها هم صورت می یگرد</a:t>
            </a:r>
          </a:p>
          <a:p>
            <a:r>
              <a:rPr lang="fa-IR" dirty="0">
                <a:cs typeface="B Nazanin" pitchFamily="2" charset="-78"/>
              </a:rPr>
              <a:t>ترکیبات باید به </a:t>
            </a:r>
            <a:r>
              <a:rPr lang="fa-IR" u="sng" dirty="0">
                <a:solidFill>
                  <a:srgbClr val="0070C0"/>
                </a:solidFill>
                <a:cs typeface="B Nazanin" pitchFamily="2" charset="-78"/>
              </a:rPr>
              <a:t>متابولیت های هیدروفیلیک </a:t>
            </a:r>
            <a:r>
              <a:rPr lang="fa-IR" dirty="0">
                <a:cs typeface="B Nazanin" pitchFamily="2" charset="-78"/>
              </a:rPr>
              <a:t>و </a:t>
            </a:r>
            <a:r>
              <a:rPr lang="fa-IR" u="sng" dirty="0">
                <a:solidFill>
                  <a:srgbClr val="0070C0"/>
                </a:solidFill>
                <a:cs typeface="B Nazanin" pitchFamily="2" charset="-78"/>
              </a:rPr>
              <a:t>بیشتر قطبی </a:t>
            </a:r>
            <a:r>
              <a:rPr lang="fa-IR" dirty="0">
                <a:cs typeface="B Nazanin" pitchFamily="2" charset="-78"/>
              </a:rPr>
              <a:t>تبدیل شده و مناسب برای دفع شوند</a:t>
            </a:r>
          </a:p>
          <a:p>
            <a:r>
              <a:rPr lang="fa-IR" dirty="0">
                <a:cs typeface="B Nazanin" pitchFamily="2" charset="-78"/>
              </a:rPr>
              <a:t>اکثر زنوبیوتیک ها تحت تاثیر تغییرات آنزیمی و شیمیایی قرار گرفته </a:t>
            </a:r>
          </a:p>
          <a:p>
            <a:pPr lvl="1"/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غیر فعال سازی زیستی </a:t>
            </a:r>
            <a:r>
              <a:rPr lang="en-US" dirty="0">
                <a:solidFill>
                  <a:srgbClr val="7030A0"/>
                </a:solidFill>
                <a:cs typeface="B Nazanin" pitchFamily="2" charset="-78"/>
              </a:rPr>
              <a:t>(detoxification)</a:t>
            </a:r>
            <a:endParaRPr lang="fa-IR" dirty="0">
              <a:solidFill>
                <a:srgbClr val="7030A0"/>
              </a:solidFill>
              <a:cs typeface="B Nazanin" pitchFamily="2" charset="-78"/>
            </a:endParaRPr>
          </a:p>
          <a:p>
            <a:pPr lvl="2"/>
            <a:r>
              <a:rPr lang="fa-IR" dirty="0">
                <a:cs typeface="B Nazanin" pitchFamily="2" charset="-78"/>
              </a:rPr>
              <a:t>کاهش شدت و مدت اثر سمی</a:t>
            </a:r>
          </a:p>
          <a:p>
            <a:pPr lvl="1"/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فعال سازی زیستی </a:t>
            </a:r>
            <a:r>
              <a:rPr lang="en-US" dirty="0">
                <a:solidFill>
                  <a:srgbClr val="00B050"/>
                </a:solidFill>
                <a:cs typeface="B Nazanin" pitchFamily="2" charset="-78"/>
              </a:rPr>
              <a:t>(lethal synthesis)</a:t>
            </a:r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 </a:t>
            </a:r>
          </a:p>
          <a:p>
            <a:pPr lvl="1"/>
            <a:endParaRPr lang="fa-IR" dirty="0">
              <a:cs typeface="B Nazanin" pitchFamily="2" charset="-78"/>
            </a:endParaRPr>
          </a:p>
          <a:p>
            <a:pPr lvl="1"/>
            <a:endParaRPr lang="fa-IR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B Nazanin" pitchFamily="2" charset="-78"/>
              </a:rPr>
              <a:t>بیوترانسفورماسیون در 2 فاز اتفاق می افتد</a:t>
            </a:r>
            <a:endParaRPr lang="fa-IR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فاز 1 (القاء گروههای قطبی فعال مثل، </a:t>
            </a:r>
            <a:r>
              <a:rPr lang="en-US" dirty="0">
                <a:solidFill>
                  <a:srgbClr val="FF0000"/>
                </a:solidFill>
                <a:cs typeface="B Nazanin" pitchFamily="2" charset="-78"/>
              </a:rPr>
              <a:t>OH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، </a:t>
            </a:r>
            <a:r>
              <a:rPr lang="en-US" dirty="0">
                <a:solidFill>
                  <a:srgbClr val="FF0000"/>
                </a:solidFill>
                <a:cs typeface="B Nazanin" pitchFamily="2" charset="-78"/>
              </a:rPr>
              <a:t>SH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، </a:t>
            </a:r>
            <a:r>
              <a:rPr lang="en-US" dirty="0">
                <a:solidFill>
                  <a:srgbClr val="FF0000"/>
                </a:solidFill>
                <a:cs typeface="B Nazanin" pitchFamily="2" charset="-78"/>
              </a:rPr>
              <a:t>NH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، </a:t>
            </a:r>
            <a:r>
              <a:rPr lang="en-US" dirty="0">
                <a:solidFill>
                  <a:srgbClr val="FF0000"/>
                </a:solidFill>
                <a:cs typeface="B Nazanin" pitchFamily="2" charset="-78"/>
              </a:rPr>
              <a:t>COOH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 )</a:t>
            </a:r>
          </a:p>
          <a:p>
            <a:pPr lvl="2"/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اکسیداسیون (بیشتر معمول است)</a:t>
            </a:r>
          </a:p>
          <a:p>
            <a:pPr lvl="3"/>
            <a:r>
              <a:rPr lang="fa-IR" dirty="0">
                <a:cs typeface="B Nazanin" pitchFamily="2" charset="-78"/>
              </a:rPr>
              <a:t>آنزیمهای میکروزومال شبکه اندوپلاسمیک صاف سلول های کبدی، سیتوکروم </a:t>
            </a:r>
            <a:r>
              <a:rPr lang="en-US" dirty="0">
                <a:cs typeface="B Nazanin" pitchFamily="2" charset="-78"/>
              </a:rPr>
              <a:t>P450</a:t>
            </a:r>
            <a:r>
              <a:rPr lang="fa-IR" dirty="0">
                <a:cs typeface="B Nazanin" pitchFamily="2" charset="-78"/>
              </a:rPr>
              <a:t>، قسمتی از سیستم آنزیمی اکسیدازهایی با عملکرد چندمنظوره </a:t>
            </a:r>
            <a:r>
              <a:rPr lang="en-US" dirty="0">
                <a:cs typeface="B Nazanin" pitchFamily="2" charset="-78"/>
              </a:rPr>
              <a:t>(MFOs)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3"/>
            <a:r>
              <a:rPr lang="fa-IR" dirty="0">
                <a:cs typeface="B Nazanin" pitchFamily="2" charset="-78"/>
              </a:rPr>
              <a:t>سیتوکروم </a:t>
            </a:r>
            <a:r>
              <a:rPr lang="en-US" dirty="0">
                <a:cs typeface="B Nazanin" pitchFamily="2" charset="-78"/>
              </a:rPr>
              <a:t>P450</a:t>
            </a:r>
            <a:r>
              <a:rPr lang="fa-IR" dirty="0">
                <a:cs typeface="B Nazanin" pitchFamily="2" charset="-78"/>
              </a:rPr>
              <a:t> از خانواده اکسیدوردوکتازهای هموپروتئینی هستند</a:t>
            </a:r>
          </a:p>
          <a:p>
            <a:pPr lvl="2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احیاء</a:t>
            </a:r>
          </a:p>
          <a:p>
            <a:pPr lvl="3"/>
            <a:r>
              <a:rPr lang="fa-IR" dirty="0">
                <a:cs typeface="B Nazanin" pitchFamily="2" charset="-78"/>
              </a:rPr>
              <a:t>احیاءگروههای آزو، نیترو، کربونیل</a:t>
            </a:r>
          </a:p>
          <a:p>
            <a:pPr lvl="2"/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هیدرولیز</a:t>
            </a:r>
          </a:p>
          <a:p>
            <a:pPr lvl="3"/>
            <a:r>
              <a:rPr lang="fa-IR" dirty="0">
                <a:cs typeface="B Nazanin" pitchFamily="2" charset="-78"/>
              </a:rPr>
              <a:t>تقسیم ترکیب خارجی با اضافه کردن آب در شبکه اندوپلاسمیک صاف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toxicokinetic</a:t>
            </a: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>
                <a:cs typeface="B Nazanin" pitchFamily="2" charset="-78"/>
              </a:rPr>
              <a:t>مطالعه جذب، انتشار، بیوترانسفورماسیون و دفع زنوبیوتیک </a:t>
            </a:r>
            <a:r>
              <a:rPr lang="en-US" dirty="0">
                <a:cs typeface="B Nazanin" pitchFamily="2" charset="-78"/>
              </a:rPr>
              <a:t>(</a:t>
            </a:r>
            <a:r>
              <a:rPr lang="en-US" dirty="0" err="1">
                <a:cs typeface="B Nazanin" pitchFamily="2" charset="-78"/>
              </a:rPr>
              <a:t>xenobiotic</a:t>
            </a:r>
            <a:r>
              <a:rPr lang="en-US" dirty="0">
                <a:cs typeface="B Nazanin" pitchFamily="2" charset="-78"/>
              </a:rPr>
              <a:t>)</a:t>
            </a:r>
            <a:r>
              <a:rPr lang="fa-IR" dirty="0">
                <a:cs typeface="B Nazanin" pitchFamily="2" charset="-78"/>
              </a:rPr>
              <a:t> در رابطه با زمان</a:t>
            </a:r>
          </a:p>
          <a:p>
            <a:r>
              <a:rPr lang="fa-IR" dirty="0">
                <a:cs typeface="B Nazanin" pitchFamily="2" charset="-78"/>
              </a:rPr>
              <a:t>تغییر در غلظت خونی ماده سمی با گذر زمان</a:t>
            </a:r>
          </a:p>
          <a:p>
            <a:r>
              <a:rPr lang="fa-IR" dirty="0">
                <a:cs typeface="B Lotus" pitchFamily="2" charset="-78"/>
              </a:rPr>
              <a:t>شامل چهار مرحله می باشد</a:t>
            </a:r>
          </a:p>
          <a:p>
            <a:pPr lvl="1"/>
            <a:r>
              <a:rPr lang="fa-IR" dirty="0">
                <a:cs typeface="B Lotus" pitchFamily="2" charset="-78"/>
              </a:rPr>
              <a:t>جذب </a:t>
            </a:r>
            <a:r>
              <a:rPr lang="en-US" dirty="0">
                <a:cs typeface="B Lotus" pitchFamily="2" charset="-78"/>
              </a:rPr>
              <a:t>(Absorption)</a:t>
            </a:r>
            <a:r>
              <a:rPr lang="fa-IR" dirty="0">
                <a:cs typeface="B Lotus" pitchFamily="2" charset="-78"/>
              </a:rPr>
              <a:t> </a:t>
            </a:r>
          </a:p>
          <a:p>
            <a:pPr lvl="1"/>
            <a:r>
              <a:rPr lang="fa-IR" dirty="0">
                <a:cs typeface="B Lotus" pitchFamily="2" charset="-78"/>
              </a:rPr>
              <a:t>انتشار </a:t>
            </a:r>
            <a:r>
              <a:rPr lang="en-US" dirty="0">
                <a:cs typeface="B Lotus" pitchFamily="2" charset="-78"/>
              </a:rPr>
              <a:t>(Distribution)</a:t>
            </a:r>
            <a:r>
              <a:rPr lang="fa-IR" dirty="0">
                <a:cs typeface="B Lotus" pitchFamily="2" charset="-78"/>
              </a:rPr>
              <a:t> </a:t>
            </a:r>
          </a:p>
          <a:p>
            <a:pPr lvl="1"/>
            <a:r>
              <a:rPr lang="fa-IR" dirty="0">
                <a:cs typeface="B Lotus" pitchFamily="2" charset="-78"/>
              </a:rPr>
              <a:t>متابولیسم یا بیوترانسفورماسیون </a:t>
            </a:r>
            <a:r>
              <a:rPr lang="en-US" dirty="0">
                <a:cs typeface="B Lotus" pitchFamily="2" charset="-78"/>
              </a:rPr>
              <a:t>(Metabolism or Biotransformation)</a:t>
            </a:r>
            <a:r>
              <a:rPr lang="fa-IR" dirty="0">
                <a:cs typeface="B Lotus" pitchFamily="2" charset="-78"/>
              </a:rPr>
              <a:t> </a:t>
            </a:r>
          </a:p>
          <a:p>
            <a:pPr lvl="1"/>
            <a:r>
              <a:rPr lang="fa-IR" dirty="0">
                <a:cs typeface="B Lotus" pitchFamily="2" charset="-78"/>
              </a:rPr>
              <a:t>دفع </a:t>
            </a:r>
            <a:r>
              <a:rPr lang="en-US" dirty="0">
                <a:cs typeface="B Lotus" pitchFamily="2" charset="-78"/>
              </a:rPr>
              <a:t>(Excretion)</a:t>
            </a:r>
            <a:r>
              <a:rPr lang="fa-IR" dirty="0">
                <a:cs typeface="B Lotus" pitchFamily="2" charset="-78"/>
              </a:rPr>
              <a:t> </a:t>
            </a:r>
            <a:endParaRPr lang="en-US" dirty="0">
              <a:cs typeface="B Lotus" pitchFamily="2" charset="-78"/>
            </a:endParaRPr>
          </a:p>
          <a:p>
            <a:endParaRPr lang="fa-IR" dirty="0">
              <a:cs typeface="B Nazanin" pitchFamily="2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79512" y="2708920"/>
            <a:ext cx="2376264" cy="1152128"/>
          </a:xfrm>
          <a:prstGeom prst="wedgeRoundRectCallout">
            <a:avLst>
              <a:gd name="adj1" fmla="val -4988"/>
              <a:gd name="adj2" fmla="val 7067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ADME</a:t>
            </a:r>
            <a:endParaRPr lang="fa-IR" sz="4400" b="1" dirty="0"/>
          </a:p>
        </p:txBody>
      </p:sp>
      <p:sp>
        <p:nvSpPr>
          <p:cNvPr id="6" name="Left Brace 5"/>
          <p:cNvSpPr/>
          <p:nvPr/>
        </p:nvSpPr>
        <p:spPr>
          <a:xfrm>
            <a:off x="1835696" y="4509120"/>
            <a:ext cx="432048" cy="1440160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ounded Rectangle 6"/>
          <p:cNvSpPr/>
          <p:nvPr/>
        </p:nvSpPr>
        <p:spPr>
          <a:xfrm>
            <a:off x="-36512" y="4797152"/>
            <a:ext cx="1800200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cs typeface="B Nazanin" pitchFamily="2" charset="-78"/>
              </a:rPr>
              <a:t>حذف</a:t>
            </a:r>
          </a:p>
          <a:p>
            <a:pPr algn="ctr"/>
            <a:r>
              <a:rPr lang="en-US" sz="2000" b="1" dirty="0">
                <a:cs typeface="B Nazanin" pitchFamily="2" charset="-78"/>
              </a:rPr>
              <a:t>(elimination)</a:t>
            </a:r>
            <a:endParaRPr lang="fa-IR" sz="2000" b="1" dirty="0">
              <a:cs typeface="B Nazanin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FA84DF9-5F24-45E3-B5AB-588F0C4CE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15"/>
    </mc:Choice>
    <mc:Fallback>
      <p:transition spd="slow" advTm="64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38742" y="493704"/>
            <a:ext cx="6409060" cy="994889"/>
          </a:xfrm>
          <a:solidFill>
            <a:schemeClr val="bg2"/>
          </a:solidFill>
          <a:ln w="76200" cap="flat">
            <a:solidFill>
              <a:schemeClr val="bg2"/>
            </a:solidFill>
          </a:ln>
        </p:spPr>
        <p:txBody>
          <a:bodyPr/>
          <a:lstStyle/>
          <a:p>
            <a:r>
              <a:rPr lang="en-US"/>
              <a:t>The liver</a:t>
            </a:r>
          </a:p>
        </p:txBody>
      </p:sp>
      <p:sp>
        <p:nvSpPr>
          <p:cNvPr id="60419" name="AutoShape 3"/>
          <p:cNvSpPr>
            <a:spLocks noChangeArrowheads="1"/>
          </p:cNvSpPr>
          <p:nvPr/>
        </p:nvSpPr>
        <p:spPr bwMode="auto">
          <a:xfrm rot="5400000">
            <a:off x="2273529" y="2308975"/>
            <a:ext cx="4021445" cy="3389035"/>
          </a:xfrm>
          <a:prstGeom prst="rtTriangl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80513" tIns="40256" rIns="80513" bIns="40256" anchor="ctr"/>
          <a:lstStyle/>
          <a:p>
            <a:endParaRPr lang="fa-IR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2802881" y="3452937"/>
            <a:ext cx="1683860" cy="382995"/>
          </a:xfrm>
          <a:prstGeom prst="rect">
            <a:avLst/>
          </a:prstGeom>
          <a:solidFill>
            <a:schemeClr val="folHlink"/>
          </a:solidFill>
          <a:ln w="50800">
            <a:solidFill>
              <a:srgbClr val="FC0128"/>
            </a:solidFill>
            <a:miter lim="800000"/>
            <a:headEnd/>
            <a:tailEnd/>
          </a:ln>
          <a:effectLst/>
        </p:spPr>
        <p:txBody>
          <a:bodyPr wrap="none" lIns="80513" tIns="40256" rIns="80513" bIns="40256" anchor="ctr"/>
          <a:lstStyle/>
          <a:p>
            <a:endParaRPr lang="fa-IR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1464540" y="2338363"/>
            <a:ext cx="945352" cy="104853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r>
              <a:rPr lang="en-US" sz="2100" dirty="0">
                <a:solidFill>
                  <a:srgbClr val="00DFCA"/>
                </a:solidFill>
              </a:rPr>
              <a:t>portal</a:t>
            </a:r>
          </a:p>
          <a:p>
            <a:r>
              <a:rPr lang="en-US" sz="2100" dirty="0">
                <a:solidFill>
                  <a:srgbClr val="00DFCA"/>
                </a:solidFill>
              </a:rPr>
              <a:t>venous</a:t>
            </a:r>
          </a:p>
          <a:p>
            <a:r>
              <a:rPr lang="en-US" sz="2100" dirty="0">
                <a:solidFill>
                  <a:srgbClr val="00DFCA"/>
                </a:solidFill>
              </a:rPr>
              <a:t>blood</a:t>
            </a: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V="1">
            <a:off x="1470713" y="3321283"/>
            <a:ext cx="1278881" cy="215435"/>
          </a:xfrm>
          <a:prstGeom prst="line">
            <a:avLst/>
          </a:prstGeom>
          <a:noFill/>
          <a:ln w="76200">
            <a:solidFill>
              <a:srgbClr val="00DFCA"/>
            </a:solidFill>
            <a:round/>
            <a:headEnd/>
            <a:tailEnd type="triangle" w="med" len="med"/>
          </a:ln>
          <a:effectLst/>
        </p:spPr>
        <p:txBody>
          <a:bodyPr wrap="none" lIns="80513" tIns="40256" rIns="80513" bIns="40256" anchor="ctr"/>
          <a:lstStyle/>
          <a:p>
            <a:endParaRPr lang="fa-IR"/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1514438" y="3990028"/>
            <a:ext cx="1096611" cy="104853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r>
              <a:rPr lang="en-US" sz="2100" dirty="0"/>
              <a:t>systemic</a:t>
            </a:r>
          </a:p>
          <a:p>
            <a:r>
              <a:rPr lang="en-US" sz="2100" dirty="0"/>
              <a:t>arterial</a:t>
            </a:r>
          </a:p>
          <a:p>
            <a:r>
              <a:rPr lang="en-US" sz="2100" dirty="0"/>
              <a:t>blood</a:t>
            </a:r>
          </a:p>
        </p:txBody>
      </p:sp>
      <p:sp>
        <p:nvSpPr>
          <p:cNvPr id="60424" name="Line 8"/>
          <p:cNvSpPr>
            <a:spLocks noChangeShapeType="1"/>
          </p:cNvSpPr>
          <p:nvPr/>
        </p:nvSpPr>
        <p:spPr bwMode="auto">
          <a:xfrm flipV="1">
            <a:off x="1534657" y="3752152"/>
            <a:ext cx="1214937" cy="215435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lIns="80513" tIns="40256" rIns="80513" bIns="40256" anchor="ctr"/>
          <a:lstStyle/>
          <a:p>
            <a:endParaRPr lang="fa-IR"/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6009020" y="2324898"/>
            <a:ext cx="503949" cy="35603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bile</a:t>
            </a:r>
          </a:p>
        </p:txBody>
      </p:sp>
      <p:sp>
        <p:nvSpPr>
          <p:cNvPr id="60426" name="Line 10"/>
          <p:cNvSpPr>
            <a:spLocks noChangeShapeType="1"/>
          </p:cNvSpPr>
          <p:nvPr/>
        </p:nvSpPr>
        <p:spPr bwMode="auto">
          <a:xfrm>
            <a:off x="4795804" y="2998131"/>
            <a:ext cx="172649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80513" tIns="40256" rIns="80513" bIns="40256" anchor="ctr"/>
          <a:lstStyle/>
          <a:p>
            <a:endParaRPr lang="fa-IR"/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3783569" y="4880191"/>
            <a:ext cx="1911449" cy="46376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r>
              <a:rPr lang="en-US" sz="2500" dirty="0">
                <a:solidFill>
                  <a:srgbClr val="00FF00"/>
                </a:solidFill>
              </a:rPr>
              <a:t>venous blood</a:t>
            </a:r>
          </a:p>
        </p:txBody>
      </p:sp>
      <p:sp>
        <p:nvSpPr>
          <p:cNvPr id="60428" name="Line 12"/>
          <p:cNvSpPr>
            <a:spLocks noChangeShapeType="1"/>
          </p:cNvSpPr>
          <p:nvPr/>
        </p:nvSpPr>
        <p:spPr bwMode="auto">
          <a:xfrm>
            <a:off x="3069315" y="5439723"/>
            <a:ext cx="2110154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none" lIns="80513" tIns="40256" rIns="80513" bIns="40256" anchor="ctr"/>
          <a:lstStyle/>
          <a:p>
            <a:endParaRPr lang="fa-IR"/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3742060" y="1994267"/>
            <a:ext cx="2235378" cy="46376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lIns="79675" tIns="39138" rIns="79675" bIns="39138">
            <a:spAutoFit/>
          </a:bodyPr>
          <a:lstStyle/>
          <a:p>
            <a:r>
              <a:rPr lang="en-US" sz="2500" dirty="0" err="1">
                <a:solidFill>
                  <a:srgbClr val="000000"/>
                </a:solidFill>
              </a:rPr>
              <a:t>Hepatocytes</a:t>
            </a: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2846843" y="2281513"/>
            <a:ext cx="2299322" cy="104853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lIns="79675" tIns="39138" rIns="79675" bIns="39138">
            <a:spAutoFit/>
          </a:bodyPr>
          <a:lstStyle/>
          <a:p>
            <a:r>
              <a:rPr lang="en-US" sz="2100" dirty="0">
                <a:solidFill>
                  <a:srgbClr val="000000"/>
                </a:solidFill>
              </a:rPr>
              <a:t>smooth</a:t>
            </a:r>
          </a:p>
          <a:p>
            <a:r>
              <a:rPr lang="en-US" sz="2100" dirty="0">
                <a:solidFill>
                  <a:srgbClr val="000000"/>
                </a:solidFill>
              </a:rPr>
              <a:t>endoplasmic</a:t>
            </a:r>
          </a:p>
          <a:p>
            <a:r>
              <a:rPr lang="en-US" sz="2100" dirty="0">
                <a:solidFill>
                  <a:srgbClr val="000000"/>
                </a:solidFill>
              </a:rPr>
              <a:t>reticulum</a:t>
            </a:r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2846844" y="3430497"/>
            <a:ext cx="1581140" cy="402206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square" lIns="79675" tIns="39138" rIns="79675" bIns="39138">
            <a:spAutoFit/>
          </a:bodyPr>
          <a:lstStyle/>
          <a:p>
            <a:r>
              <a:rPr lang="en-US" sz="2100" dirty="0" err="1">
                <a:solidFill>
                  <a:srgbClr val="000000"/>
                </a:solidFill>
              </a:rPr>
              <a:t>microsomes</a:t>
            </a:r>
            <a:endParaRPr lang="en-US" sz="2100" dirty="0">
              <a:solidFill>
                <a:srgbClr val="000000"/>
              </a:solidFill>
            </a:endParaRPr>
          </a:p>
        </p:txBody>
      </p:sp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4509389" y="3574120"/>
            <a:ext cx="3365056" cy="104853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lIns="79675" tIns="39138" rIns="79675" bIns="39138">
            <a:spAutoFit/>
          </a:bodyPr>
          <a:lstStyle/>
          <a:p>
            <a:r>
              <a:rPr lang="en-US" sz="2100" dirty="0">
                <a:solidFill>
                  <a:schemeClr val="bg2"/>
                </a:solidFill>
              </a:rPr>
              <a:t>contain </a:t>
            </a:r>
            <a:r>
              <a:rPr lang="en-US" sz="2100" dirty="0" err="1">
                <a:solidFill>
                  <a:schemeClr val="bg2"/>
                </a:solidFill>
              </a:rPr>
              <a:t>cytochrome</a:t>
            </a:r>
            <a:r>
              <a:rPr lang="en-US" sz="2100" dirty="0">
                <a:solidFill>
                  <a:schemeClr val="bg2"/>
                </a:solidFill>
              </a:rPr>
              <a:t> P450</a:t>
            </a:r>
          </a:p>
          <a:p>
            <a:r>
              <a:rPr lang="en-US" sz="2100" dirty="0">
                <a:solidFill>
                  <a:schemeClr val="bg2"/>
                </a:solidFill>
              </a:rPr>
              <a:t>dependent </a:t>
            </a:r>
          </a:p>
          <a:p>
            <a:r>
              <a:rPr lang="en-US" sz="2100" dirty="0">
                <a:solidFill>
                  <a:schemeClr val="bg2"/>
                </a:solidFill>
              </a:rPr>
              <a:t>mixed function </a:t>
            </a:r>
            <a:r>
              <a:rPr lang="en-US" sz="2100" dirty="0" err="1">
                <a:solidFill>
                  <a:schemeClr val="bg2"/>
                </a:solidFill>
              </a:rPr>
              <a:t>oxidases</a:t>
            </a:r>
            <a:endParaRPr lang="en-US" sz="21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blinds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1273" y="215434"/>
            <a:ext cx="7623997" cy="789927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fa-IR" b="1" dirty="0">
                <a:cs typeface="B Nazanin" pitchFamily="2" charset="-78"/>
              </a:rPr>
              <a:t>فاز 1 و 2</a:t>
            </a:r>
            <a:endParaRPr lang="en-US" b="1" dirty="0">
              <a:cs typeface="B Nazanin" pitchFamily="2" charset="-78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2607"/>
            <a:ext cx="8952168" cy="524224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46210" y="3501008"/>
            <a:ext cx="1088382" cy="1074181"/>
            <a:chOff x="1536" y="3648"/>
            <a:chExt cx="817" cy="718"/>
          </a:xfrm>
        </p:grpSpPr>
        <p:sp useBgFill="1">
          <p:nvSpPr>
            <p:cNvPr id="106501" name="AutoShape 5"/>
            <p:cNvSpPr>
              <a:spLocks noChangeArrowheads="1"/>
            </p:cNvSpPr>
            <p:nvPr/>
          </p:nvSpPr>
          <p:spPr bwMode="auto">
            <a:xfrm>
              <a:off x="1536" y="3648"/>
              <a:ext cx="816" cy="672"/>
            </a:xfrm>
            <a:prstGeom prst="hexagon">
              <a:avLst>
                <a:gd name="adj" fmla="val 30357"/>
                <a:gd name="vf" fmla="val 115470"/>
              </a:avLst>
            </a:prstGeom>
            <a:ln w="508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06502" name="Line 6"/>
            <p:cNvSpPr>
              <a:spLocks noChangeShapeType="1"/>
            </p:cNvSpPr>
            <p:nvPr/>
          </p:nvSpPr>
          <p:spPr bwMode="auto">
            <a:xfrm flipH="1">
              <a:off x="1584" y="3648"/>
              <a:ext cx="240" cy="384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06503" name="Line 7"/>
            <p:cNvSpPr>
              <a:spLocks noChangeShapeType="1"/>
            </p:cNvSpPr>
            <p:nvPr/>
          </p:nvSpPr>
          <p:spPr bwMode="auto">
            <a:xfrm rot="3570923" flipH="1">
              <a:off x="1819" y="4022"/>
              <a:ext cx="253" cy="436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06504" name="Line 8"/>
            <p:cNvSpPr>
              <a:spLocks noChangeShapeType="1"/>
            </p:cNvSpPr>
            <p:nvPr/>
          </p:nvSpPr>
          <p:spPr bwMode="auto">
            <a:xfrm rot="17607597" flipH="1">
              <a:off x="2065" y="3686"/>
              <a:ext cx="240" cy="336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538696" y="3501008"/>
            <a:ext cx="1088381" cy="1074181"/>
            <a:chOff x="1536" y="3648"/>
            <a:chExt cx="817" cy="718"/>
          </a:xfrm>
        </p:grpSpPr>
        <p:sp useBgFill="1">
          <p:nvSpPr>
            <p:cNvPr id="106506" name="AutoShape 10"/>
            <p:cNvSpPr>
              <a:spLocks noChangeArrowheads="1"/>
            </p:cNvSpPr>
            <p:nvPr/>
          </p:nvSpPr>
          <p:spPr bwMode="auto">
            <a:xfrm>
              <a:off x="1536" y="3648"/>
              <a:ext cx="816" cy="672"/>
            </a:xfrm>
            <a:prstGeom prst="hexagon">
              <a:avLst>
                <a:gd name="adj" fmla="val 30357"/>
                <a:gd name="vf" fmla="val 115470"/>
              </a:avLst>
            </a:prstGeom>
            <a:ln w="508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06507" name="Line 11"/>
            <p:cNvSpPr>
              <a:spLocks noChangeShapeType="1"/>
            </p:cNvSpPr>
            <p:nvPr/>
          </p:nvSpPr>
          <p:spPr bwMode="auto">
            <a:xfrm flipH="1">
              <a:off x="1584" y="3648"/>
              <a:ext cx="240" cy="384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06508" name="Line 12"/>
            <p:cNvSpPr>
              <a:spLocks noChangeShapeType="1"/>
            </p:cNvSpPr>
            <p:nvPr/>
          </p:nvSpPr>
          <p:spPr bwMode="auto">
            <a:xfrm rot="3570923" flipH="1">
              <a:off x="1819" y="4022"/>
              <a:ext cx="253" cy="436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06509" name="Line 13"/>
            <p:cNvSpPr>
              <a:spLocks noChangeShapeType="1"/>
            </p:cNvSpPr>
            <p:nvPr/>
          </p:nvSpPr>
          <p:spPr bwMode="auto">
            <a:xfrm rot="17607597" flipH="1">
              <a:off x="2065" y="3686"/>
              <a:ext cx="240" cy="336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6840683" y="3434939"/>
            <a:ext cx="1088381" cy="1074181"/>
            <a:chOff x="1536" y="3648"/>
            <a:chExt cx="817" cy="718"/>
          </a:xfrm>
        </p:grpSpPr>
        <p:sp useBgFill="1">
          <p:nvSpPr>
            <p:cNvPr id="106511" name="AutoShape 15"/>
            <p:cNvSpPr>
              <a:spLocks noChangeArrowheads="1"/>
            </p:cNvSpPr>
            <p:nvPr/>
          </p:nvSpPr>
          <p:spPr bwMode="auto">
            <a:xfrm>
              <a:off x="1536" y="3648"/>
              <a:ext cx="816" cy="672"/>
            </a:xfrm>
            <a:prstGeom prst="hexagon">
              <a:avLst>
                <a:gd name="adj" fmla="val 30357"/>
                <a:gd name="vf" fmla="val 115470"/>
              </a:avLst>
            </a:prstGeom>
            <a:ln w="508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06512" name="Line 16"/>
            <p:cNvSpPr>
              <a:spLocks noChangeShapeType="1"/>
            </p:cNvSpPr>
            <p:nvPr/>
          </p:nvSpPr>
          <p:spPr bwMode="auto">
            <a:xfrm flipH="1">
              <a:off x="1584" y="3648"/>
              <a:ext cx="240" cy="384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06513" name="Line 17"/>
            <p:cNvSpPr>
              <a:spLocks noChangeShapeType="1"/>
            </p:cNvSpPr>
            <p:nvPr/>
          </p:nvSpPr>
          <p:spPr bwMode="auto">
            <a:xfrm rot="3570923" flipH="1">
              <a:off x="1819" y="4022"/>
              <a:ext cx="253" cy="436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06514" name="Line 18"/>
            <p:cNvSpPr>
              <a:spLocks noChangeShapeType="1"/>
            </p:cNvSpPr>
            <p:nvPr/>
          </p:nvSpPr>
          <p:spPr bwMode="auto">
            <a:xfrm rot="17607597" flipH="1">
              <a:off x="2065" y="3686"/>
              <a:ext cx="240" cy="336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</p:grpSp>
      <p:sp>
        <p:nvSpPr>
          <p:cNvPr id="106515" name="Line 19"/>
          <p:cNvSpPr>
            <a:spLocks noChangeShapeType="1"/>
          </p:cNvSpPr>
          <p:nvPr/>
        </p:nvSpPr>
        <p:spPr bwMode="auto">
          <a:xfrm>
            <a:off x="3516923" y="4005064"/>
            <a:ext cx="575497" cy="0"/>
          </a:xfrm>
          <a:prstGeom prst="line">
            <a:avLst/>
          </a:prstGeom>
          <a:noFill/>
          <a:ln w="889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 lIns="80513" tIns="40256" rIns="80513" bIns="40256" anchor="ctr"/>
          <a:lstStyle/>
          <a:p>
            <a:endParaRPr lang="fa-IR"/>
          </a:p>
        </p:txBody>
      </p:sp>
      <p:sp>
        <p:nvSpPr>
          <p:cNvPr id="106516" name="Line 20"/>
          <p:cNvSpPr>
            <a:spLocks noChangeShapeType="1"/>
          </p:cNvSpPr>
          <p:nvPr/>
        </p:nvSpPr>
        <p:spPr bwMode="auto">
          <a:xfrm>
            <a:off x="5946797" y="4005064"/>
            <a:ext cx="575497" cy="0"/>
          </a:xfrm>
          <a:prstGeom prst="line">
            <a:avLst/>
          </a:prstGeom>
          <a:noFill/>
          <a:ln w="889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 lIns="80513" tIns="40256" rIns="80513" bIns="40256" anchor="ctr"/>
          <a:lstStyle/>
          <a:p>
            <a:endParaRPr lang="fa-IR"/>
          </a:p>
        </p:txBody>
      </p:sp>
      <p:sp>
        <p:nvSpPr>
          <p:cNvPr id="106517" name="Text Box 21"/>
          <p:cNvSpPr txBox="1">
            <a:spLocks noChangeArrowheads="1"/>
          </p:cNvSpPr>
          <p:nvPr/>
        </p:nvSpPr>
        <p:spPr bwMode="auto">
          <a:xfrm>
            <a:off x="3325091" y="4149080"/>
            <a:ext cx="959161" cy="35829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lIns="80513" tIns="40256" rIns="80513" bIns="40256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2"/>
                </a:solidFill>
              </a:rPr>
              <a:t>Phase I</a:t>
            </a:r>
          </a:p>
        </p:txBody>
      </p:sp>
      <p:sp>
        <p:nvSpPr>
          <p:cNvPr id="106518" name="Text Box 22"/>
          <p:cNvSpPr txBox="1">
            <a:spLocks noChangeArrowheads="1"/>
          </p:cNvSpPr>
          <p:nvPr/>
        </p:nvSpPr>
        <p:spPr bwMode="auto">
          <a:xfrm>
            <a:off x="5754965" y="4149080"/>
            <a:ext cx="959161" cy="35829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lIns="80513" tIns="40256" rIns="80513" bIns="40256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2"/>
                </a:solidFill>
              </a:rPr>
              <a:t>Phase II</a:t>
            </a:r>
          </a:p>
        </p:txBody>
      </p:sp>
      <p:sp>
        <p:nvSpPr>
          <p:cNvPr id="106519" name="Line 23"/>
          <p:cNvSpPr>
            <a:spLocks noChangeShapeType="1"/>
          </p:cNvSpPr>
          <p:nvPr/>
        </p:nvSpPr>
        <p:spPr bwMode="auto">
          <a:xfrm flipV="1">
            <a:off x="5371301" y="3212976"/>
            <a:ext cx="127888" cy="287246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lIns="80513" tIns="40256" rIns="80513" bIns="40256" anchor="ctr"/>
          <a:lstStyle/>
          <a:p>
            <a:endParaRPr lang="fa-IR"/>
          </a:p>
        </p:txBody>
      </p:sp>
      <p:sp>
        <p:nvSpPr>
          <p:cNvPr id="106520" name="Text Box 24"/>
          <p:cNvSpPr txBox="1">
            <a:spLocks noChangeArrowheads="1"/>
          </p:cNvSpPr>
          <p:nvPr/>
        </p:nvSpPr>
        <p:spPr bwMode="auto">
          <a:xfrm>
            <a:off x="5371301" y="2996952"/>
            <a:ext cx="703385" cy="40446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lIns="80513" tIns="40256" rIns="80513" bIns="40256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dirty="0">
                <a:solidFill>
                  <a:schemeClr val="bg2"/>
                </a:solidFill>
              </a:rPr>
              <a:t>OH</a:t>
            </a:r>
          </a:p>
        </p:txBody>
      </p:sp>
      <p:sp>
        <p:nvSpPr>
          <p:cNvPr id="106521" name="Line 25"/>
          <p:cNvSpPr>
            <a:spLocks noChangeShapeType="1"/>
          </p:cNvSpPr>
          <p:nvPr/>
        </p:nvSpPr>
        <p:spPr bwMode="auto">
          <a:xfrm flipV="1">
            <a:off x="7673287" y="3140968"/>
            <a:ext cx="127888" cy="287246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lIns="80513" tIns="40256" rIns="80513" bIns="40256" anchor="ctr"/>
          <a:lstStyle/>
          <a:p>
            <a:endParaRPr lang="fa-IR"/>
          </a:p>
        </p:txBody>
      </p:sp>
      <p:sp>
        <p:nvSpPr>
          <p:cNvPr id="106522" name="Text Box 26"/>
          <p:cNvSpPr txBox="1">
            <a:spLocks noChangeArrowheads="1"/>
          </p:cNvSpPr>
          <p:nvPr/>
        </p:nvSpPr>
        <p:spPr bwMode="auto">
          <a:xfrm>
            <a:off x="7737231" y="2924944"/>
            <a:ext cx="1023105" cy="40446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lIns="80513" tIns="40256" rIns="80513" bIns="40256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dirty="0">
                <a:solidFill>
                  <a:schemeClr val="bg2"/>
                </a:solidFill>
              </a:rPr>
              <a:t>O-SO</a:t>
            </a:r>
            <a:r>
              <a:rPr lang="en-US" sz="2100" baseline="-25000" dirty="0">
                <a:solidFill>
                  <a:schemeClr val="bg2"/>
                </a:solidFill>
              </a:rPr>
              <a:t>3</a:t>
            </a:r>
            <a:endParaRPr lang="en-US" sz="21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check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073" y="476672"/>
            <a:ext cx="7994367" cy="602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فاز 2</a:t>
            </a:r>
          </a:p>
          <a:p>
            <a:pPr lvl="1"/>
            <a:r>
              <a:rPr lang="fa-IR" dirty="0">
                <a:cs typeface="B Nazanin" pitchFamily="2" charset="-78"/>
              </a:rPr>
              <a:t>ترکیب یا متابولیت قطبی حاصل از متابولیسم فاز 1 حاوی گروههای عملکردی تحت تاثیر تغییر شکل بشتر قرار میگرند.</a:t>
            </a:r>
          </a:p>
          <a:p>
            <a:pPr lvl="2"/>
            <a:r>
              <a:rPr lang="fa-IR" dirty="0">
                <a:cs typeface="B Nazanin" pitchFamily="2" charset="-78"/>
              </a:rPr>
              <a:t>تولید محصولات غیر سمی به شدت قطبی و حلالیت بالا در آب</a:t>
            </a:r>
          </a:p>
          <a:p>
            <a:pPr lvl="2"/>
            <a:r>
              <a:rPr lang="fa-IR" dirty="0">
                <a:cs typeface="B Nazanin" pitchFamily="2" charset="-78"/>
              </a:rPr>
              <a:t>کونژوگه با قسمت های اندوژن به شدت محلول در آب </a:t>
            </a:r>
          </a:p>
          <a:p>
            <a:pPr lvl="2"/>
            <a:r>
              <a:rPr lang="fa-IR" dirty="0">
                <a:cs typeface="B Nazanin" pitchFamily="2" charset="-78"/>
              </a:rPr>
              <a:t>عوامل کونژوگه شامل</a:t>
            </a:r>
          </a:p>
          <a:p>
            <a:pPr lvl="3"/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اسید گلوکورونیک، استیل، سولفات، گلایسین، سیتئین، متیونین و گلوتاتیون</a:t>
            </a:r>
          </a:p>
          <a:p>
            <a:pPr lvl="3"/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بیشتر آنزیمها در سیتوزول قرار دارند به غیر از گلوکورونیل ترانسفراز</a:t>
            </a:r>
          </a:p>
          <a:p>
            <a:pPr lvl="3"/>
            <a:endParaRPr lang="fa-IR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615" y="110111"/>
            <a:ext cx="4440393" cy="663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60039"/>
            <a:ext cx="3683340" cy="609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Nazanin" pitchFamily="2" charset="-78"/>
              </a:rPr>
              <a:t>دفع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>
                <a:cs typeface="B Nazanin" pitchFamily="2" charset="-78"/>
              </a:rPr>
              <a:t>دفع اساسا از طریق </a:t>
            </a:r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کلیه</a:t>
            </a:r>
            <a:r>
              <a:rPr lang="fa-IR" dirty="0">
                <a:cs typeface="B Nazanin" pitchFamily="2" charset="-78"/>
              </a:rPr>
              <a:t> و </a:t>
            </a:r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صفرا</a:t>
            </a:r>
            <a:r>
              <a:rPr lang="fa-IR" dirty="0">
                <a:cs typeface="B Nazanin" pitchFamily="2" charset="-78"/>
              </a:rPr>
              <a:t> اتفاق میافتد</a:t>
            </a:r>
          </a:p>
          <a:p>
            <a:r>
              <a:rPr lang="fa-IR" dirty="0">
                <a:cs typeface="B Nazanin" pitchFamily="2" charset="-78"/>
              </a:rPr>
              <a:t>مسیرهای دفعی دیگر</a:t>
            </a:r>
          </a:p>
          <a:p>
            <a:pPr lvl="1"/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ریه ها، روده ها، عرق، بزاق، شیر</a:t>
            </a:r>
          </a:p>
          <a:p>
            <a:r>
              <a:rPr lang="fa-IR" dirty="0">
                <a:cs typeface="B Nazanin" pitchFamily="2" charset="-78"/>
              </a:rPr>
              <a:t>دفع کلیوی یا از طریق 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فیلتراسیون</a:t>
            </a:r>
            <a:r>
              <a:rPr lang="fa-IR" dirty="0">
                <a:cs typeface="B Nazanin" pitchFamily="2" charset="-78"/>
              </a:rPr>
              <a:t> یا از طریق 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ترشح فعال توبولی </a:t>
            </a:r>
            <a:r>
              <a:rPr lang="fa-IR" dirty="0">
                <a:cs typeface="B Nazanin" pitchFamily="2" charset="-78"/>
              </a:rPr>
              <a:t>است</a:t>
            </a:r>
          </a:p>
          <a:p>
            <a:r>
              <a:rPr lang="fa-IR" dirty="0">
                <a:cs typeface="B Nazanin" pitchFamily="2" charset="-78"/>
              </a:rPr>
              <a:t>حذف یک ماده شیمیایی از خون معمولا </a:t>
            </a:r>
            <a:r>
              <a:rPr lang="fa-IR" dirty="0">
                <a:solidFill>
                  <a:srgbClr val="92D050"/>
                </a:solidFill>
                <a:cs typeface="B Nazanin" pitchFamily="2" charset="-78"/>
              </a:rPr>
              <a:t>نمایی</a:t>
            </a:r>
            <a:r>
              <a:rPr lang="fa-IR" dirty="0">
                <a:cs typeface="B Nazanin" pitchFamily="2" charset="-78"/>
              </a:rPr>
              <a:t> است و حذف نوع اول گفته می  شود. با گذر زمان مقدار ماده شیمیایی که دفع می شود به صورت پیشرونده ای کمتر می شود.</a:t>
            </a:r>
          </a:p>
          <a:p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نیمه عمر </a:t>
            </a:r>
            <a:r>
              <a:rPr lang="en-US" dirty="0">
                <a:solidFill>
                  <a:srgbClr val="7030A0"/>
                </a:solidFill>
                <a:cs typeface="B Nazanin" pitchFamily="2" charset="-78"/>
              </a:rPr>
              <a:t>(t </a:t>
            </a:r>
            <a:r>
              <a:rPr lang="en-US" sz="3000" dirty="0">
                <a:solidFill>
                  <a:srgbClr val="7030A0"/>
                </a:solidFill>
                <a:cs typeface="B Nazanin" pitchFamily="2" charset="-78"/>
              </a:rPr>
              <a:t>½)</a:t>
            </a:r>
            <a:r>
              <a:rPr lang="fa-IR" sz="3000" dirty="0">
                <a:solidFill>
                  <a:srgbClr val="7030A0"/>
                </a:solidFill>
                <a:cs typeface="B Nazanin" pitchFamily="2" charset="-78"/>
              </a:rPr>
              <a:t> </a:t>
            </a: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 </a:t>
            </a:r>
            <a:r>
              <a:rPr lang="fa-IR" dirty="0">
                <a:cs typeface="B Nazanin" pitchFamily="2" charset="-78"/>
              </a:rPr>
              <a:t>اصطلاحی است برای تعیین زمان مورد نیاز برای اینکه نصف ماده شیمیایی از بدن حذف شود.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ephr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419200"/>
            <a:ext cx="457200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image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1808" y="260648"/>
            <a:ext cx="3980242" cy="6336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512"/>
            <a:ext cx="3240360" cy="6448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419192"/>
            <a:ext cx="3042942" cy="325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55379"/>
            <a:ext cx="3039616" cy="3129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203" y="476672"/>
            <a:ext cx="7599097" cy="59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Tox1\Tox2\fig0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54820"/>
            <a:ext cx="7565616" cy="6170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EFFADC-2594-4833-8066-CDD4DE68EA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072"/>
    </mc:Choice>
    <mc:Fallback>
      <p:transition spd="slow" advTm="183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جذب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016" y="1484784"/>
            <a:ext cx="3970784" cy="4752527"/>
          </a:xfrm>
        </p:spPr>
        <p:txBody>
          <a:bodyPr>
            <a:normAutofit fontScale="85000" lnSpcReduction="20000"/>
          </a:bodyPr>
          <a:lstStyle/>
          <a:p>
            <a:r>
              <a:rPr lang="fa-IR" dirty="0">
                <a:cs typeface="B Nazanin" pitchFamily="2" charset="-78"/>
              </a:rPr>
              <a:t>روندی که ماده سمی می تواند از طریق تنفس، پوست یا دهان می تواند وارد بدن شود</a:t>
            </a:r>
          </a:p>
          <a:p>
            <a:r>
              <a:rPr lang="fa-IR" dirty="0">
                <a:cs typeface="B Nazanin" pitchFamily="2" charset="-78"/>
              </a:rPr>
              <a:t>اثرات سمی تنها بعد از جذب دیده می شود</a:t>
            </a:r>
          </a:p>
          <a:p>
            <a:r>
              <a:rPr lang="fa-IR" dirty="0">
                <a:cs typeface="B Nazanin" pitchFamily="2" charset="-78"/>
              </a:rPr>
              <a:t>مسیری که زنوبیوتیک وارد بدن می شود و روندهایی که در گذر از غشاء اتفاق می افتد مهم هستند</a:t>
            </a:r>
          </a:p>
          <a:p>
            <a:r>
              <a:rPr lang="fa-IR" dirty="0">
                <a:cs typeface="B Nazanin" pitchFamily="2" charset="-78"/>
              </a:rPr>
              <a:t>ماده سمی باید از غشاهای مختلف عبور نماید تا به جایگاه هدف </a:t>
            </a:r>
            <a:r>
              <a:rPr lang="en-US" dirty="0">
                <a:cs typeface="B Nazanin" pitchFamily="2" charset="-78"/>
              </a:rPr>
              <a:t>(target site)</a:t>
            </a:r>
            <a:r>
              <a:rPr lang="fa-IR" dirty="0">
                <a:cs typeface="B Nazanin" pitchFamily="2" charset="-78"/>
              </a:rPr>
              <a:t> برسد</a:t>
            </a:r>
          </a:p>
        </p:txBody>
      </p:sp>
      <p:pic>
        <p:nvPicPr>
          <p:cNvPr id="20482" name="Picture 2" descr="D:\Tox1\Tox2\fig0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809" y="1124744"/>
            <a:ext cx="3867151" cy="5400675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47A988-E443-4D84-9B40-69B450EB9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39"/>
    </mc:Choice>
    <mc:Fallback>
      <p:transition spd="slow" advTm="54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260649"/>
            <a:ext cx="3826768" cy="2664295"/>
          </a:xfrm>
        </p:spPr>
        <p:txBody>
          <a:bodyPr/>
          <a:lstStyle/>
          <a:p>
            <a:pPr algn="r" rtl="1"/>
            <a:r>
              <a:rPr lang="fa-IR" dirty="0">
                <a:cs typeface="B Lotus" pitchFamily="2" charset="-78"/>
              </a:rPr>
              <a:t>ساختار غشاهای زیستی</a:t>
            </a:r>
          </a:p>
          <a:p>
            <a:pPr lvl="1" algn="r" rtl="1"/>
            <a:r>
              <a:rPr lang="fa-IR" dirty="0">
                <a:cs typeface="B Lotus" pitchFamily="2" charset="-78"/>
              </a:rPr>
              <a:t>دولایه فسفولیپد</a:t>
            </a:r>
          </a:p>
          <a:p>
            <a:pPr lvl="1" algn="r" rtl="1"/>
            <a:r>
              <a:rPr lang="fa-IR" dirty="0">
                <a:cs typeface="B Lotus" pitchFamily="2" charset="-78"/>
              </a:rPr>
              <a:t>منافذ ریز</a:t>
            </a:r>
          </a:p>
          <a:p>
            <a:pPr lvl="1" algn="r" rtl="1"/>
            <a:r>
              <a:rPr lang="fa-IR" dirty="0">
                <a:cs typeface="B Lotus" pitchFamily="2" charset="-78"/>
              </a:rPr>
              <a:t>پروتین های شناور</a:t>
            </a:r>
            <a:endParaRPr lang="en-US" dirty="0">
              <a:cs typeface="B Lotus" pitchFamily="2" charset="-78"/>
            </a:endParaRPr>
          </a:p>
        </p:txBody>
      </p:sp>
      <p:pic>
        <p:nvPicPr>
          <p:cNvPr id="4" name="Picture 3" descr="plasmamembranefigur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9723" y="3237506"/>
            <a:ext cx="4236253" cy="3359846"/>
          </a:xfrm>
          <a:prstGeom prst="rect">
            <a:avLst/>
          </a:prstGeom>
        </p:spPr>
      </p:pic>
      <p:pic>
        <p:nvPicPr>
          <p:cNvPr id="22530" name="Picture 2" descr="D:\Tox1\Tox2\fig0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76672"/>
            <a:ext cx="2905721" cy="2383263"/>
          </a:xfrm>
          <a:prstGeom prst="rect">
            <a:avLst/>
          </a:prstGeom>
          <a:noFill/>
        </p:spPr>
      </p:pic>
      <p:pic>
        <p:nvPicPr>
          <p:cNvPr id="22532" name="Picture 4" descr="D:\Tox1\Tox2\fig04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7226" y="2924944"/>
            <a:ext cx="3969230" cy="3859535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B5960E-528B-420D-924A-35DB44AB8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20"/>
    </mc:Choice>
    <mc:Fallback>
      <p:transition spd="slow" advTm="19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1700808"/>
            <a:ext cx="4176464" cy="936104"/>
          </a:xfrm>
        </p:spPr>
        <p:txBody>
          <a:bodyPr>
            <a:normAutofit/>
          </a:bodyPr>
          <a:lstStyle/>
          <a:p>
            <a:pPr algn="r"/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روشهای عبور مواد از غشاها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104" y="2708920"/>
            <a:ext cx="3384376" cy="3312368"/>
          </a:xfrm>
        </p:spPr>
        <p:txBody>
          <a:bodyPr>
            <a:normAutofit/>
          </a:bodyPr>
          <a:lstStyle/>
          <a:p>
            <a:r>
              <a:rPr lang="fa-IR" sz="2400" dirty="0">
                <a:cs typeface="B Nazanin" pitchFamily="2" charset="-78"/>
              </a:rPr>
              <a:t>انتشار ساده یا انتقال غیرفعال</a:t>
            </a:r>
          </a:p>
          <a:p>
            <a:r>
              <a:rPr lang="fa-IR" sz="2400" dirty="0">
                <a:cs typeface="B Nazanin" pitchFamily="2" charset="-78"/>
              </a:rPr>
              <a:t>انتشار تسهیل شده</a:t>
            </a:r>
          </a:p>
          <a:p>
            <a:r>
              <a:rPr lang="fa-IR" sz="2400" dirty="0">
                <a:cs typeface="B Nazanin" pitchFamily="2" charset="-78"/>
              </a:rPr>
              <a:t>فیلتراسیون</a:t>
            </a:r>
          </a:p>
          <a:p>
            <a:r>
              <a:rPr lang="fa-IR" sz="2400" dirty="0">
                <a:cs typeface="B Nazanin" pitchFamily="2" charset="-78"/>
              </a:rPr>
              <a:t>انتقال فعال</a:t>
            </a:r>
          </a:p>
          <a:p>
            <a:r>
              <a:rPr lang="fa-IR" sz="2400" dirty="0">
                <a:cs typeface="B Nazanin" pitchFamily="2" charset="-78"/>
              </a:rPr>
              <a:t>پینوسیتوز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79512" y="404664"/>
          <a:ext cx="5328592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1EE4F3B-A916-4CF9-8ABF-B255D8EE0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74"/>
    </mc:Choice>
    <mc:Fallback>
      <p:transition spd="slow" advTm="37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انتشار ساده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1800" y="1600201"/>
            <a:ext cx="5915000" cy="3124944"/>
          </a:xfrm>
        </p:spPr>
        <p:txBody>
          <a:bodyPr>
            <a:normAutofit fontScale="92500"/>
          </a:bodyPr>
          <a:lstStyle/>
          <a:p>
            <a:r>
              <a:rPr lang="fa-IR" dirty="0">
                <a:cs typeface="B Nazanin" pitchFamily="2" charset="-78"/>
              </a:rPr>
              <a:t>معمول ترین مسیرعبور زنوبیوتیک ها از غشاء</a:t>
            </a:r>
          </a:p>
          <a:p>
            <a:r>
              <a:rPr lang="fa-IR" dirty="0">
                <a:cs typeface="B Nazanin" pitchFamily="2" charset="-78"/>
              </a:rPr>
              <a:t>میزان عبور به چندین فاکتور وابسته است</a:t>
            </a:r>
          </a:p>
          <a:p>
            <a:pPr lvl="1"/>
            <a:r>
              <a:rPr lang="fa-IR" dirty="0">
                <a:cs typeface="B Nazanin" pitchFamily="2" charset="-78"/>
              </a:rPr>
              <a:t>شیب غلظت</a:t>
            </a:r>
          </a:p>
          <a:p>
            <a:pPr lvl="1"/>
            <a:r>
              <a:rPr lang="fa-IR" dirty="0">
                <a:cs typeface="B Nazanin" pitchFamily="2" charset="-78"/>
              </a:rPr>
              <a:t>اندازه مولکولی</a:t>
            </a:r>
          </a:p>
          <a:p>
            <a:pPr lvl="1"/>
            <a:r>
              <a:rPr lang="fa-IR" dirty="0">
                <a:cs typeface="B Nazanin" pitchFamily="2" charset="-78"/>
              </a:rPr>
              <a:t>حلالیت پذیری در چربی</a:t>
            </a:r>
          </a:p>
          <a:p>
            <a:pPr lvl="1"/>
            <a:r>
              <a:rPr lang="fa-IR" dirty="0">
                <a:cs typeface="B Nazanin" pitchFamily="2" charset="-78"/>
              </a:rPr>
              <a:t>درجه یونیزاسیون</a:t>
            </a:r>
          </a:p>
        </p:txBody>
      </p:sp>
      <p:pic>
        <p:nvPicPr>
          <p:cNvPr id="4" name="Picture 3" descr="Scheme_simple_diffusion_in_cell_membrane-d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56792"/>
            <a:ext cx="2991463" cy="1904826"/>
          </a:xfrm>
          <a:prstGeom prst="rect">
            <a:avLst/>
          </a:prstGeom>
        </p:spPr>
      </p:pic>
      <p:pic>
        <p:nvPicPr>
          <p:cNvPr id="5" name="Content Placeholder 4" descr="artificial-blood-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4581128"/>
            <a:ext cx="3252935" cy="2204864"/>
          </a:xfrm>
          <a:prstGeom prst="rect">
            <a:avLst/>
          </a:prstGeom>
        </p:spPr>
      </p:pic>
      <p:pic>
        <p:nvPicPr>
          <p:cNvPr id="23554" name="Picture 2" descr="D:\Tox1\Tox2\fig05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3455889"/>
            <a:ext cx="3960440" cy="3402111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CAE8A6A-2D56-455E-97D7-501D8CD77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29"/>
    </mc:Choice>
    <mc:Fallback>
      <p:transition spd="slow" advTm="61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ویژگیهای انتشار ساده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a-IR" dirty="0">
                <a:cs typeface="B Lotus" pitchFamily="2" charset="-78"/>
              </a:rPr>
              <a:t>عدم نیاز به انرژی </a:t>
            </a:r>
          </a:p>
          <a:p>
            <a:pPr lvl="1"/>
            <a:r>
              <a:rPr lang="fa-IR" dirty="0">
                <a:cs typeface="B Lotus" pitchFamily="2" charset="-78"/>
              </a:rPr>
              <a:t>عدم نیاز به مولکلول حامل </a:t>
            </a:r>
            <a:r>
              <a:rPr lang="en-US" dirty="0">
                <a:cs typeface="B Lotus" pitchFamily="2" charset="-78"/>
              </a:rPr>
              <a:t>(carrier)</a:t>
            </a:r>
            <a:r>
              <a:rPr lang="fa-IR" dirty="0">
                <a:cs typeface="B Lotus" pitchFamily="2" charset="-78"/>
              </a:rPr>
              <a:t> </a:t>
            </a:r>
          </a:p>
          <a:p>
            <a:pPr lvl="1"/>
            <a:r>
              <a:rPr lang="fa-IR" dirty="0">
                <a:cs typeface="B Lotus" pitchFamily="2" charset="-78"/>
              </a:rPr>
              <a:t>برای مولکولهای کوچک، چربی دوست </a:t>
            </a:r>
            <a:r>
              <a:rPr lang="en-US" dirty="0">
                <a:cs typeface="B Lotus" pitchFamily="2" charset="-78"/>
              </a:rPr>
              <a:t>(</a:t>
            </a:r>
            <a:r>
              <a:rPr lang="en-US" dirty="0" err="1">
                <a:cs typeface="B Lotus" pitchFamily="2" charset="-78"/>
              </a:rPr>
              <a:t>Lipophilic</a:t>
            </a:r>
            <a:r>
              <a:rPr lang="en-US" dirty="0">
                <a:cs typeface="B Lotus" pitchFamily="2" charset="-78"/>
              </a:rPr>
              <a:t>)</a:t>
            </a:r>
            <a:r>
              <a:rPr lang="fa-IR" dirty="0">
                <a:cs typeface="B Lotus" pitchFamily="2" charset="-78"/>
              </a:rPr>
              <a:t>  و غیر یونی </a:t>
            </a:r>
            <a:r>
              <a:rPr lang="en-US" dirty="0">
                <a:cs typeface="B Lotus" pitchFamily="2" charset="-78"/>
              </a:rPr>
              <a:t>(</a:t>
            </a:r>
            <a:r>
              <a:rPr lang="en-US" dirty="0" err="1">
                <a:cs typeface="B Lotus" pitchFamily="2" charset="-78"/>
              </a:rPr>
              <a:t>nonionized</a:t>
            </a:r>
            <a:r>
              <a:rPr lang="en-US" dirty="0">
                <a:cs typeface="B Lotus" pitchFamily="2" charset="-78"/>
              </a:rPr>
              <a:t> or neutral)</a:t>
            </a:r>
            <a:r>
              <a:rPr lang="fa-IR" dirty="0">
                <a:cs typeface="B Lotus" pitchFamily="2" charset="-78"/>
              </a:rPr>
              <a:t>  سریع می باشد.</a:t>
            </a:r>
          </a:p>
          <a:p>
            <a:pPr lvl="2"/>
            <a:r>
              <a:rPr lang="fa-IR" dirty="0">
                <a:cs typeface="B Lotus" pitchFamily="2" charset="-78"/>
              </a:rPr>
              <a:t>یونیزاسیون حرکت دارو را در بدن تحت تاثیر قرار می دهد</a:t>
            </a:r>
          </a:p>
          <a:p>
            <a:pPr lvl="2"/>
            <a:r>
              <a:rPr lang="fa-IR" dirty="0">
                <a:cs typeface="B Lotus" pitchFamily="2" charset="-78"/>
              </a:rPr>
              <a:t>بعضی مواد یا اسیدی ضعیف یا بازی ضعیف هستند</a:t>
            </a:r>
          </a:p>
          <a:p>
            <a:pPr lvl="2"/>
            <a:r>
              <a:rPr lang="fa-IR" dirty="0">
                <a:cs typeface="B Lotus" pitchFamily="2" charset="-78"/>
              </a:rPr>
              <a:t>درجه یونیزاسیون دارو وابسته به </a:t>
            </a:r>
            <a:r>
              <a:rPr lang="en-US" dirty="0">
                <a:cs typeface="B Lotus" pitchFamily="2" charset="-78"/>
              </a:rPr>
              <a:t>pH</a:t>
            </a:r>
            <a:r>
              <a:rPr lang="fa-IR" dirty="0">
                <a:cs typeface="B Lotus" pitchFamily="2" charset="-78"/>
              </a:rPr>
              <a:t> محیط و </a:t>
            </a:r>
            <a:r>
              <a:rPr lang="en-US" dirty="0" err="1">
                <a:cs typeface="B Lotus" pitchFamily="2" charset="-78"/>
              </a:rPr>
              <a:t>pk</a:t>
            </a:r>
            <a:r>
              <a:rPr lang="fa-IR" dirty="0">
                <a:cs typeface="B Lotus" pitchFamily="2" charset="-78"/>
              </a:rPr>
              <a:t> دارو</a:t>
            </a:r>
          </a:p>
          <a:p>
            <a:pPr lvl="2"/>
            <a:r>
              <a:rPr lang="fa-IR" dirty="0">
                <a:cs typeface="B Lotus" pitchFamily="2" charset="-78"/>
              </a:rPr>
              <a:t>داروهای یونیزه محلول در آب و غیر یونیزه محلول در چربی هستند.</a:t>
            </a:r>
          </a:p>
          <a:p>
            <a:endParaRPr lang="fa-I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882B14-8ACE-41C6-ADBE-91218639C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51"/>
    </mc:Choice>
    <mc:Fallback>
      <p:transition spd="slow" advTm="17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1777</Words>
  <Application>Microsoft Office PowerPoint</Application>
  <PresentationFormat>On-screen Show (4:3)</PresentationFormat>
  <Paragraphs>272</Paragraphs>
  <Slides>38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B Nazanin</vt:lpstr>
      <vt:lpstr>Calibri</vt:lpstr>
      <vt:lpstr>Tahoma</vt:lpstr>
      <vt:lpstr>Office Theme</vt:lpstr>
      <vt:lpstr>توکسیکوکینتیک  (جذب، انتشار، متابولیسم و دفع)</vt:lpstr>
      <vt:lpstr>PowerPoint Presentation</vt:lpstr>
      <vt:lpstr>toxicokinetic</vt:lpstr>
      <vt:lpstr>PowerPoint Presentation</vt:lpstr>
      <vt:lpstr>جذب</vt:lpstr>
      <vt:lpstr>PowerPoint Presentation</vt:lpstr>
      <vt:lpstr>روشهای عبور مواد از غشاها</vt:lpstr>
      <vt:lpstr>انتشار ساده</vt:lpstr>
      <vt:lpstr>ویژگیهای انتشار ساده</vt:lpstr>
      <vt:lpstr>فیلتراسیون</vt:lpstr>
      <vt:lpstr>انتشار تسهیل شده</vt:lpstr>
      <vt:lpstr>انتقال فعال</vt:lpstr>
      <vt:lpstr>پینوسیتوز</vt:lpstr>
      <vt:lpstr>مسیرهای مواجهه و جذب مواد سمی </vt:lpstr>
      <vt:lpstr>پوست</vt:lpstr>
      <vt:lpstr>تنفسی</vt:lpstr>
      <vt:lpstr>خوراکی</vt:lpstr>
      <vt:lpstr>PowerPoint Presentation</vt:lpstr>
      <vt:lpstr>PowerPoint Presentation</vt:lpstr>
      <vt:lpstr>The enterohepatic recycling</vt:lpstr>
      <vt:lpstr>انتشار دارو Distribution</vt:lpstr>
      <vt:lpstr>اتصال پروتئینی protein binding</vt:lpstr>
      <vt:lpstr>PowerPoint Presentation</vt:lpstr>
      <vt:lpstr>سد خونی مغزی Blood Brain Barrier</vt:lpstr>
      <vt:lpstr>سد جفتی placental barrier</vt:lpstr>
      <vt:lpstr>انتشار مجدد redistribution</vt:lpstr>
      <vt:lpstr>PowerPoint Presentation</vt:lpstr>
      <vt:lpstr>بیوترانسفورماسیون</vt:lpstr>
      <vt:lpstr>بیوترانسفورماسیون در 2 فاز اتفاق می افتد</vt:lpstr>
      <vt:lpstr>The liver</vt:lpstr>
      <vt:lpstr>فاز 1 و 2</vt:lpstr>
      <vt:lpstr>PowerPoint Presentation</vt:lpstr>
      <vt:lpstr>PowerPoint Presentation</vt:lpstr>
      <vt:lpstr>PowerPoint Presentation</vt:lpstr>
      <vt:lpstr>دفع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توکسیکوکینتیک  (جذب، انتشار، متابولیسم و دفع)</dc:title>
  <dc:creator>Ebrahim</dc:creator>
  <cp:lastModifiedBy>ebrahim shahroozian</cp:lastModifiedBy>
  <cp:revision>62</cp:revision>
  <dcterms:created xsi:type="dcterms:W3CDTF">2014-03-02T04:41:56Z</dcterms:created>
  <dcterms:modified xsi:type="dcterms:W3CDTF">2020-04-23T10:10:17Z</dcterms:modified>
</cp:coreProperties>
</file>