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74" r:id="rId15"/>
    <p:sldId id="273"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544"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3A63FF-92C4-4C2C-B937-F81A79B8AED0}"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968333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A63FF-92C4-4C2C-B937-F81A79B8AED0}"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305605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A63FF-92C4-4C2C-B937-F81A79B8AED0}"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2435266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A63FF-92C4-4C2C-B937-F81A79B8AED0}"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1570359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3A63FF-92C4-4C2C-B937-F81A79B8AED0}"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177738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3A63FF-92C4-4C2C-B937-F81A79B8AED0}"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358861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3A63FF-92C4-4C2C-B937-F81A79B8AED0}"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4149017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3A63FF-92C4-4C2C-B937-F81A79B8AED0}" type="datetimeFigureOut">
              <a:rPr lang="en-US" smtClean="0"/>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1925539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3A63FF-92C4-4C2C-B937-F81A79B8AED0}" type="datetimeFigureOut">
              <a:rPr lang="en-US" smtClean="0"/>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424686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3A63FF-92C4-4C2C-B937-F81A79B8AED0}"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336564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3A63FF-92C4-4C2C-B937-F81A79B8AED0}"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4A440-771A-4C21-8ADA-1D1E6DD91BA4}" type="slidenum">
              <a:rPr lang="en-US" smtClean="0"/>
              <a:t>‹#›</a:t>
            </a:fld>
            <a:endParaRPr lang="en-US"/>
          </a:p>
        </p:txBody>
      </p:sp>
    </p:spTree>
    <p:extLst>
      <p:ext uri="{BB962C8B-B14F-4D97-AF65-F5344CB8AC3E}">
        <p14:creationId xmlns:p14="http://schemas.microsoft.com/office/powerpoint/2010/main" val="90059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A63FF-92C4-4C2C-B937-F81A79B8AED0}" type="datetimeFigureOut">
              <a:rPr lang="en-US" smtClean="0"/>
              <a:t>4/18/2020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4A440-771A-4C21-8ADA-1D1E6DD91BA4}" type="slidenum">
              <a:rPr lang="en-US" smtClean="0"/>
              <a:t>‹#›</a:t>
            </a:fld>
            <a:endParaRPr lang="en-US"/>
          </a:p>
        </p:txBody>
      </p:sp>
    </p:spTree>
    <p:extLst>
      <p:ext uri="{BB962C8B-B14F-4D97-AF65-F5344CB8AC3E}">
        <p14:creationId xmlns:p14="http://schemas.microsoft.com/office/powerpoint/2010/main" val="3370861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0000"/>
            <a:lum/>
          </a:blip>
          <a:srcRect/>
          <a:stretch>
            <a:fillRect l="-23000" r="-2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Calculations for Toxicology</a:t>
            </a:r>
            <a:endParaRPr lang="en-US" dirty="0"/>
          </a:p>
        </p:txBody>
      </p:sp>
      <p:sp>
        <p:nvSpPr>
          <p:cNvPr id="3" name="Subtitle 2"/>
          <p:cNvSpPr>
            <a:spLocks noGrp="1"/>
          </p:cNvSpPr>
          <p:nvPr>
            <p:ph type="subTitle" idx="1"/>
          </p:nvPr>
        </p:nvSpPr>
        <p:spPr/>
        <p:txBody>
          <a:bodyPr/>
          <a:lstStyle/>
          <a:p>
            <a:r>
              <a:rPr lang="en-US" dirty="0">
                <a:solidFill>
                  <a:srgbClr val="0070C0"/>
                </a:solidFill>
              </a:rPr>
              <a:t>Dr. </a:t>
            </a:r>
            <a:r>
              <a:rPr lang="en-US" dirty="0" err="1">
                <a:solidFill>
                  <a:srgbClr val="0070C0"/>
                </a:solidFill>
              </a:rPr>
              <a:t>Shahroozian</a:t>
            </a:r>
            <a:endParaRPr lang="en-US" dirty="0">
              <a:solidFill>
                <a:srgbClr val="0070C0"/>
              </a:solidFill>
            </a:endParaRPr>
          </a:p>
        </p:txBody>
      </p:sp>
      <p:pic>
        <p:nvPicPr>
          <p:cNvPr id="4" name="Audio 3">
            <a:hlinkClick r:id="" action="ppaction://media"/>
            <a:extLst>
              <a:ext uri="{FF2B5EF4-FFF2-40B4-BE49-F238E27FC236}">
                <a16:creationId xmlns:a16="http://schemas.microsoft.com/office/drawing/2014/main" id="{2B025B87-8A79-48D1-929C-AE996FE694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12770182"/>
      </p:ext>
    </p:extLst>
  </p:cSld>
  <p:clrMapOvr>
    <a:masterClrMapping/>
  </p:clrMapOvr>
  <mc:AlternateContent xmlns:mc="http://schemas.openxmlformats.org/markup-compatibility/2006">
    <mc:Choice xmlns:p14="http://schemas.microsoft.com/office/powerpoint/2010/main" Requires="p14">
      <p:transition spd="slow" p14:dur="2000" advTm="30445"/>
    </mc:Choice>
    <mc:Fallback>
      <p:transition spd="slow" advTm="30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762999" cy="394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4009592"/>
            <a:ext cx="8762999"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910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Pearson Square Ration Formulation Method</a:t>
            </a:r>
            <a:endParaRPr lang="en-US" dirty="0"/>
          </a:p>
        </p:txBody>
      </p:sp>
      <p:sp>
        <p:nvSpPr>
          <p:cNvPr id="3" name="Content Placeholder 2"/>
          <p:cNvSpPr>
            <a:spLocks noGrp="1"/>
          </p:cNvSpPr>
          <p:nvPr>
            <p:ph idx="1"/>
          </p:nvPr>
        </p:nvSpPr>
        <p:spPr>
          <a:xfrm>
            <a:off x="228600" y="1600200"/>
            <a:ext cx="8686800" cy="4800600"/>
          </a:xfrm>
        </p:spPr>
        <p:txBody>
          <a:bodyPr/>
          <a:lstStyle/>
          <a:p>
            <a:pPr algn="just"/>
            <a:r>
              <a:rPr lang="en-US" dirty="0"/>
              <a:t>A method to determine the relative concentration of a feedstuff in a final ration</a:t>
            </a:r>
          </a:p>
          <a:p>
            <a:pPr algn="just"/>
            <a:r>
              <a:rPr lang="en-US" dirty="0"/>
              <a:t>Target concentration (e.g., toxin, crude protein, vitamin) must be intermediate to the concentration of each feedstuff.</a:t>
            </a:r>
          </a:p>
          <a:p>
            <a:pPr algn="just"/>
            <a:r>
              <a:rPr lang="en-US" dirty="0"/>
              <a:t>Can be used to calculate the dilution of certain feedstuffs (e.g., high nitrate hay)</a:t>
            </a:r>
          </a:p>
        </p:txBody>
      </p:sp>
    </p:spTree>
    <p:extLst>
      <p:ext uri="{BB962C8B-B14F-4D97-AF65-F5344CB8AC3E}">
        <p14:creationId xmlns:p14="http://schemas.microsoft.com/office/powerpoint/2010/main" val="4233744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648201"/>
            <a:ext cx="8229600" cy="2057399"/>
          </a:xfrm>
        </p:spPr>
        <p:txBody>
          <a:bodyPr>
            <a:noAutofit/>
          </a:bodyPr>
          <a:lstStyle/>
          <a:p>
            <a:pPr algn="just"/>
            <a:r>
              <a:rPr lang="en-US" sz="1800" dirty="0"/>
              <a:t>The Pearson square is a method for determining the composition of</a:t>
            </a:r>
            <a:br>
              <a:rPr lang="en-US" sz="1800" dirty="0"/>
            </a:br>
            <a:r>
              <a:rPr lang="en-US" sz="1800" dirty="0"/>
              <a:t>feedstuffs with different concentrations of a nutrient or toxin. The composition of</a:t>
            </a:r>
            <a:br>
              <a:rPr lang="en-US" sz="1800" dirty="0"/>
            </a:br>
            <a:r>
              <a:rPr lang="en-US" sz="1800" dirty="0"/>
              <a:t>each feedstuff is placed on the corners of the </a:t>
            </a:r>
            <a:r>
              <a:rPr lang="en-US" sz="1800" i="1" dirty="0"/>
              <a:t>left </a:t>
            </a:r>
            <a:r>
              <a:rPr lang="en-US" sz="1800" dirty="0"/>
              <a:t>side of the square. The target</a:t>
            </a:r>
            <a:br>
              <a:rPr lang="en-US" sz="1800" dirty="0"/>
            </a:br>
            <a:r>
              <a:rPr lang="en-US" sz="1800" dirty="0"/>
              <a:t>concentration is placed in the </a:t>
            </a:r>
            <a:r>
              <a:rPr lang="en-US" sz="1800" i="1" dirty="0"/>
              <a:t>center </a:t>
            </a:r>
            <a:r>
              <a:rPr lang="en-US" sz="1800" dirty="0"/>
              <a:t>of the square, and the </a:t>
            </a:r>
            <a:r>
              <a:rPr lang="en-US" sz="1800" i="1" dirty="0"/>
              <a:t>arrows </a:t>
            </a:r>
            <a:r>
              <a:rPr lang="en-US" sz="1800" dirty="0"/>
              <a:t>represent subtraction. The absolute value of the diagonal subtraction results in the parts of each</a:t>
            </a:r>
            <a:br>
              <a:rPr lang="en-US" sz="1800" dirty="0"/>
            </a:br>
            <a:r>
              <a:rPr lang="en-US" sz="1800" dirty="0"/>
              <a:t>feedstuff needed to achieve the target concentration.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
            <a:ext cx="716279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209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244596"/>
            <a:ext cx="9144000" cy="1613404"/>
          </a:xfrm>
        </p:spPr>
        <p:txBody>
          <a:bodyPr>
            <a:noAutofit/>
          </a:bodyPr>
          <a:lstStyle/>
          <a:p>
            <a:pPr algn="just"/>
            <a:r>
              <a:rPr lang="en-US" sz="1800" dirty="0"/>
              <a:t>Example of a Pearson square. A producer has some hay with a</a:t>
            </a:r>
            <a:br>
              <a:rPr lang="en-US" sz="1800" dirty="0"/>
            </a:br>
            <a:r>
              <a:rPr lang="en-US" sz="1800" dirty="0"/>
              <a:t>tested nitrate concentration of 6000 ppm. He wants to feed this hay to his cattle.</a:t>
            </a:r>
            <a:br>
              <a:rPr lang="en-US" sz="1800" dirty="0"/>
            </a:br>
            <a:r>
              <a:rPr lang="en-US" sz="1800" dirty="0"/>
              <a:t>He plans to mix this hay with another source of hay (tested 500 ppm nitrate) to</a:t>
            </a:r>
            <a:br>
              <a:rPr lang="en-US" sz="1800" dirty="0"/>
            </a:br>
            <a:r>
              <a:rPr lang="en-US" sz="1800" dirty="0"/>
              <a:t>produce feed with a target concentration of 2000 ppm. What quantity of each</a:t>
            </a:r>
            <a:br>
              <a:rPr lang="en-US" sz="1800" dirty="0"/>
            </a:br>
            <a:r>
              <a:rPr lang="en-US" sz="1800" dirty="0"/>
              <a:t>source would be needed to make 1 ton of feed with the target concentration?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0881"/>
            <a:ext cx="7086599" cy="513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5040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117" y="685800"/>
            <a:ext cx="892868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160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447800"/>
            <a:ext cx="9047634" cy="39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202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04799"/>
            <a:ext cx="7327900" cy="175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888" y="2209800"/>
            <a:ext cx="71739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730" y="2868212"/>
            <a:ext cx="8891070" cy="376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918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pPr algn="just"/>
            <a:r>
              <a:rPr lang="en-US" dirty="0"/>
              <a:t>Dosage calculation is critical to clinical veterinary toxicology.</a:t>
            </a:r>
          </a:p>
          <a:p>
            <a:r>
              <a:rPr lang="en-US" dirty="0"/>
              <a:t>This process allows one to answer two very important questions about an exposure.</a:t>
            </a:r>
          </a:p>
          <a:p>
            <a:pPr lvl="1" algn="just"/>
            <a:r>
              <a:rPr lang="en-US" dirty="0">
                <a:solidFill>
                  <a:srgbClr val="FF0000"/>
                </a:solidFill>
              </a:rPr>
              <a:t>questions about an exposure. First, is the exposure going to cause adverse effects? </a:t>
            </a:r>
          </a:p>
          <a:p>
            <a:pPr lvl="1" algn="just"/>
            <a:r>
              <a:rPr lang="en-US" dirty="0">
                <a:solidFill>
                  <a:srgbClr val="FF0000"/>
                </a:solidFill>
              </a:rPr>
              <a:t>And second, if adverse effects develop, how serious will they be?</a:t>
            </a:r>
          </a:p>
          <a:p>
            <a:pPr algn="just"/>
            <a:r>
              <a:rPr lang="en-US" dirty="0"/>
              <a:t> The relationship between the dosage and the effect or response to a poison is a crucial concept in toxicology</a:t>
            </a:r>
          </a:p>
        </p:txBody>
      </p:sp>
      <p:pic>
        <p:nvPicPr>
          <p:cNvPr id="2" name="Audio 1">
            <a:hlinkClick r:id="" action="ppaction://media"/>
            <a:extLst>
              <a:ext uri="{FF2B5EF4-FFF2-40B4-BE49-F238E27FC236}">
                <a16:creationId xmlns:a16="http://schemas.microsoft.com/office/drawing/2014/main" id="{18B9DF0B-AB64-439A-BC08-D4BE450CEC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03127638"/>
      </p:ext>
    </p:extLst>
  </p:cSld>
  <p:clrMapOvr>
    <a:masterClrMapping/>
  </p:clrMapOvr>
  <mc:AlternateContent xmlns:mc="http://schemas.openxmlformats.org/markup-compatibility/2006">
    <mc:Choice xmlns:p14="http://schemas.microsoft.com/office/powerpoint/2010/main" Requires="p14">
      <p:transition spd="slow" p14:dur="2000" advTm="119277"/>
    </mc:Choice>
    <mc:Fallback>
      <p:transition spd="slow" advTm="119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00800"/>
          </a:xfrm>
        </p:spPr>
        <p:txBody>
          <a:bodyPr>
            <a:normAutofit fontScale="92500" lnSpcReduction="20000"/>
          </a:bodyPr>
          <a:lstStyle/>
          <a:p>
            <a:pPr algn="just"/>
            <a:r>
              <a:rPr lang="en-US" dirty="0"/>
              <a:t>In all these circumstances (Acute, subacute and chronic), the veterinary clinician must first relate a probable amount of toxicant to a body weight dosage and then decide if detoxification therapy or antidotal treatment Is necessary. </a:t>
            </a:r>
            <a:r>
              <a:rPr lang="en-US" dirty="0">
                <a:solidFill>
                  <a:srgbClr val="FF0000"/>
                </a:solidFill>
              </a:rPr>
              <a:t>(Dosage)</a:t>
            </a:r>
          </a:p>
          <a:p>
            <a:pPr algn="just"/>
            <a:r>
              <a:rPr lang="en-US" dirty="0"/>
              <a:t>Determining the </a:t>
            </a:r>
            <a:r>
              <a:rPr lang="en-US" dirty="0">
                <a:solidFill>
                  <a:srgbClr val="FF0000"/>
                </a:solidFill>
              </a:rPr>
              <a:t>dosage</a:t>
            </a:r>
            <a:r>
              <a:rPr lang="en-US" dirty="0"/>
              <a:t> helps one decide how to proceed with the case and to answer the following questions:</a:t>
            </a:r>
          </a:p>
          <a:p>
            <a:pPr lvl="1" algn="just"/>
            <a:r>
              <a:rPr lang="en-US" dirty="0"/>
              <a:t>Is any treatment needed?</a:t>
            </a:r>
          </a:p>
          <a:p>
            <a:pPr lvl="1" algn="just"/>
            <a:r>
              <a:rPr lang="en-US" dirty="0"/>
              <a:t>What, if any, method of decontamination should be</a:t>
            </a:r>
          </a:p>
          <a:p>
            <a:pPr lvl="1" algn="just"/>
            <a:r>
              <a:rPr lang="en-US" dirty="0"/>
              <a:t>performed?</a:t>
            </a:r>
          </a:p>
          <a:p>
            <a:pPr lvl="1" algn="just"/>
            <a:r>
              <a:rPr lang="en-US" dirty="0"/>
              <a:t>Should this patient be hospitalized for monitoring?</a:t>
            </a:r>
          </a:p>
          <a:p>
            <a:pPr lvl="1" algn="just"/>
            <a:r>
              <a:rPr lang="en-US" dirty="0"/>
              <a:t>What clinical signs may develop?</a:t>
            </a:r>
          </a:p>
          <a:p>
            <a:pPr lvl="1" algn="just"/>
            <a:r>
              <a:rPr lang="en-US" dirty="0"/>
              <a:t>Is there an antidotal therapy and if so, is this patient a good candidate?</a:t>
            </a:r>
          </a:p>
          <a:p>
            <a:pPr lvl="1" algn="just"/>
            <a:r>
              <a:rPr lang="en-US" dirty="0"/>
              <a:t>What are the likely costs associated with treatment?</a:t>
            </a:r>
            <a:endParaRPr lang="en-US" dirty="0">
              <a:solidFill>
                <a:srgbClr val="FF0000"/>
              </a:solidFill>
            </a:endParaRPr>
          </a:p>
        </p:txBody>
      </p:sp>
      <p:pic>
        <p:nvPicPr>
          <p:cNvPr id="2" name="Audio 1">
            <a:hlinkClick r:id="" action="ppaction://media"/>
            <a:extLst>
              <a:ext uri="{FF2B5EF4-FFF2-40B4-BE49-F238E27FC236}">
                <a16:creationId xmlns:a16="http://schemas.microsoft.com/office/drawing/2014/main" id="{023A4B65-F6A7-4B50-8879-064853A739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98080648"/>
      </p:ext>
    </p:extLst>
  </p:cSld>
  <p:clrMapOvr>
    <a:masterClrMapping/>
  </p:clrMapOvr>
  <mc:AlternateContent xmlns:mc="http://schemas.openxmlformats.org/markup-compatibility/2006">
    <mc:Choice xmlns:p14="http://schemas.microsoft.com/office/powerpoint/2010/main" Requires="p14">
      <p:transition spd="slow" p14:dur="2000" advTm="128963"/>
    </mc:Choice>
    <mc:Fallback>
      <p:transition spd="slow" advTm="12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6400800"/>
          </a:xfrm>
        </p:spPr>
        <p:txBody>
          <a:bodyPr>
            <a:normAutofit/>
          </a:bodyPr>
          <a:lstStyle/>
          <a:p>
            <a:pPr algn="just"/>
            <a:r>
              <a:rPr lang="en-US" dirty="0"/>
              <a:t>The principles of </a:t>
            </a:r>
            <a:r>
              <a:rPr lang="en-US" dirty="0">
                <a:solidFill>
                  <a:srgbClr val="FF0000"/>
                </a:solidFill>
              </a:rPr>
              <a:t>dosage</a:t>
            </a:r>
            <a:r>
              <a:rPr lang="en-US" dirty="0"/>
              <a:t> and calculations practiced in </a:t>
            </a:r>
            <a:r>
              <a:rPr lang="en-US" dirty="0">
                <a:solidFill>
                  <a:srgbClr val="FF0000"/>
                </a:solidFill>
              </a:rPr>
              <a:t>pharmacology</a:t>
            </a:r>
            <a:r>
              <a:rPr lang="en-US" dirty="0"/>
              <a:t> and therapeutics are similar to those used in </a:t>
            </a:r>
            <a:r>
              <a:rPr lang="en-US" dirty="0">
                <a:solidFill>
                  <a:srgbClr val="FF0000"/>
                </a:solidFill>
              </a:rPr>
              <a:t>toxicology</a:t>
            </a:r>
            <a:r>
              <a:rPr lang="en-US" dirty="0"/>
              <a:t>. </a:t>
            </a:r>
          </a:p>
          <a:p>
            <a:pPr algn="just"/>
            <a:r>
              <a:rPr lang="en-US" dirty="0"/>
              <a:t>Of particular importance in toxicology is the need to differentiate between and convert different expressions of concentration as stated on labels or obtained from laboratory analysis.</a:t>
            </a:r>
          </a:p>
          <a:p>
            <a:pPr algn="just"/>
            <a:r>
              <a:rPr lang="en-US" dirty="0"/>
              <a:t>The </a:t>
            </a:r>
            <a:r>
              <a:rPr lang="en-US" dirty="0">
                <a:solidFill>
                  <a:srgbClr val="FF0000"/>
                </a:solidFill>
              </a:rPr>
              <a:t>toxicologist</a:t>
            </a:r>
            <a:r>
              <a:rPr lang="en-US" dirty="0"/>
              <a:t> is further challenged to correlate the </a:t>
            </a:r>
            <a:r>
              <a:rPr lang="en-US" i="1" dirty="0">
                <a:solidFill>
                  <a:srgbClr val="0070C0"/>
                </a:solidFill>
              </a:rPr>
              <a:t>level of contamination in </a:t>
            </a:r>
            <a:r>
              <a:rPr lang="en-US" i="1" u="sng" dirty="0">
                <a:solidFill>
                  <a:srgbClr val="0070C0"/>
                </a:solidFill>
              </a:rPr>
              <a:t>food</a:t>
            </a:r>
            <a:r>
              <a:rPr lang="en-US" i="1" dirty="0">
                <a:solidFill>
                  <a:srgbClr val="0070C0"/>
                </a:solidFill>
              </a:rPr>
              <a:t>, </a:t>
            </a:r>
            <a:r>
              <a:rPr lang="en-US" i="1" u="sng" dirty="0">
                <a:solidFill>
                  <a:srgbClr val="0070C0"/>
                </a:solidFill>
              </a:rPr>
              <a:t>water</a:t>
            </a:r>
            <a:r>
              <a:rPr lang="en-US" i="1" dirty="0">
                <a:solidFill>
                  <a:srgbClr val="0070C0"/>
                </a:solidFill>
              </a:rPr>
              <a:t>, or </a:t>
            </a:r>
            <a:r>
              <a:rPr lang="en-US" i="1" u="sng" dirty="0">
                <a:solidFill>
                  <a:srgbClr val="0070C0"/>
                </a:solidFill>
              </a:rPr>
              <a:t>baits</a:t>
            </a:r>
            <a:r>
              <a:rPr lang="en-US" i="1" dirty="0">
                <a:solidFill>
                  <a:srgbClr val="0070C0"/>
                </a:solidFill>
              </a:rPr>
              <a:t> to the </a:t>
            </a:r>
            <a:r>
              <a:rPr lang="en-US" i="1" u="sng" dirty="0">
                <a:solidFill>
                  <a:srgbClr val="0070C0"/>
                </a:solidFill>
              </a:rPr>
              <a:t>clinical signs </a:t>
            </a:r>
            <a:r>
              <a:rPr lang="en-US" i="1" dirty="0">
                <a:solidFill>
                  <a:srgbClr val="0070C0"/>
                </a:solidFill>
              </a:rPr>
              <a:t>observed in a suspected poisoning</a:t>
            </a:r>
            <a:r>
              <a:rPr lang="en-US" dirty="0"/>
              <a:t>.</a:t>
            </a:r>
          </a:p>
        </p:txBody>
      </p:sp>
      <p:pic>
        <p:nvPicPr>
          <p:cNvPr id="2" name="Audio 1">
            <a:hlinkClick r:id="" action="ppaction://media"/>
            <a:extLst>
              <a:ext uri="{FF2B5EF4-FFF2-40B4-BE49-F238E27FC236}">
                <a16:creationId xmlns:a16="http://schemas.microsoft.com/office/drawing/2014/main" id="{974E5367-C1C6-4DE5-AE6C-1B2759C859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28073073"/>
      </p:ext>
    </p:extLst>
  </p:cSld>
  <p:clrMapOvr>
    <a:masterClrMapping/>
  </p:clrMapOvr>
  <mc:AlternateContent xmlns:mc="http://schemas.openxmlformats.org/markup-compatibility/2006">
    <mc:Choice xmlns:p14="http://schemas.microsoft.com/office/powerpoint/2010/main" Requires="p14">
      <p:transition spd="slow" p14:dur="2000" advTm="48576"/>
    </mc:Choice>
    <mc:Fallback>
      <p:transition spd="slow" advTm="4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76200"/>
            <a:ext cx="3645408"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3F613A56-1F07-4CA6-8C9F-C3CF1ADB44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93651356"/>
      </p:ext>
    </p:extLst>
  </p:cSld>
  <p:clrMapOvr>
    <a:masterClrMapping/>
  </p:clrMapOvr>
  <mc:AlternateContent xmlns:mc="http://schemas.openxmlformats.org/markup-compatibility/2006">
    <mc:Choice xmlns:p14="http://schemas.microsoft.com/office/powerpoint/2010/main" Requires="p14">
      <p:transition spd="slow" p14:dur="2000" advTm="79986"/>
    </mc:Choice>
    <mc:Fallback>
      <p:transition spd="slow" advTm="79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DETERMINING EXPOSURE AMOUNTS</a:t>
            </a:r>
            <a:endParaRPr lang="en-US" dirty="0"/>
          </a:p>
        </p:txBody>
      </p:sp>
      <p:sp>
        <p:nvSpPr>
          <p:cNvPr id="3" name="Content Placeholder 2"/>
          <p:cNvSpPr>
            <a:spLocks noGrp="1"/>
          </p:cNvSpPr>
          <p:nvPr>
            <p:ph idx="1"/>
          </p:nvPr>
        </p:nvSpPr>
        <p:spPr/>
        <p:txBody>
          <a:bodyPr>
            <a:normAutofit lnSpcReduction="10000"/>
          </a:bodyPr>
          <a:lstStyle/>
          <a:p>
            <a:r>
              <a:rPr lang="en-US" dirty="0"/>
              <a:t>Taking a thorough history is an important step in effectively calculating the dosage of an exposure.</a:t>
            </a:r>
          </a:p>
          <a:p>
            <a:pPr lvl="1"/>
            <a:r>
              <a:rPr lang="en-US" dirty="0"/>
              <a:t>read the label to determine the amount originally in the container</a:t>
            </a:r>
          </a:p>
          <a:p>
            <a:pPr lvl="1"/>
            <a:r>
              <a:rPr lang="en-US" dirty="0"/>
              <a:t>ask a question to help narrow down the possible amount</a:t>
            </a:r>
          </a:p>
          <a:p>
            <a:pPr lvl="2"/>
            <a:r>
              <a:rPr lang="en-US" dirty="0"/>
              <a:t>candies, gum, granular, baits, fertilizer, insecticides, and pesticides</a:t>
            </a:r>
          </a:p>
          <a:p>
            <a:pPr lvl="2"/>
            <a:r>
              <a:rPr lang="en-US" dirty="0"/>
              <a:t>product is a liquid</a:t>
            </a:r>
          </a:p>
        </p:txBody>
      </p:sp>
      <p:pic>
        <p:nvPicPr>
          <p:cNvPr id="4" name="Audio 3">
            <a:hlinkClick r:id="" action="ppaction://media"/>
            <a:extLst>
              <a:ext uri="{FF2B5EF4-FFF2-40B4-BE49-F238E27FC236}">
                <a16:creationId xmlns:a16="http://schemas.microsoft.com/office/drawing/2014/main" id="{BEF9CF7E-0BF4-4F20-870D-BCFAB3AD90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38237357"/>
      </p:ext>
    </p:extLst>
  </p:cSld>
  <p:clrMapOvr>
    <a:masterClrMapping/>
  </p:clrMapOvr>
  <mc:AlternateContent xmlns:mc="http://schemas.openxmlformats.org/markup-compatibility/2006">
    <mc:Choice xmlns:p14="http://schemas.microsoft.com/office/powerpoint/2010/main" Requires="p14">
      <p:transition spd="slow" p14:dur="2000" advTm="48891"/>
    </mc:Choice>
    <mc:Fallback>
      <p:transition spd="slow" advTm="4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08092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286E3E19-391B-4E11-9ED9-CAC95F1B91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88713261"/>
      </p:ext>
    </p:extLst>
  </p:cSld>
  <p:clrMapOvr>
    <a:masterClrMapping/>
  </p:clrMapOvr>
  <mc:AlternateContent xmlns:mc="http://schemas.openxmlformats.org/markup-compatibility/2006">
    <mc:Choice xmlns:p14="http://schemas.microsoft.com/office/powerpoint/2010/main" Requires="p14">
      <p:transition spd="slow" p14:dur="2000" advTm="366806"/>
    </mc:Choice>
    <mc:Fallback>
      <p:transition spd="slow" advTm="366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1326"/>
            <a:ext cx="9144000" cy="6670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70F95F6B-82BB-465F-9BA8-FE849C2C2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63860210"/>
      </p:ext>
    </p:extLst>
  </p:cSld>
  <p:clrMapOvr>
    <a:masterClrMapping/>
  </p:clrMapOvr>
  <mc:AlternateContent xmlns:mc="http://schemas.openxmlformats.org/markup-compatibility/2006">
    <mc:Choice xmlns:p14="http://schemas.microsoft.com/office/powerpoint/2010/main" Requires="p14">
      <p:transition spd="slow" p14:dur="2000" advTm="365434"/>
    </mc:Choice>
    <mc:Fallback>
      <p:transition spd="slow" advTm="36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 y="228600"/>
            <a:ext cx="9149231"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7CD3CB92-951F-46C0-8353-F26DDFADEE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97647011"/>
      </p:ext>
    </p:extLst>
  </p:cSld>
  <p:clrMapOvr>
    <a:masterClrMapping/>
  </p:clrMapOvr>
  <mc:AlternateContent xmlns:mc="http://schemas.openxmlformats.org/markup-compatibility/2006">
    <mc:Choice xmlns:p14="http://schemas.microsoft.com/office/powerpoint/2010/main" Requires="p14">
      <p:transition spd="slow" p14:dur="2000" advTm="170585"/>
    </mc:Choice>
    <mc:Fallback>
      <p:transition spd="slow" advTm="17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554</Words>
  <Application>Microsoft Office PowerPoint</Application>
  <PresentationFormat>On-screen Show (4:3)</PresentationFormat>
  <Paragraphs>31</Paragraphs>
  <Slides>16</Slides>
  <Notes>0</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Calculations for Toxicology</vt:lpstr>
      <vt:lpstr>PowerPoint Presentation</vt:lpstr>
      <vt:lpstr>PowerPoint Presentation</vt:lpstr>
      <vt:lpstr>PowerPoint Presentation</vt:lpstr>
      <vt:lpstr>PowerPoint Presentation</vt:lpstr>
      <vt:lpstr>DETERMINING EXPOSURE AMOUNTS</vt:lpstr>
      <vt:lpstr>PowerPoint Presentation</vt:lpstr>
      <vt:lpstr>PowerPoint Presentation</vt:lpstr>
      <vt:lpstr>PowerPoint Presentation</vt:lpstr>
      <vt:lpstr>PowerPoint Presentation</vt:lpstr>
      <vt:lpstr>Pearson Square Ration Formulation Method</vt:lpstr>
      <vt:lpstr>The Pearson square is a method for determining the composition of feedstuffs with different concentrations of a nutrient or toxin. The composition of each feedstuff is placed on the corners of the left side of the square. The target concentration is placed in the center of the square, and the arrows represent subtraction. The absolute value of the diagonal subtraction results in the parts of each feedstuff needed to achieve the target concentration.</vt:lpstr>
      <vt:lpstr>Example of a Pearson square. A producer has some hay with a tested nitrate concentration of 6000 ppm. He wants to feed this hay to his cattle. He plans to mix this hay with another source of hay (tested 500 ppm nitrate) to produce feed with a target concentration of 2000 ppm. What quantity of each source would be needed to make 1 ton of feed with the target concentration?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Calculations for Toxicology</dc:title>
  <dc:creator>asus</dc:creator>
  <cp:lastModifiedBy>ebrahim shahroozian</cp:lastModifiedBy>
  <cp:revision>18</cp:revision>
  <dcterms:created xsi:type="dcterms:W3CDTF">2016-10-29T19:10:21Z</dcterms:created>
  <dcterms:modified xsi:type="dcterms:W3CDTF">2020-04-18T10:57:51Z</dcterms:modified>
</cp:coreProperties>
</file>