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3" r:id="rId4"/>
  </p:sldMasterIdLst>
  <p:sldIdLst>
    <p:sldId id="257" r:id="rId5"/>
    <p:sldId id="262" r:id="rId6"/>
    <p:sldId id="263" r:id="rId7"/>
    <p:sldId id="264" r:id="rId8"/>
    <p:sldId id="26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529"/>
    <a:srgbClr val="2B3922"/>
    <a:srgbClr val="2E3722"/>
    <a:srgbClr val="FCF7F1"/>
    <a:srgbClr val="B8D233"/>
    <a:srgbClr val="5CC6D6"/>
    <a:srgbClr val="F8D22F"/>
    <a:srgbClr val="F03F2B"/>
    <a:srgbClr val="3488A0"/>
    <a:srgbClr val="5790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9" autoAdjust="0"/>
    <p:restoredTop sz="94619" autoAdjust="0"/>
  </p:normalViewPr>
  <p:slideViewPr>
    <p:cSldViewPr snapToGrid="0">
      <p:cViewPr varScale="1">
        <p:scale>
          <a:sx n="87" d="100"/>
          <a:sy n="87" d="100"/>
        </p:scale>
        <p:origin x="60"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4/17/2020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4/17/2020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4/17/2020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4/17/2020</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4/17/2020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4/17/2020</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62" r:id="rId8"/>
    <p:sldLayoutId id="2147483663" r:id="rId9"/>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6.em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10.emf"/><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bstract image">
            <a:extLst>
              <a:ext uri="{FF2B5EF4-FFF2-40B4-BE49-F238E27FC236}">
                <a16:creationId xmlns:a16="http://schemas.microsoft.com/office/drawing/2014/main" id="{8045422F-7258-40AC-BD2E-2469AA44892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82" name="Rectangle 81">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5067"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84" name="Rectangle 83">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61010"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6033793" y="2355458"/>
            <a:ext cx="4775075" cy="1630907"/>
          </a:xfrm>
        </p:spPr>
        <p:txBody>
          <a:bodyPr>
            <a:normAutofit/>
          </a:bodyPr>
          <a:lstStyle/>
          <a:p>
            <a:r>
              <a:rPr lang="fa-IR" sz="4400" dirty="0">
                <a:solidFill>
                  <a:schemeClr val="tx1"/>
                </a:solidFill>
              </a:rPr>
              <a:t>توصیف عددی نتیجه مشاهدات</a:t>
            </a:r>
            <a:endParaRPr lang="en-US" sz="4400" dirty="0">
              <a:solidFill>
                <a:schemeClr val="tx1"/>
              </a:solidFill>
            </a:endParaRP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6033793" y="3995988"/>
            <a:ext cx="4775075" cy="559656"/>
          </a:xfrm>
        </p:spPr>
        <p:txBody>
          <a:bodyPr>
            <a:normAutofit/>
          </a:bodyPr>
          <a:lstStyle/>
          <a:p>
            <a:pPr>
              <a:spcAft>
                <a:spcPts val="600"/>
              </a:spcAft>
            </a:pPr>
            <a:endParaRPr lang="en-US" dirty="0">
              <a:solidFill>
                <a:schemeClr val="tx1"/>
              </a:solidFill>
            </a:endParaRPr>
          </a:p>
        </p:txBody>
      </p:sp>
      <p:pic>
        <p:nvPicPr>
          <p:cNvPr id="4" name="Audio 3">
            <a:hlinkClick r:id="" action="ppaction://media"/>
            <a:extLst>
              <a:ext uri="{FF2B5EF4-FFF2-40B4-BE49-F238E27FC236}">
                <a16:creationId xmlns:a16="http://schemas.microsoft.com/office/drawing/2014/main" id="{932AEA16-EE36-4672-A977-578EA64C96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842807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31466"/>
    </mc:Choice>
    <mc:Fallback>
      <p:transition spd="slow" advTm="31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7AC85-0DDB-49F4-A4B2-49055683D354}"/>
              </a:ext>
            </a:extLst>
          </p:cNvPr>
          <p:cNvSpPr>
            <a:spLocks noGrp="1"/>
          </p:cNvSpPr>
          <p:nvPr>
            <p:ph type="title"/>
          </p:nvPr>
        </p:nvSpPr>
        <p:spPr/>
        <p:txBody>
          <a:bodyPr/>
          <a:lstStyle/>
          <a:p>
            <a:pPr algn="r" rtl="1"/>
            <a:r>
              <a:rPr lang="fa-IR" dirty="0">
                <a:solidFill>
                  <a:schemeClr val="tx1"/>
                </a:solidFill>
              </a:rPr>
              <a:t>توصیف عددی نتیجه مشاهدات</a:t>
            </a:r>
            <a:endParaRPr lang="en-US" dirty="0"/>
          </a:p>
        </p:txBody>
      </p:sp>
      <p:sp>
        <p:nvSpPr>
          <p:cNvPr id="3" name="Content Placeholder 2">
            <a:extLst>
              <a:ext uri="{FF2B5EF4-FFF2-40B4-BE49-F238E27FC236}">
                <a16:creationId xmlns:a16="http://schemas.microsoft.com/office/drawing/2014/main" id="{383938C4-5417-4BA2-B5AD-9760AB97498B}"/>
              </a:ext>
            </a:extLst>
          </p:cNvPr>
          <p:cNvSpPr>
            <a:spLocks noGrp="1"/>
          </p:cNvSpPr>
          <p:nvPr>
            <p:ph idx="1"/>
          </p:nvPr>
        </p:nvSpPr>
        <p:spPr/>
        <p:txBody>
          <a:bodyPr/>
          <a:lstStyle/>
          <a:p>
            <a:pPr algn="r" rtl="1"/>
            <a:r>
              <a:rPr lang="fa-IR" dirty="0"/>
              <a:t>شاخص های مرکزی </a:t>
            </a:r>
            <a:r>
              <a:rPr lang="en-US" dirty="0"/>
              <a:t>(measures of central)</a:t>
            </a:r>
            <a:r>
              <a:rPr lang="fa-IR" dirty="0"/>
              <a:t> </a:t>
            </a:r>
          </a:p>
          <a:p>
            <a:pPr lvl="1" algn="r" rtl="1"/>
            <a:r>
              <a:rPr lang="fa-IR" dirty="0"/>
              <a:t>میانگین </a:t>
            </a:r>
            <a:r>
              <a:rPr lang="en-US" dirty="0"/>
              <a:t>(mean)</a:t>
            </a:r>
            <a:r>
              <a:rPr lang="fa-IR" dirty="0"/>
              <a:t> </a:t>
            </a:r>
          </a:p>
          <a:p>
            <a:pPr lvl="1" algn="r" rtl="1"/>
            <a:r>
              <a:rPr lang="fa-IR" dirty="0"/>
              <a:t>میانه </a:t>
            </a:r>
            <a:r>
              <a:rPr lang="en-US" dirty="0"/>
              <a:t>(median)</a:t>
            </a:r>
            <a:r>
              <a:rPr lang="fa-IR" dirty="0"/>
              <a:t> </a:t>
            </a:r>
          </a:p>
          <a:p>
            <a:pPr lvl="1" algn="r" rtl="1"/>
            <a:r>
              <a:rPr lang="fa-IR" dirty="0"/>
              <a:t>نما </a:t>
            </a:r>
            <a:r>
              <a:rPr lang="en-US" dirty="0"/>
              <a:t>(mode)</a:t>
            </a:r>
            <a:r>
              <a:rPr lang="fa-IR" dirty="0"/>
              <a:t> </a:t>
            </a:r>
          </a:p>
          <a:p>
            <a:pPr algn="r" rtl="1"/>
            <a:r>
              <a:rPr lang="fa-IR" dirty="0"/>
              <a:t>شاخص های پراکندگی </a:t>
            </a:r>
            <a:r>
              <a:rPr lang="en-US" dirty="0"/>
              <a:t>(measures of variability)</a:t>
            </a:r>
            <a:r>
              <a:rPr lang="fa-IR" dirty="0"/>
              <a:t> </a:t>
            </a:r>
          </a:p>
          <a:p>
            <a:pPr lvl="1" algn="r" rtl="1"/>
            <a:r>
              <a:rPr lang="fa-IR" dirty="0"/>
              <a:t>دامنه تغییرات </a:t>
            </a:r>
            <a:r>
              <a:rPr lang="en-US" dirty="0"/>
              <a:t>(range)</a:t>
            </a:r>
            <a:r>
              <a:rPr lang="fa-IR" dirty="0"/>
              <a:t> </a:t>
            </a:r>
          </a:p>
          <a:p>
            <a:pPr lvl="1" algn="r" rtl="1"/>
            <a:r>
              <a:rPr lang="fa-IR" dirty="0"/>
              <a:t>میانگین انحرافات </a:t>
            </a:r>
            <a:r>
              <a:rPr lang="en-US" dirty="0"/>
              <a:t>(mean deviation)</a:t>
            </a:r>
            <a:r>
              <a:rPr lang="fa-IR" dirty="0"/>
              <a:t> </a:t>
            </a:r>
          </a:p>
          <a:p>
            <a:pPr lvl="1" algn="r" rtl="1"/>
            <a:r>
              <a:rPr lang="fa-IR" dirty="0"/>
              <a:t>واریانس </a:t>
            </a:r>
            <a:r>
              <a:rPr lang="en-US" dirty="0"/>
              <a:t>(variance)</a:t>
            </a:r>
            <a:r>
              <a:rPr lang="fa-IR" dirty="0"/>
              <a:t> </a:t>
            </a:r>
          </a:p>
          <a:p>
            <a:pPr lvl="1" algn="r" rtl="1"/>
            <a:r>
              <a:rPr lang="fa-IR" dirty="0"/>
              <a:t>نحراف معیار </a:t>
            </a:r>
            <a:r>
              <a:rPr lang="en-US" dirty="0"/>
              <a:t>(standard deviation or SD)</a:t>
            </a:r>
            <a:r>
              <a:rPr lang="fa-IR" dirty="0"/>
              <a:t> </a:t>
            </a:r>
          </a:p>
          <a:p>
            <a:pPr lvl="1" algn="r" rtl="1"/>
            <a:r>
              <a:rPr lang="fa-IR" dirty="0"/>
              <a:t>ضریت تغییرات </a:t>
            </a:r>
            <a:r>
              <a:rPr lang="en-US" dirty="0"/>
              <a:t>(coefficient of variation)</a:t>
            </a:r>
            <a:r>
              <a:rPr lang="fa-IR" dirty="0"/>
              <a:t> </a:t>
            </a:r>
            <a:endParaRPr lang="en-US" dirty="0"/>
          </a:p>
        </p:txBody>
      </p:sp>
      <p:pic>
        <p:nvPicPr>
          <p:cNvPr id="5" name="Picture 4">
            <a:extLst>
              <a:ext uri="{FF2B5EF4-FFF2-40B4-BE49-F238E27FC236}">
                <a16:creationId xmlns:a16="http://schemas.microsoft.com/office/drawing/2014/main" id="{3A01100C-AEFB-4660-8858-C7F00DE7041E}"/>
              </a:ext>
            </a:extLst>
          </p:cNvPr>
          <p:cNvPicPr>
            <a:picLocks noChangeAspect="1"/>
          </p:cNvPicPr>
          <p:nvPr/>
        </p:nvPicPr>
        <p:blipFill>
          <a:blip r:embed="rId4"/>
          <a:stretch>
            <a:fillRect/>
          </a:stretch>
        </p:blipFill>
        <p:spPr>
          <a:xfrm>
            <a:off x="853441" y="1675014"/>
            <a:ext cx="6074054" cy="2194727"/>
          </a:xfrm>
          <a:prstGeom prst="rect">
            <a:avLst/>
          </a:prstGeom>
        </p:spPr>
      </p:pic>
      <p:pic>
        <p:nvPicPr>
          <p:cNvPr id="4" name="Audio 3">
            <a:hlinkClick r:id="" action="ppaction://media"/>
            <a:extLst>
              <a:ext uri="{FF2B5EF4-FFF2-40B4-BE49-F238E27FC236}">
                <a16:creationId xmlns:a16="http://schemas.microsoft.com/office/drawing/2014/main" id="{D7EBA066-83E3-4448-B113-1B05AFFDA0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7710213"/>
      </p:ext>
    </p:extLst>
  </p:cSld>
  <p:clrMapOvr>
    <a:masterClrMapping/>
  </p:clrMapOvr>
  <mc:AlternateContent xmlns:mc="http://schemas.openxmlformats.org/markup-compatibility/2006">
    <mc:Choice xmlns:p14="http://schemas.microsoft.com/office/powerpoint/2010/main" Requires="p14">
      <p:transition spd="slow" p14:dur="2000" advTm="96031"/>
    </mc:Choice>
    <mc:Fallback>
      <p:transition spd="slow" advTm="9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13AC6-566C-439B-B3F3-B8F968AD89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1CE80F0-13A5-4A3F-9027-2CE25F19B093}"/>
              </a:ext>
            </a:extLst>
          </p:cNvPr>
          <p:cNvSpPr>
            <a:spLocks noGrp="1"/>
          </p:cNvSpPr>
          <p:nvPr>
            <p:ph idx="1"/>
          </p:nvPr>
        </p:nvSpPr>
        <p:spPr/>
        <p:txBody>
          <a:bodyPr/>
          <a:lstStyle/>
          <a:p>
            <a:pPr algn="r" rtl="1"/>
            <a:r>
              <a:rPr lang="fa-IR" dirty="0"/>
              <a:t>برای توصیف هر چه بهتر متغیرهایی که داده های آنها کمی هستند، از دو گروه از شاخص های مرکزی و شاخص های پراکنده استفاده می کنیم. اگر بخواهیم نحوه تمرکز )مرکزیت( داده ها را توصیف نمائیم از شاخص های دسته اول و اگر چنانچه بخواهیم نحوه پراکندگی داده ها را توصیف نمائیم از شاخص های دسته دوم استفاده می کنیم. انواع شاخص های مرکزی به شرح زیر می باشند. </a:t>
            </a:r>
          </a:p>
          <a:p>
            <a:pPr algn="r" rtl="1"/>
            <a:r>
              <a:rPr lang="fa-IR" dirty="0"/>
              <a:t>میانگین : میانگین که آن را با </a:t>
            </a:r>
            <a:r>
              <a:rPr lang="el-GR" dirty="0">
                <a:latin typeface="Times New Roman" panose="02020603050405020304" pitchFamily="18" charset="0"/>
                <a:cs typeface="Times New Roman" panose="02020603050405020304" pitchFamily="18" charset="0"/>
              </a:rPr>
              <a:t>μ</a:t>
            </a:r>
            <a:r>
              <a:rPr lang="fa-IR" dirty="0">
                <a:latin typeface="Times New Roman" panose="02020603050405020304" pitchFamily="18" charset="0"/>
                <a:cs typeface="Times New Roman" panose="02020603050405020304" pitchFamily="18" charset="0"/>
              </a:rPr>
              <a:t> </a:t>
            </a:r>
            <a:r>
              <a:rPr lang="fa-IR" dirty="0"/>
              <a:t>نمایش می دهند همان متوسط یا معدل داده ها می باشد و برای محاسبه آن خواهیم داشت:</a:t>
            </a:r>
          </a:p>
          <a:p>
            <a:pPr algn="r" rtl="1"/>
            <a:r>
              <a:rPr lang="fa-IR" dirty="0"/>
              <a:t>به عبارت دیگر باید تک تک داده ها را با هم جمع نمائیم و مجموع را بر تعداد داده ها تقسیم کنیم.</a:t>
            </a:r>
          </a:p>
          <a:p>
            <a:pPr algn="r" rtl="1"/>
            <a:r>
              <a:rPr lang="el-GR" dirty="0">
                <a:latin typeface="Times New Roman" panose="02020603050405020304" pitchFamily="18" charset="0"/>
                <a:cs typeface="Times New Roman" panose="02020603050405020304" pitchFamily="18" charset="0"/>
              </a:rPr>
              <a:t>μ</a:t>
            </a:r>
            <a:r>
              <a:rPr lang="fa-IR" dirty="0">
                <a:latin typeface="Times New Roman" panose="02020603050405020304" pitchFamily="18" charset="0"/>
                <a:cs typeface="Times New Roman" panose="02020603050405020304" pitchFamily="18" charset="0"/>
              </a:rPr>
              <a:t> </a:t>
            </a:r>
            <a:r>
              <a:rPr lang="fa-IR" dirty="0"/>
              <a:t>میانگین جامعه است و در جایی که بخواهیم میانگین را برای یک نمونه محاسبه کنیم به جای آن از </a:t>
            </a:r>
            <a:r>
              <a:rPr lang="en-US" dirty="0"/>
              <a:t>X</a:t>
            </a:r>
            <a:r>
              <a:rPr lang="fa-IR" dirty="0"/>
              <a:t> استفاده میکنیم. </a:t>
            </a:r>
          </a:p>
          <a:p>
            <a:pPr algn="r" rtl="1"/>
            <a:r>
              <a:rPr lang="fa-IR" dirty="0"/>
              <a:t>نکته: میانگین داده های گروه بندی شده از فرمول زیر محاسبه می شود:</a:t>
            </a:r>
            <a:endParaRPr lang="en-US" dirty="0"/>
          </a:p>
        </p:txBody>
      </p:sp>
      <p:pic>
        <p:nvPicPr>
          <p:cNvPr id="4" name="Picture 3">
            <a:extLst>
              <a:ext uri="{FF2B5EF4-FFF2-40B4-BE49-F238E27FC236}">
                <a16:creationId xmlns:a16="http://schemas.microsoft.com/office/drawing/2014/main" id="{EEAE000C-BFAB-4EA8-8741-41CE4D408684}"/>
              </a:ext>
            </a:extLst>
          </p:cNvPr>
          <p:cNvPicPr>
            <a:picLocks noChangeAspect="1"/>
          </p:cNvPicPr>
          <p:nvPr/>
        </p:nvPicPr>
        <p:blipFill>
          <a:blip r:embed="rId4"/>
          <a:stretch>
            <a:fillRect/>
          </a:stretch>
        </p:blipFill>
        <p:spPr>
          <a:xfrm>
            <a:off x="667986" y="2940659"/>
            <a:ext cx="2681087" cy="488341"/>
          </a:xfrm>
          <a:prstGeom prst="rect">
            <a:avLst/>
          </a:prstGeom>
        </p:spPr>
      </p:pic>
      <p:pic>
        <p:nvPicPr>
          <p:cNvPr id="5" name="Picture 4">
            <a:extLst>
              <a:ext uri="{FF2B5EF4-FFF2-40B4-BE49-F238E27FC236}">
                <a16:creationId xmlns:a16="http://schemas.microsoft.com/office/drawing/2014/main" id="{BC044AF0-172C-48AF-A456-7034536CBA98}"/>
              </a:ext>
            </a:extLst>
          </p:cNvPr>
          <p:cNvPicPr>
            <a:picLocks noChangeAspect="1"/>
          </p:cNvPicPr>
          <p:nvPr/>
        </p:nvPicPr>
        <p:blipFill>
          <a:blip r:embed="rId5"/>
          <a:stretch>
            <a:fillRect/>
          </a:stretch>
        </p:blipFill>
        <p:spPr>
          <a:xfrm>
            <a:off x="1066800" y="3859542"/>
            <a:ext cx="1689811" cy="991845"/>
          </a:xfrm>
          <a:prstGeom prst="rect">
            <a:avLst/>
          </a:prstGeom>
        </p:spPr>
      </p:pic>
      <p:pic>
        <p:nvPicPr>
          <p:cNvPr id="6" name="Audio 5">
            <a:hlinkClick r:id="" action="ppaction://media"/>
            <a:extLst>
              <a:ext uri="{FF2B5EF4-FFF2-40B4-BE49-F238E27FC236}">
                <a16:creationId xmlns:a16="http://schemas.microsoft.com/office/drawing/2014/main" id="{FE3CCBC3-4512-46B1-9FDB-76F8F19374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37965008"/>
      </p:ext>
    </p:extLst>
  </p:cSld>
  <p:clrMapOvr>
    <a:masterClrMapping/>
  </p:clrMapOvr>
  <mc:AlternateContent xmlns:mc="http://schemas.openxmlformats.org/markup-compatibility/2006">
    <mc:Choice xmlns:p14="http://schemas.microsoft.com/office/powerpoint/2010/main" Requires="p14">
      <p:transition spd="slow" p14:dur="2000" advTm="230155"/>
    </mc:Choice>
    <mc:Fallback>
      <p:transition spd="slow" advTm="230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573F5-61DB-4682-B67C-554FC24C2E0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597FB4A-542E-4521-9A1B-4A5B1D8B394D}"/>
              </a:ext>
            </a:extLst>
          </p:cNvPr>
          <p:cNvSpPr>
            <a:spLocks noGrp="1"/>
          </p:cNvSpPr>
          <p:nvPr>
            <p:ph idx="1"/>
          </p:nvPr>
        </p:nvSpPr>
        <p:spPr>
          <a:xfrm>
            <a:off x="1066800" y="2103119"/>
            <a:ext cx="10058400" cy="4231843"/>
          </a:xfrm>
        </p:spPr>
        <p:txBody>
          <a:bodyPr>
            <a:normAutofit lnSpcReduction="10000"/>
          </a:bodyPr>
          <a:lstStyle/>
          <a:p>
            <a:pPr algn="r" rtl="1"/>
            <a:r>
              <a:rPr lang="fa-IR" dirty="0"/>
              <a:t>میانه آن داده ای است که نیمی از داده ها از آن بزرگ تر و نیمی دیگر از آن کوچک تر هستند. به عبارت دیگر تمامی داده ه را به دو قسمت مساوی تقسیم می کند. برای محاسبه میانه اعداد، ابتدا تمامی داده ها را به صورت صعودی مرتب می کنیم. سپس محل میانه را با استفاده از فرمول به دست می آوریم. </a:t>
            </a:r>
          </a:p>
          <a:p>
            <a:pPr algn="r" rtl="1"/>
            <a:r>
              <a:rPr lang="fa-IR" dirty="0"/>
              <a:t>به اندازه محل میانه از کوچک ترین داده به سمت بزرگ ترین داده ها حرکت می کنیم به داده ای که می رسیم آن داده، میانه ما خواهد بود.</a:t>
            </a:r>
          </a:p>
          <a:p>
            <a:pPr algn="r" rtl="1"/>
            <a:r>
              <a:rPr lang="fa-IR" dirty="0"/>
              <a:t>به عنوان مثال اگر اعداد 4و 181 و 23 و 12 و 1 را داشته باشیم و میانه این اعداد را بخواهیم به دست بیاوریم ابتدا باید آنها را به صورت صعودی مرتب کنیم در چنین حالتی رشته اعداد ما بدین صورت خواهند بود:</a:t>
            </a:r>
          </a:p>
          <a:p>
            <a:pPr algn="r" rtl="1"/>
            <a:r>
              <a:rPr lang="fa-IR" dirty="0"/>
              <a:t>181 و 23 و 12 و 4و 1</a:t>
            </a:r>
          </a:p>
          <a:p>
            <a:pPr algn="r" rtl="1"/>
            <a:r>
              <a:rPr lang="fa-IR" dirty="0"/>
              <a:t>سپس محل میانه بدین صورت به دست خواهد آمد: پس میانه ما سومین عدد در میان این رشته مرتب شده اعداد خواهد بود لذا در اینجا میانه 12 است.</a:t>
            </a:r>
          </a:p>
          <a:p>
            <a:pPr algn="r" rtl="1"/>
            <a:r>
              <a:rPr lang="fa-IR" dirty="0"/>
              <a:t>اگر تعداد داده های ما (</a:t>
            </a:r>
            <a:r>
              <a:rPr lang="en-US" dirty="0"/>
              <a:t>N) </a:t>
            </a:r>
            <a:r>
              <a:rPr lang="fa-IR" dirty="0"/>
              <a:t>فرد باشد مشکلی نداریم اما اگر زوج باشد محل میانه ما اعشاری خواهد بود در چنین وضعیتی باید دو عدد وسط رشته اعداد مرتب شده را با هم جمع و تقسیم بر دو کنیم. حاصل آن میانه ما خواهد بود.</a:t>
            </a:r>
          </a:p>
          <a:p>
            <a:pPr algn="r" rtl="1"/>
            <a:r>
              <a:rPr lang="fa-IR" dirty="0"/>
              <a:t>به عنوان مثال اگر اعداد 1 ،4 ،12 ،23 ،51 ،101 را داشته باشیم و میانه این اعداد را بخواهیم ابتدا آنها را به صورت صعودی مرتب کنیم در چنین حالتی رشته اعداد ما بدین صورت هستند: 1 ،4 ،12 ،23 ،51 ،101</a:t>
            </a:r>
          </a:p>
          <a:p>
            <a:pPr algn="r" rtl="1"/>
            <a:r>
              <a:rPr lang="fa-IR" dirty="0"/>
              <a:t>سپس محل میانه خواهد بود:</a:t>
            </a:r>
          </a:p>
          <a:p>
            <a:pPr algn="r" rtl="1"/>
            <a:r>
              <a:rPr lang="fa-IR" dirty="0"/>
              <a:t>در اینجا دو عدد وسط رشته اعداد ما 51 و 23 هستند لذا میانه ما برابر است با</a:t>
            </a:r>
            <a:endParaRPr lang="en-US" dirty="0"/>
          </a:p>
        </p:txBody>
      </p:sp>
      <p:pic>
        <p:nvPicPr>
          <p:cNvPr id="4" name="Picture 3">
            <a:extLst>
              <a:ext uri="{FF2B5EF4-FFF2-40B4-BE49-F238E27FC236}">
                <a16:creationId xmlns:a16="http://schemas.microsoft.com/office/drawing/2014/main" id="{C7A5315D-F417-438C-8986-EB020858342E}"/>
              </a:ext>
            </a:extLst>
          </p:cNvPr>
          <p:cNvPicPr>
            <a:picLocks noChangeAspect="1"/>
          </p:cNvPicPr>
          <p:nvPr/>
        </p:nvPicPr>
        <p:blipFill>
          <a:blip r:embed="rId4"/>
          <a:stretch>
            <a:fillRect/>
          </a:stretch>
        </p:blipFill>
        <p:spPr>
          <a:xfrm>
            <a:off x="497434" y="2365061"/>
            <a:ext cx="696569" cy="624009"/>
          </a:xfrm>
          <a:prstGeom prst="rect">
            <a:avLst/>
          </a:prstGeom>
        </p:spPr>
      </p:pic>
      <p:pic>
        <p:nvPicPr>
          <p:cNvPr id="5" name="Picture 4">
            <a:extLst>
              <a:ext uri="{FF2B5EF4-FFF2-40B4-BE49-F238E27FC236}">
                <a16:creationId xmlns:a16="http://schemas.microsoft.com/office/drawing/2014/main" id="{9BFF94F5-FDF4-41F1-BBFF-E5D10A224137}"/>
              </a:ext>
            </a:extLst>
          </p:cNvPr>
          <p:cNvPicPr>
            <a:picLocks noChangeAspect="1"/>
          </p:cNvPicPr>
          <p:nvPr/>
        </p:nvPicPr>
        <p:blipFill>
          <a:blip r:embed="rId5"/>
          <a:stretch>
            <a:fillRect/>
          </a:stretch>
        </p:blipFill>
        <p:spPr>
          <a:xfrm>
            <a:off x="3121724" y="3429000"/>
            <a:ext cx="3473809" cy="677097"/>
          </a:xfrm>
          <a:prstGeom prst="rect">
            <a:avLst/>
          </a:prstGeom>
        </p:spPr>
      </p:pic>
      <p:pic>
        <p:nvPicPr>
          <p:cNvPr id="6" name="Picture 5">
            <a:extLst>
              <a:ext uri="{FF2B5EF4-FFF2-40B4-BE49-F238E27FC236}">
                <a16:creationId xmlns:a16="http://schemas.microsoft.com/office/drawing/2014/main" id="{227FDF84-D228-48DF-83B6-81EBE8A7C162}"/>
              </a:ext>
            </a:extLst>
          </p:cNvPr>
          <p:cNvPicPr>
            <a:picLocks noChangeAspect="1"/>
          </p:cNvPicPr>
          <p:nvPr/>
        </p:nvPicPr>
        <p:blipFill>
          <a:blip r:embed="rId6"/>
          <a:stretch>
            <a:fillRect/>
          </a:stretch>
        </p:blipFill>
        <p:spPr>
          <a:xfrm>
            <a:off x="2075341" y="5156776"/>
            <a:ext cx="3579309" cy="722140"/>
          </a:xfrm>
          <a:prstGeom prst="rect">
            <a:avLst/>
          </a:prstGeom>
        </p:spPr>
      </p:pic>
      <p:pic>
        <p:nvPicPr>
          <p:cNvPr id="8" name="Picture 7">
            <a:extLst>
              <a:ext uri="{FF2B5EF4-FFF2-40B4-BE49-F238E27FC236}">
                <a16:creationId xmlns:a16="http://schemas.microsoft.com/office/drawing/2014/main" id="{7137617B-11B2-4089-8988-9692E3585370}"/>
              </a:ext>
            </a:extLst>
          </p:cNvPr>
          <p:cNvPicPr>
            <a:picLocks noChangeAspect="1"/>
          </p:cNvPicPr>
          <p:nvPr/>
        </p:nvPicPr>
        <p:blipFill>
          <a:blip r:embed="rId7"/>
          <a:stretch>
            <a:fillRect/>
          </a:stretch>
        </p:blipFill>
        <p:spPr>
          <a:xfrm>
            <a:off x="3266005" y="5915912"/>
            <a:ext cx="1197980" cy="598988"/>
          </a:xfrm>
          <a:prstGeom prst="rect">
            <a:avLst/>
          </a:prstGeom>
        </p:spPr>
      </p:pic>
      <p:pic>
        <p:nvPicPr>
          <p:cNvPr id="7" name="Audio 6">
            <a:hlinkClick r:id="" action="ppaction://media"/>
            <a:extLst>
              <a:ext uri="{FF2B5EF4-FFF2-40B4-BE49-F238E27FC236}">
                <a16:creationId xmlns:a16="http://schemas.microsoft.com/office/drawing/2014/main" id="{F80D869D-A712-4173-A3BC-53BDAF81D95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2170978"/>
      </p:ext>
    </p:extLst>
  </p:cSld>
  <p:clrMapOvr>
    <a:masterClrMapping/>
  </p:clrMapOvr>
  <mc:AlternateContent xmlns:mc="http://schemas.openxmlformats.org/markup-compatibility/2006">
    <mc:Choice xmlns:p14="http://schemas.microsoft.com/office/powerpoint/2010/main" Requires="p14">
      <p:transition spd="slow" p14:dur="2000" advTm="178145"/>
    </mc:Choice>
    <mc:Fallback>
      <p:transition spd="slow" advTm="178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9CB25-E0AD-45FC-AEE4-5489B74AB28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C88FF9-D402-4FCB-8796-9FAE0BAA27A3}"/>
              </a:ext>
            </a:extLst>
          </p:cNvPr>
          <p:cNvSpPr>
            <a:spLocks noGrp="1"/>
          </p:cNvSpPr>
          <p:nvPr>
            <p:ph idx="1"/>
          </p:nvPr>
        </p:nvSpPr>
        <p:spPr/>
        <p:txBody>
          <a:bodyPr/>
          <a:lstStyle/>
          <a:p>
            <a:pPr algn="r" rtl="1"/>
            <a:r>
              <a:rPr lang="fa-IR" dirty="0"/>
              <a:t>نما داده ای است که بیشترین فراوانی را داراست پس در جایی که تعدادی عدد داریم باید ببینیم کدام عدد بیش از سایرین موجود است به عنوان مثال اگر اعداد ،6 ،3 ،3 ،2 ،2 ،3، 4 ، 7 را داشته باشیم نما برابر با 3 خواهد بود زیرا در میان این هشت، عدد 3 است که بیشتر از سایر اعداد تکرار شده است.</a:t>
            </a:r>
            <a:endParaRPr lang="en-US" dirty="0"/>
          </a:p>
        </p:txBody>
      </p:sp>
      <p:pic>
        <p:nvPicPr>
          <p:cNvPr id="5" name="Picture 4">
            <a:extLst>
              <a:ext uri="{FF2B5EF4-FFF2-40B4-BE49-F238E27FC236}">
                <a16:creationId xmlns:a16="http://schemas.microsoft.com/office/drawing/2014/main" id="{8209AD41-BBFC-414A-873A-FB23EF90062A}"/>
              </a:ext>
            </a:extLst>
          </p:cNvPr>
          <p:cNvPicPr>
            <a:picLocks noChangeAspect="1"/>
          </p:cNvPicPr>
          <p:nvPr/>
        </p:nvPicPr>
        <p:blipFill>
          <a:blip r:embed="rId4"/>
          <a:stretch>
            <a:fillRect/>
          </a:stretch>
        </p:blipFill>
        <p:spPr>
          <a:xfrm>
            <a:off x="8687295" y="2660999"/>
            <a:ext cx="2437905" cy="2143234"/>
          </a:xfrm>
          <a:prstGeom prst="rect">
            <a:avLst/>
          </a:prstGeom>
        </p:spPr>
      </p:pic>
      <p:pic>
        <p:nvPicPr>
          <p:cNvPr id="7" name="Picture 6">
            <a:extLst>
              <a:ext uri="{FF2B5EF4-FFF2-40B4-BE49-F238E27FC236}">
                <a16:creationId xmlns:a16="http://schemas.microsoft.com/office/drawing/2014/main" id="{8B0F18D5-8D58-4E5F-B462-E7E30ED1EA37}"/>
              </a:ext>
            </a:extLst>
          </p:cNvPr>
          <p:cNvPicPr>
            <a:picLocks noChangeAspect="1"/>
          </p:cNvPicPr>
          <p:nvPr/>
        </p:nvPicPr>
        <p:blipFill>
          <a:blip r:embed="rId5"/>
          <a:stretch>
            <a:fillRect/>
          </a:stretch>
        </p:blipFill>
        <p:spPr>
          <a:xfrm>
            <a:off x="589325" y="2820476"/>
            <a:ext cx="7888915" cy="3377517"/>
          </a:xfrm>
          <a:prstGeom prst="rect">
            <a:avLst/>
          </a:prstGeom>
        </p:spPr>
      </p:pic>
      <p:pic>
        <p:nvPicPr>
          <p:cNvPr id="9" name="Picture 8">
            <a:extLst>
              <a:ext uri="{FF2B5EF4-FFF2-40B4-BE49-F238E27FC236}">
                <a16:creationId xmlns:a16="http://schemas.microsoft.com/office/drawing/2014/main" id="{6568A260-CCF8-405D-B6CD-2784E5942185}"/>
              </a:ext>
            </a:extLst>
          </p:cNvPr>
          <p:cNvPicPr>
            <a:picLocks noChangeAspect="1"/>
          </p:cNvPicPr>
          <p:nvPr/>
        </p:nvPicPr>
        <p:blipFill>
          <a:blip r:embed="rId6"/>
          <a:stretch>
            <a:fillRect/>
          </a:stretch>
        </p:blipFill>
        <p:spPr>
          <a:xfrm>
            <a:off x="8596559" y="4843807"/>
            <a:ext cx="2619375" cy="1743075"/>
          </a:xfrm>
          <a:prstGeom prst="rect">
            <a:avLst/>
          </a:prstGeom>
        </p:spPr>
      </p:pic>
      <p:pic>
        <p:nvPicPr>
          <p:cNvPr id="4" name="Audio 3">
            <a:hlinkClick r:id="" action="ppaction://media"/>
            <a:extLst>
              <a:ext uri="{FF2B5EF4-FFF2-40B4-BE49-F238E27FC236}">
                <a16:creationId xmlns:a16="http://schemas.microsoft.com/office/drawing/2014/main" id="{1D0AF36B-86FC-432E-BCDF-DB8A793AB86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4131772"/>
      </p:ext>
    </p:extLst>
  </p:cSld>
  <p:clrMapOvr>
    <a:masterClrMapping/>
  </p:clrMapOvr>
  <mc:AlternateContent xmlns:mc="http://schemas.openxmlformats.org/markup-compatibility/2006">
    <mc:Choice xmlns:p14="http://schemas.microsoft.com/office/powerpoint/2010/main" Requires="p14">
      <p:transition spd="slow" p14:dur="2000" advTm="287630"/>
    </mc:Choice>
    <mc:Fallback>
      <p:transition spd="slow" advTm="287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FIVE">
      <a:dk1>
        <a:sysClr val="windowText" lastClr="000000"/>
      </a:dk1>
      <a:lt1>
        <a:sysClr val="window" lastClr="FFFFFF"/>
      </a:lt1>
      <a:dk2>
        <a:srgbClr val="505046"/>
      </a:dk2>
      <a:lt2>
        <a:srgbClr val="F5F6F4"/>
      </a:lt2>
      <a:accent1>
        <a:srgbClr val="57903F"/>
      </a:accent1>
      <a:accent2>
        <a:srgbClr val="F03F2B"/>
      </a:accent2>
      <a:accent3>
        <a:srgbClr val="3488A0"/>
      </a:accent3>
      <a:accent4>
        <a:srgbClr val="F8D22F"/>
      </a:accent4>
      <a:accent5>
        <a:srgbClr val="5CC6D6"/>
      </a:accent5>
      <a:accent6>
        <a:srgbClr val="B8D233"/>
      </a:accent6>
      <a:hlink>
        <a:srgbClr val="00B0F0"/>
      </a:hlink>
      <a:folHlink>
        <a:srgbClr val="B2B2B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riginal 5_01_Win32" id="{77344C68-A3F1-476B-8680-97D7F429B46B}" vid="{89780073-58E8-4DFF-BF29-BA99F805284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B58277-F8DF-46FF-84EC-EF41B835E69F}">
  <ds:schemaRefs>
    <ds:schemaRef ds:uri="http://schemas.microsoft.com/sharepoint/v3/contenttype/forms"/>
  </ds:schemaRefs>
</ds:datastoreItem>
</file>

<file path=customXml/itemProps2.xml><?xml version="1.0" encoding="utf-8"?>
<ds:datastoreItem xmlns:ds="http://schemas.openxmlformats.org/officeDocument/2006/customXml" ds:itemID="{137651BA-F45C-4845-9AB3-E0A65B39F5E1}">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2D276E62-80A3-44DD-9BCC-97ED2B99B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{62927B41-8010-46CD-81DB-4A5B98C8DEFD}tf78438558</Template>
  <TotalTime>0</TotalTime>
  <Words>613</Words>
  <Application>Microsoft Office PowerPoint</Application>
  <PresentationFormat>Widescreen</PresentationFormat>
  <Paragraphs>27</Paragraphs>
  <Slides>5</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Century Gothic</vt:lpstr>
      <vt:lpstr>Garamond</vt:lpstr>
      <vt:lpstr>Times New Roman</vt:lpstr>
      <vt:lpstr>SavonVTI</vt:lpstr>
      <vt:lpstr>توصیف عددی نتیجه مشاهدات</vt:lpstr>
      <vt:lpstr>توصیف عددی نتیجه مشاهدات</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2020-04-16T16:41:50Z</dcterms:created>
  <dcterms:modified xsi:type="dcterms:W3CDTF">2020-04-17T10:06:38Z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