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62" r:id="rId3"/>
    <p:sldId id="263" r:id="rId4"/>
    <p:sldId id="257" r:id="rId5"/>
    <p:sldId id="258" r:id="rId6"/>
    <p:sldId id="259" r:id="rId7"/>
    <p:sldId id="260" r:id="rId8"/>
    <p:sldId id="261"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106" d="100"/>
          <a:sy n="106" d="100"/>
        </p:scale>
        <p:origin x="544"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2EC7C8F2-C108-4561-A8AF-E8E3F91DDC1E}" type="datetimeFigureOut">
              <a:rPr lang="fa-IR" smtClean="0"/>
              <a:pPr/>
              <a:t>23/08/1441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EB8E8C-EF52-451A-B372-A0B373AB4769}"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2EC7C8F2-C108-4561-A8AF-E8E3F91DDC1E}" type="datetimeFigureOut">
              <a:rPr lang="fa-IR" smtClean="0"/>
              <a:pPr/>
              <a:t>23/08/1441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EB8E8C-EF52-451A-B372-A0B373AB4769}"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2EC7C8F2-C108-4561-A8AF-E8E3F91DDC1E}" type="datetimeFigureOut">
              <a:rPr lang="fa-IR" smtClean="0"/>
              <a:pPr/>
              <a:t>23/08/1441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EB8E8C-EF52-451A-B372-A0B373AB4769}" type="slidenum">
              <a:rPr lang="fa-IR" smtClean="0"/>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953000" y="1752600"/>
            <a:ext cx="3733800" cy="4114800"/>
          </a:xfrm>
        </p:spPr>
        <p:txBody>
          <a:bodyPr/>
          <a:lstStyle/>
          <a:p>
            <a:pPr lvl="0"/>
            <a:endParaRPr lang="en-US" noProof="0"/>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r>
              <a:rPr lang="fa-IR"/>
              <a:t>مهندس همت جو - زمستان 1390</a:t>
            </a:r>
            <a:endParaRPr lang="en-US"/>
          </a:p>
        </p:txBody>
      </p:sp>
      <p:sp>
        <p:nvSpPr>
          <p:cNvPr id="7" name="Rectangle 10"/>
          <p:cNvSpPr>
            <a:spLocks noGrp="1" noChangeArrowheads="1"/>
          </p:cNvSpPr>
          <p:nvPr>
            <p:ph type="sldNum" sz="quarter" idx="12"/>
          </p:nvPr>
        </p:nvSpPr>
        <p:spPr/>
        <p:txBody>
          <a:bodyPr/>
          <a:lstStyle>
            <a:lvl1pPr>
              <a:defRPr/>
            </a:lvl1pPr>
          </a:lstStyle>
          <a:p>
            <a:pPr>
              <a:defRPr/>
            </a:pPr>
            <a:fld id="{BA280292-449E-443E-82B1-D752C8011B4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2EC7C8F2-C108-4561-A8AF-E8E3F91DDC1E}" type="datetimeFigureOut">
              <a:rPr lang="fa-IR" smtClean="0"/>
              <a:pPr/>
              <a:t>23/08/1441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EB8E8C-EF52-451A-B372-A0B373AB4769}"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7C8F2-C108-4561-A8AF-E8E3F91DDC1E}" type="datetimeFigureOut">
              <a:rPr lang="fa-IR" smtClean="0"/>
              <a:pPr/>
              <a:t>23/08/1441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EB8E8C-EF52-451A-B372-A0B373AB4769}"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2EC7C8F2-C108-4561-A8AF-E8E3F91DDC1E}" type="datetimeFigureOut">
              <a:rPr lang="fa-IR" smtClean="0"/>
              <a:pPr/>
              <a:t>23/08/1441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EB8E8C-EF52-451A-B372-A0B373AB4769}"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2EC7C8F2-C108-4561-A8AF-E8E3F91DDC1E}" type="datetimeFigureOut">
              <a:rPr lang="fa-IR" smtClean="0"/>
              <a:pPr/>
              <a:t>23/08/1441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6EB8E8C-EF52-451A-B372-A0B373AB4769}"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2EC7C8F2-C108-4561-A8AF-E8E3F91DDC1E}" type="datetimeFigureOut">
              <a:rPr lang="fa-IR" smtClean="0"/>
              <a:pPr/>
              <a:t>23/08/1441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6EB8E8C-EF52-451A-B372-A0B373AB4769}"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C7C8F2-C108-4561-A8AF-E8E3F91DDC1E}" type="datetimeFigureOut">
              <a:rPr lang="fa-IR" smtClean="0"/>
              <a:pPr/>
              <a:t>23/08/1441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6EB8E8C-EF52-451A-B372-A0B373AB4769}"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C7C8F2-C108-4561-A8AF-E8E3F91DDC1E}" type="datetimeFigureOut">
              <a:rPr lang="fa-IR" smtClean="0"/>
              <a:pPr/>
              <a:t>23/08/1441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EB8E8C-EF52-451A-B372-A0B373AB4769}"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C7C8F2-C108-4561-A8AF-E8E3F91DDC1E}" type="datetimeFigureOut">
              <a:rPr lang="fa-IR" smtClean="0"/>
              <a:pPr/>
              <a:t>23/08/1441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EB8E8C-EF52-451A-B372-A0B373AB4769}"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EC7C8F2-C108-4561-A8AF-E8E3F91DDC1E}" type="datetimeFigureOut">
              <a:rPr lang="fa-IR" smtClean="0"/>
              <a:pPr/>
              <a:t>23/08/1441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6EB8E8C-EF52-451A-B372-A0B373AB4769}"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gif"/><Relationship Id="rId10" Type="http://schemas.openxmlformats.org/officeDocument/2006/relationships/image" Target="../media/image2.png"/><Relationship Id="rId4" Type="http://schemas.openxmlformats.org/officeDocument/2006/relationships/image" Target="../media/image7.gif"/><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gif"/><Relationship Id="rId12"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gif"/><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0000"/>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b="1" dirty="0">
                <a:cs typeface="B Nazanin" pitchFamily="2" charset="-78"/>
              </a:rPr>
              <a:t>آزمایشگاه سم شناسی</a:t>
            </a:r>
          </a:p>
        </p:txBody>
      </p:sp>
      <p:sp>
        <p:nvSpPr>
          <p:cNvPr id="3" name="Subtitle 2"/>
          <p:cNvSpPr>
            <a:spLocks noGrp="1"/>
          </p:cNvSpPr>
          <p:nvPr>
            <p:ph type="subTitle" idx="1"/>
          </p:nvPr>
        </p:nvSpPr>
        <p:spPr/>
        <p:txBody>
          <a:bodyPr/>
          <a:lstStyle/>
          <a:p>
            <a:r>
              <a:rPr lang="fa-IR" b="1" dirty="0">
                <a:solidFill>
                  <a:srgbClr val="FF0000"/>
                </a:solidFill>
                <a:cs typeface="B Nazanin" pitchFamily="2" charset="-78"/>
              </a:rPr>
              <a:t>جلسه اول</a:t>
            </a:r>
          </a:p>
          <a:p>
            <a:r>
              <a:rPr lang="fa-IR" b="1" dirty="0">
                <a:solidFill>
                  <a:srgbClr val="FFFF00"/>
                </a:solidFill>
                <a:cs typeface="B Nazanin" pitchFamily="2" charset="-78"/>
              </a:rPr>
              <a:t>دکتر شهروزیان</a:t>
            </a:r>
          </a:p>
        </p:txBody>
      </p:sp>
      <p:pic>
        <p:nvPicPr>
          <p:cNvPr id="4" name="Audio 3">
            <a:hlinkClick r:id="" action="ppaction://media"/>
            <a:extLst>
              <a:ext uri="{FF2B5EF4-FFF2-40B4-BE49-F238E27FC236}">
                <a16:creationId xmlns:a16="http://schemas.microsoft.com/office/drawing/2014/main" id="{6F4D8939-ECE4-484C-9949-B4342F3708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42"/>
    </mc:Choice>
    <mc:Fallback xmlns="">
      <p:transition spd="slow" advTm="30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brahim\Dropbox\Screenshots\Screenshot 2014-02-13 13.20.18.png"/>
          <p:cNvPicPr>
            <a:picLocks noChangeAspect="1" noChangeArrowheads="1"/>
          </p:cNvPicPr>
          <p:nvPr/>
        </p:nvPicPr>
        <p:blipFill>
          <a:blip r:embed="rId4" cstate="print"/>
          <a:srcRect/>
          <a:stretch>
            <a:fillRect/>
          </a:stretch>
        </p:blipFill>
        <p:spPr bwMode="auto">
          <a:xfrm>
            <a:off x="0" y="0"/>
            <a:ext cx="9144000" cy="3393532"/>
          </a:xfrm>
          <a:prstGeom prst="rect">
            <a:avLst/>
          </a:prstGeom>
          <a:noFill/>
        </p:spPr>
      </p:pic>
      <p:pic>
        <p:nvPicPr>
          <p:cNvPr id="5123" name="Picture 3" descr="C:\Users\Ebrahim\Dropbox\Screenshots\Screenshot 2014-02-13 13.17.33.png"/>
          <p:cNvPicPr>
            <a:picLocks noChangeAspect="1" noChangeArrowheads="1"/>
          </p:cNvPicPr>
          <p:nvPr/>
        </p:nvPicPr>
        <p:blipFill>
          <a:blip r:embed="rId5" cstate="print"/>
          <a:srcRect/>
          <a:stretch>
            <a:fillRect/>
          </a:stretch>
        </p:blipFill>
        <p:spPr bwMode="auto">
          <a:xfrm>
            <a:off x="0" y="3234233"/>
            <a:ext cx="9144000" cy="3651151"/>
          </a:xfrm>
          <a:prstGeom prst="rect">
            <a:avLst/>
          </a:prstGeom>
          <a:noFill/>
        </p:spPr>
      </p:pic>
      <p:pic>
        <p:nvPicPr>
          <p:cNvPr id="2" name="Audio 1">
            <a:hlinkClick r:id="" action="ppaction://media"/>
            <a:extLst>
              <a:ext uri="{FF2B5EF4-FFF2-40B4-BE49-F238E27FC236}">
                <a16:creationId xmlns:a16="http://schemas.microsoft.com/office/drawing/2014/main" id="{42E94AEE-1428-4374-9A3E-79C700EA15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433"/>
    </mc:Choice>
    <mc:Fallback>
      <p:transition spd="slow" advTm="25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print"/>
          <a:srcRect/>
          <a:stretch>
            <a:fillRect/>
          </a:stretch>
        </p:blipFill>
        <p:spPr bwMode="auto">
          <a:xfrm>
            <a:off x="144338" y="116632"/>
            <a:ext cx="8820150" cy="1340768"/>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185738" y="1412776"/>
            <a:ext cx="8772525" cy="2808312"/>
          </a:xfrm>
          <a:prstGeom prst="rect">
            <a:avLst/>
          </a:prstGeom>
          <a:noFill/>
          <a:ln w="9525">
            <a:noFill/>
            <a:miter lim="800000"/>
            <a:headEnd/>
            <a:tailEnd/>
          </a:ln>
        </p:spPr>
      </p:pic>
      <p:pic>
        <p:nvPicPr>
          <p:cNvPr id="6148" name="Picture 4"/>
          <p:cNvPicPr>
            <a:picLocks noChangeAspect="1" noChangeArrowheads="1"/>
          </p:cNvPicPr>
          <p:nvPr/>
        </p:nvPicPr>
        <p:blipFill>
          <a:blip r:embed="rId6" cstate="print"/>
          <a:srcRect/>
          <a:stretch>
            <a:fillRect/>
          </a:stretch>
        </p:blipFill>
        <p:spPr bwMode="auto">
          <a:xfrm>
            <a:off x="176213" y="4149080"/>
            <a:ext cx="8791575" cy="2736304"/>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id="{F3CD86E2-EC9B-4975-87CF-F883A0E5BD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713"/>
    </mc:Choice>
    <mc:Fallback>
      <p:transition spd="slow" advTm="46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srcRect/>
          <a:stretch>
            <a:fillRect/>
          </a:stretch>
        </p:blipFill>
        <p:spPr bwMode="auto">
          <a:xfrm>
            <a:off x="180975" y="44624"/>
            <a:ext cx="8782050" cy="3528392"/>
          </a:xfrm>
          <a:prstGeom prst="rect">
            <a:avLst/>
          </a:prstGeom>
          <a:noFill/>
          <a:ln w="9525">
            <a:noFill/>
            <a:miter lim="800000"/>
            <a:headEnd/>
            <a:tailEnd/>
          </a:ln>
        </p:spPr>
      </p:pic>
      <p:pic>
        <p:nvPicPr>
          <p:cNvPr id="7171" name="Picture 3"/>
          <p:cNvPicPr>
            <a:picLocks noChangeAspect="1" noChangeArrowheads="1"/>
          </p:cNvPicPr>
          <p:nvPr/>
        </p:nvPicPr>
        <p:blipFill>
          <a:blip r:embed="rId5" cstate="print"/>
          <a:srcRect/>
          <a:stretch>
            <a:fillRect/>
          </a:stretch>
        </p:blipFill>
        <p:spPr bwMode="auto">
          <a:xfrm>
            <a:off x="179512" y="3573016"/>
            <a:ext cx="8772525" cy="3312368"/>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id="{1433D865-5743-42BE-90EC-FEB7E195FF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420"/>
    </mc:Choice>
    <mc:Fallback>
      <p:transition spd="slow" advTm="43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srcRect/>
          <a:stretch>
            <a:fillRect/>
          </a:stretch>
        </p:blipFill>
        <p:spPr bwMode="auto">
          <a:xfrm>
            <a:off x="171450" y="44624"/>
            <a:ext cx="8801100" cy="1800225"/>
          </a:xfrm>
          <a:prstGeom prst="rect">
            <a:avLst/>
          </a:prstGeom>
          <a:noFill/>
          <a:ln w="9525">
            <a:noFill/>
            <a:miter lim="800000"/>
            <a:headEnd/>
            <a:tailEnd/>
          </a:ln>
        </p:spPr>
      </p:pic>
      <p:pic>
        <p:nvPicPr>
          <p:cNvPr id="8195" name="Picture 3"/>
          <p:cNvPicPr>
            <a:picLocks noChangeAspect="1" noChangeArrowheads="1"/>
          </p:cNvPicPr>
          <p:nvPr/>
        </p:nvPicPr>
        <p:blipFill>
          <a:blip r:embed="rId5" cstate="print"/>
          <a:srcRect/>
          <a:stretch>
            <a:fillRect/>
          </a:stretch>
        </p:blipFill>
        <p:spPr bwMode="auto">
          <a:xfrm>
            <a:off x="180975" y="1844824"/>
            <a:ext cx="8782050" cy="1914525"/>
          </a:xfrm>
          <a:prstGeom prst="rect">
            <a:avLst/>
          </a:prstGeom>
          <a:noFill/>
          <a:ln w="9525">
            <a:noFill/>
            <a:miter lim="800000"/>
            <a:headEnd/>
            <a:tailEnd/>
          </a:ln>
        </p:spPr>
      </p:pic>
      <p:pic>
        <p:nvPicPr>
          <p:cNvPr id="8196" name="Picture 4"/>
          <p:cNvPicPr>
            <a:picLocks noChangeAspect="1" noChangeArrowheads="1"/>
          </p:cNvPicPr>
          <p:nvPr/>
        </p:nvPicPr>
        <p:blipFill>
          <a:blip r:embed="rId6" cstate="print"/>
          <a:srcRect/>
          <a:stretch>
            <a:fillRect/>
          </a:stretch>
        </p:blipFill>
        <p:spPr bwMode="auto">
          <a:xfrm>
            <a:off x="185738" y="3853408"/>
            <a:ext cx="8772525" cy="1447800"/>
          </a:xfrm>
          <a:prstGeom prst="rect">
            <a:avLst/>
          </a:prstGeom>
          <a:noFill/>
          <a:ln w="9525">
            <a:noFill/>
            <a:miter lim="800000"/>
            <a:headEnd/>
            <a:tailEnd/>
          </a:ln>
        </p:spPr>
      </p:pic>
      <p:pic>
        <p:nvPicPr>
          <p:cNvPr id="8197" name="Picture 5"/>
          <p:cNvPicPr>
            <a:picLocks noChangeAspect="1" noChangeArrowheads="1"/>
          </p:cNvPicPr>
          <p:nvPr/>
        </p:nvPicPr>
        <p:blipFill>
          <a:blip r:embed="rId7" cstate="print"/>
          <a:srcRect/>
          <a:stretch>
            <a:fillRect/>
          </a:stretch>
        </p:blipFill>
        <p:spPr bwMode="auto">
          <a:xfrm>
            <a:off x="157163" y="5345013"/>
            <a:ext cx="8829675" cy="676275"/>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id="{2349F1DE-002E-4BE0-9AC1-9C1930CAEC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247"/>
    </mc:Choice>
    <mc:Fallback>
      <p:transition spd="slow" advTm="19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cstate="print"/>
          <a:srcRect/>
          <a:stretch>
            <a:fillRect/>
          </a:stretch>
        </p:blipFill>
        <p:spPr bwMode="auto">
          <a:xfrm>
            <a:off x="166688" y="-27384"/>
            <a:ext cx="8810625" cy="2238375"/>
          </a:xfrm>
          <a:prstGeom prst="rect">
            <a:avLst/>
          </a:prstGeom>
          <a:noFill/>
          <a:ln w="9525">
            <a:noFill/>
            <a:miter lim="800000"/>
            <a:headEnd/>
            <a:tailEnd/>
          </a:ln>
        </p:spPr>
      </p:pic>
      <p:pic>
        <p:nvPicPr>
          <p:cNvPr id="9219" name="Picture 3"/>
          <p:cNvPicPr>
            <a:picLocks noChangeAspect="1" noChangeArrowheads="1"/>
          </p:cNvPicPr>
          <p:nvPr/>
        </p:nvPicPr>
        <p:blipFill>
          <a:blip r:embed="rId5" cstate="print"/>
          <a:srcRect/>
          <a:stretch>
            <a:fillRect/>
          </a:stretch>
        </p:blipFill>
        <p:spPr bwMode="auto">
          <a:xfrm>
            <a:off x="152400" y="2132856"/>
            <a:ext cx="8839200" cy="4762500"/>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id="{6C5190AF-AA1B-4F64-83EF-5185D26F7A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30"/>
    </mc:Choice>
    <mc:Fallback>
      <p:transition spd="slow" advTm="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cstate="print"/>
          <a:srcRect/>
          <a:stretch>
            <a:fillRect/>
          </a:stretch>
        </p:blipFill>
        <p:spPr bwMode="auto">
          <a:xfrm>
            <a:off x="185738" y="44624"/>
            <a:ext cx="8772525" cy="2457450"/>
          </a:xfrm>
          <a:prstGeom prst="rect">
            <a:avLst/>
          </a:prstGeom>
          <a:noFill/>
          <a:ln w="9525">
            <a:noFill/>
            <a:miter lim="800000"/>
            <a:headEnd/>
            <a:tailEnd/>
          </a:ln>
        </p:spPr>
      </p:pic>
      <p:pic>
        <p:nvPicPr>
          <p:cNvPr id="10243" name="Picture 3"/>
          <p:cNvPicPr>
            <a:picLocks noChangeAspect="1" noChangeArrowheads="1"/>
          </p:cNvPicPr>
          <p:nvPr/>
        </p:nvPicPr>
        <p:blipFill>
          <a:blip r:embed="rId5" cstate="print"/>
          <a:srcRect/>
          <a:stretch>
            <a:fillRect/>
          </a:stretch>
        </p:blipFill>
        <p:spPr bwMode="auto">
          <a:xfrm>
            <a:off x="195263" y="2519164"/>
            <a:ext cx="8753475" cy="1485900"/>
          </a:xfrm>
          <a:prstGeom prst="rect">
            <a:avLst/>
          </a:prstGeom>
          <a:noFill/>
          <a:ln w="9525">
            <a:noFill/>
            <a:miter lim="800000"/>
            <a:headEnd/>
            <a:tailEnd/>
          </a:ln>
        </p:spPr>
      </p:pic>
      <p:pic>
        <p:nvPicPr>
          <p:cNvPr id="10244" name="Picture 4"/>
          <p:cNvPicPr>
            <a:picLocks noChangeAspect="1" noChangeArrowheads="1"/>
          </p:cNvPicPr>
          <p:nvPr/>
        </p:nvPicPr>
        <p:blipFill>
          <a:blip r:embed="rId6" cstate="print"/>
          <a:srcRect/>
          <a:stretch>
            <a:fillRect/>
          </a:stretch>
        </p:blipFill>
        <p:spPr bwMode="auto">
          <a:xfrm>
            <a:off x="166688" y="4005064"/>
            <a:ext cx="8810625" cy="2880320"/>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id="{867AFF13-5874-40F3-AD12-F3BC5F7D4C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63"/>
    </mc:Choice>
    <mc:Fallback>
      <p:transition spd="slow" advTm="9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cstate="print"/>
          <a:srcRect/>
          <a:stretch>
            <a:fillRect/>
          </a:stretch>
        </p:blipFill>
        <p:spPr bwMode="auto">
          <a:xfrm>
            <a:off x="180975" y="44624"/>
            <a:ext cx="8782050" cy="1933575"/>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161925" y="2029966"/>
            <a:ext cx="8820150" cy="1543050"/>
          </a:xfrm>
          <a:prstGeom prst="rect">
            <a:avLst/>
          </a:prstGeom>
          <a:noFill/>
          <a:ln w="9525">
            <a:noFill/>
            <a:miter lim="800000"/>
            <a:headEnd/>
            <a:tailEnd/>
          </a:ln>
        </p:spPr>
      </p:pic>
      <p:pic>
        <p:nvPicPr>
          <p:cNvPr id="11268" name="Picture 4"/>
          <p:cNvPicPr>
            <a:picLocks noChangeAspect="1" noChangeArrowheads="1"/>
          </p:cNvPicPr>
          <p:nvPr/>
        </p:nvPicPr>
        <p:blipFill>
          <a:blip r:embed="rId6" cstate="print"/>
          <a:srcRect/>
          <a:stretch>
            <a:fillRect/>
          </a:stretch>
        </p:blipFill>
        <p:spPr bwMode="auto">
          <a:xfrm>
            <a:off x="166688" y="3659485"/>
            <a:ext cx="8810625" cy="1209675"/>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id="{94AE6F50-CD6A-4876-82CE-477885B94F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123"/>
    </mc:Choice>
    <mc:Fallback>
      <p:transition spd="slow" advTm="1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mums.ac.ir/shares/buali/dolatih1/untitled.JPG"/>
          <p:cNvPicPr>
            <a:picLocks noChangeAspect="1" noChangeArrowheads="1"/>
          </p:cNvPicPr>
          <p:nvPr/>
        </p:nvPicPr>
        <p:blipFill>
          <a:blip r:embed="rId4" cstate="print"/>
          <a:srcRect/>
          <a:stretch>
            <a:fillRect/>
          </a:stretch>
        </p:blipFill>
        <p:spPr bwMode="auto">
          <a:xfrm>
            <a:off x="2555776" y="2100517"/>
            <a:ext cx="3744416" cy="2696635"/>
          </a:xfrm>
          <a:prstGeom prst="rect">
            <a:avLst/>
          </a:prstGeom>
          <a:noFill/>
        </p:spPr>
      </p:pic>
      <p:sp>
        <p:nvSpPr>
          <p:cNvPr id="6" name="Rectangle 5"/>
          <p:cNvSpPr/>
          <p:nvPr/>
        </p:nvSpPr>
        <p:spPr>
          <a:xfrm>
            <a:off x="1259632" y="260648"/>
            <a:ext cx="2376264" cy="1800200"/>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fa-IR" sz="1600" b="1" dirty="0">
                <a:cs typeface="B Nazanin" pitchFamily="2" charset="-78"/>
              </a:rPr>
              <a:t>خطر مرتبط با سلامتي</a:t>
            </a:r>
            <a:br>
              <a:rPr lang="fa-IR" dirty="0">
                <a:cs typeface="B Nazanin" pitchFamily="2" charset="-78"/>
              </a:rPr>
            </a:br>
            <a:r>
              <a:rPr lang="fa-IR" dirty="0">
                <a:cs typeface="B Nazanin" pitchFamily="2" charset="-78"/>
              </a:rPr>
              <a:t> 4- كشنده </a:t>
            </a:r>
            <a:br>
              <a:rPr lang="fa-IR" dirty="0">
                <a:cs typeface="B Nazanin" pitchFamily="2" charset="-78"/>
              </a:rPr>
            </a:br>
            <a:r>
              <a:rPr lang="fa-IR" dirty="0">
                <a:cs typeface="B Nazanin" pitchFamily="2" charset="-78"/>
              </a:rPr>
              <a:t>3- بي نهايت خطرناك </a:t>
            </a:r>
            <a:br>
              <a:rPr lang="fa-IR" dirty="0">
                <a:cs typeface="B Nazanin" pitchFamily="2" charset="-78"/>
              </a:rPr>
            </a:br>
            <a:r>
              <a:rPr lang="fa-IR" dirty="0">
                <a:cs typeface="B Nazanin" pitchFamily="2" charset="-78"/>
              </a:rPr>
              <a:t>2- خطرناك </a:t>
            </a:r>
            <a:br>
              <a:rPr lang="fa-IR" dirty="0">
                <a:cs typeface="B Nazanin" pitchFamily="2" charset="-78"/>
              </a:rPr>
            </a:br>
            <a:r>
              <a:rPr lang="fa-IR" dirty="0">
                <a:cs typeface="B Nazanin" pitchFamily="2" charset="-78"/>
              </a:rPr>
              <a:t>1- كمي خطرناك</a:t>
            </a:r>
          </a:p>
        </p:txBody>
      </p:sp>
      <p:sp>
        <p:nvSpPr>
          <p:cNvPr id="7" name="Rectangle 6"/>
          <p:cNvSpPr/>
          <p:nvPr/>
        </p:nvSpPr>
        <p:spPr>
          <a:xfrm>
            <a:off x="5868144" y="116632"/>
            <a:ext cx="2664296" cy="2448272"/>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fa-IR" sz="1600" b="1" dirty="0">
                <a:cs typeface="B Nazanin" pitchFamily="2" charset="-78"/>
              </a:rPr>
              <a:t>خطر حريق(آتش سوزي)</a:t>
            </a:r>
            <a:br>
              <a:rPr lang="fa-IR" sz="1600" dirty="0">
                <a:cs typeface="B Nazanin" pitchFamily="2" charset="-78"/>
              </a:rPr>
            </a:br>
            <a:r>
              <a:rPr lang="fa-IR" sz="1600" dirty="0">
                <a:cs typeface="B Nazanin" pitchFamily="2" charset="-78"/>
              </a:rPr>
              <a:t> </a:t>
            </a:r>
            <a:r>
              <a:rPr lang="fa-IR" sz="1600" b="1" dirty="0">
                <a:cs typeface="B Nazanin" pitchFamily="2" charset="-78"/>
              </a:rPr>
              <a:t>دماي اشتعال :</a:t>
            </a:r>
            <a:endParaRPr lang="fa-IR" sz="1600" dirty="0">
              <a:cs typeface="B Nazanin" pitchFamily="2" charset="-78"/>
            </a:endParaRPr>
          </a:p>
          <a:p>
            <a:pPr algn="ctr"/>
            <a:br>
              <a:rPr lang="fa-IR" sz="800" dirty="0">
                <a:cs typeface="B Nazanin" pitchFamily="2" charset="-78"/>
              </a:rPr>
            </a:br>
            <a:r>
              <a:rPr lang="fa-IR" dirty="0">
                <a:cs typeface="B Nazanin" pitchFamily="2" charset="-78"/>
              </a:rPr>
              <a:t>4- كمتر از ◦73 فارنهايت</a:t>
            </a:r>
            <a:br>
              <a:rPr lang="fa-IR" dirty="0">
                <a:cs typeface="B Nazanin" pitchFamily="2" charset="-78"/>
              </a:rPr>
            </a:br>
            <a:r>
              <a:rPr lang="fa-IR" dirty="0">
                <a:cs typeface="B Nazanin" pitchFamily="2" charset="-78"/>
              </a:rPr>
              <a:t>3- كمتر از ◦100 </a:t>
            </a:r>
            <a:br>
              <a:rPr lang="fa-IR" dirty="0">
                <a:cs typeface="B Nazanin" pitchFamily="2" charset="-78"/>
              </a:rPr>
            </a:br>
            <a:r>
              <a:rPr lang="fa-IR" dirty="0">
                <a:cs typeface="B Nazanin" pitchFamily="2" charset="-78"/>
              </a:rPr>
              <a:t>2- بيشتر از ◦100 و كمتر از ◦200 فارنهايت </a:t>
            </a:r>
            <a:br>
              <a:rPr lang="fa-IR" dirty="0">
                <a:cs typeface="B Nazanin" pitchFamily="2" charset="-78"/>
              </a:rPr>
            </a:br>
            <a:r>
              <a:rPr lang="fa-IR" dirty="0">
                <a:cs typeface="B Nazanin" pitchFamily="2" charset="-78"/>
              </a:rPr>
              <a:t>1- بالاتر از ◦200 فارنهايت </a:t>
            </a:r>
            <a:br>
              <a:rPr lang="fa-IR" dirty="0">
                <a:cs typeface="B Nazanin" pitchFamily="2" charset="-78"/>
              </a:rPr>
            </a:br>
            <a:r>
              <a:rPr lang="fa-IR" dirty="0">
                <a:cs typeface="B Nazanin" pitchFamily="2" charset="-78"/>
              </a:rPr>
              <a:t>0- غير اشتعال </a:t>
            </a:r>
          </a:p>
        </p:txBody>
      </p:sp>
      <p:sp>
        <p:nvSpPr>
          <p:cNvPr id="8" name="Rectangle 7"/>
          <p:cNvSpPr/>
          <p:nvPr/>
        </p:nvSpPr>
        <p:spPr>
          <a:xfrm>
            <a:off x="683568" y="4293096"/>
            <a:ext cx="2376264" cy="2448272"/>
          </a:xfrm>
          <a:prstGeom prst="rect">
            <a:avLst/>
          </a:prstGeom>
        </p:spPr>
        <p:style>
          <a:lnRef idx="1">
            <a:schemeClr val="dk1"/>
          </a:lnRef>
          <a:fillRef idx="2">
            <a:schemeClr val="dk1"/>
          </a:fillRef>
          <a:effectRef idx="1">
            <a:schemeClr val="dk1"/>
          </a:effectRef>
          <a:fontRef idx="minor">
            <a:schemeClr val="dk1"/>
          </a:fontRef>
        </p:style>
        <p:txBody>
          <a:bodyPr rtlCol="1" anchor="ctr"/>
          <a:lstStyle/>
          <a:p>
            <a:pPr algn="ctr"/>
            <a:r>
              <a:rPr lang="fa-IR" b="1" dirty="0">
                <a:cs typeface="B Nazanin" pitchFamily="2" charset="-78"/>
              </a:rPr>
              <a:t>خطرات ويژه</a:t>
            </a:r>
            <a:r>
              <a:rPr lang="fa-IR" dirty="0">
                <a:cs typeface="B Nazanin" pitchFamily="2" charset="-78"/>
              </a:rPr>
              <a:t> </a:t>
            </a:r>
          </a:p>
          <a:p>
            <a:pPr algn="ctr"/>
            <a:r>
              <a:rPr lang="fa-IR" dirty="0">
                <a:cs typeface="B Nazanin" pitchFamily="2" charset="-78"/>
              </a:rPr>
              <a:t> </a:t>
            </a:r>
            <a:r>
              <a:rPr lang="en-US" dirty="0">
                <a:cs typeface="B Nazanin" pitchFamily="2" charset="-78"/>
              </a:rPr>
              <a:t>OX- </a:t>
            </a:r>
            <a:r>
              <a:rPr lang="fa-IR" dirty="0">
                <a:cs typeface="B Nazanin" pitchFamily="2" charset="-78"/>
              </a:rPr>
              <a:t>اكسيدكننده </a:t>
            </a:r>
            <a:br>
              <a:rPr lang="fa-IR" dirty="0">
                <a:cs typeface="B Nazanin" pitchFamily="2" charset="-78"/>
              </a:rPr>
            </a:br>
            <a:r>
              <a:rPr lang="en-US" dirty="0">
                <a:cs typeface="B Nazanin" pitchFamily="2" charset="-78"/>
              </a:rPr>
              <a:t>ACID- </a:t>
            </a:r>
            <a:r>
              <a:rPr lang="fa-IR" dirty="0">
                <a:cs typeface="B Nazanin" pitchFamily="2" charset="-78"/>
              </a:rPr>
              <a:t>اكسيد</a:t>
            </a:r>
            <a:br>
              <a:rPr lang="fa-IR" dirty="0">
                <a:cs typeface="B Nazanin" pitchFamily="2" charset="-78"/>
              </a:rPr>
            </a:br>
            <a:r>
              <a:rPr lang="en-US" dirty="0">
                <a:cs typeface="B Nazanin" pitchFamily="2" charset="-78"/>
              </a:rPr>
              <a:t>ALK- </a:t>
            </a:r>
            <a:r>
              <a:rPr lang="fa-IR" dirty="0">
                <a:cs typeface="B Nazanin" pitchFamily="2" charset="-78"/>
              </a:rPr>
              <a:t>قليا</a:t>
            </a:r>
            <a:br>
              <a:rPr lang="fa-IR" dirty="0">
                <a:cs typeface="B Nazanin" pitchFamily="2" charset="-78"/>
              </a:rPr>
            </a:br>
            <a:r>
              <a:rPr lang="en-US" dirty="0">
                <a:cs typeface="B Nazanin" pitchFamily="2" charset="-78"/>
              </a:rPr>
              <a:t>CORR- </a:t>
            </a:r>
            <a:r>
              <a:rPr lang="fa-IR" dirty="0">
                <a:cs typeface="B Nazanin" pitchFamily="2" charset="-78"/>
              </a:rPr>
              <a:t>خورنده </a:t>
            </a:r>
            <a:br>
              <a:rPr lang="fa-IR" dirty="0">
                <a:cs typeface="B Nazanin" pitchFamily="2" charset="-78"/>
              </a:rPr>
            </a:br>
            <a:r>
              <a:rPr lang="en-US" dirty="0">
                <a:cs typeface="B Nazanin" pitchFamily="2" charset="-78"/>
              </a:rPr>
              <a:t>Use No Water – </a:t>
            </a:r>
            <a:r>
              <a:rPr lang="fa-IR" dirty="0">
                <a:cs typeface="B Nazanin" pitchFamily="2" charset="-78"/>
              </a:rPr>
              <a:t>از آب استفاده نشود </a:t>
            </a:r>
            <a:br>
              <a:rPr lang="fa-IR" dirty="0">
                <a:cs typeface="B Nazanin" pitchFamily="2" charset="-78"/>
              </a:rPr>
            </a:br>
            <a:r>
              <a:rPr lang="en-US" dirty="0">
                <a:cs typeface="B Nazanin" pitchFamily="2" charset="-78"/>
              </a:rPr>
              <a:t>Radioactive- </a:t>
            </a:r>
            <a:r>
              <a:rPr lang="fa-IR" dirty="0">
                <a:cs typeface="B Nazanin" pitchFamily="2" charset="-78"/>
              </a:rPr>
              <a:t>پرتوزا</a:t>
            </a:r>
          </a:p>
        </p:txBody>
      </p:sp>
      <p:sp>
        <p:nvSpPr>
          <p:cNvPr id="9" name="Rectangle 8"/>
          <p:cNvSpPr/>
          <p:nvPr/>
        </p:nvSpPr>
        <p:spPr>
          <a:xfrm>
            <a:off x="4860032" y="4869160"/>
            <a:ext cx="3384376" cy="1872208"/>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fa-IR" b="1" dirty="0">
                <a:cs typeface="B Nazanin" pitchFamily="2" charset="-78"/>
              </a:rPr>
              <a:t>واكنش پذيري</a:t>
            </a:r>
            <a:r>
              <a:rPr lang="fa-IR" dirty="0">
                <a:cs typeface="B Nazanin" pitchFamily="2" charset="-78"/>
              </a:rPr>
              <a:t> </a:t>
            </a:r>
            <a:br>
              <a:rPr lang="fa-IR" dirty="0">
                <a:cs typeface="B Nazanin" pitchFamily="2" charset="-78"/>
              </a:rPr>
            </a:br>
            <a:r>
              <a:rPr lang="fa-IR" dirty="0">
                <a:cs typeface="B Nazanin" pitchFamily="2" charset="-78"/>
              </a:rPr>
              <a:t>4- احتمال منفجر شدن </a:t>
            </a:r>
            <a:br>
              <a:rPr lang="fa-IR" dirty="0">
                <a:cs typeface="B Nazanin" pitchFamily="2" charset="-78"/>
              </a:rPr>
            </a:br>
            <a:r>
              <a:rPr lang="fa-IR" dirty="0">
                <a:cs typeface="B Nazanin" pitchFamily="2" charset="-78"/>
              </a:rPr>
              <a:t>3- احتمال انفجار در صورت ضربه يا حرارت</a:t>
            </a:r>
            <a:br>
              <a:rPr lang="fa-IR" dirty="0">
                <a:cs typeface="B Nazanin" pitchFamily="2" charset="-78"/>
              </a:rPr>
            </a:br>
            <a:r>
              <a:rPr lang="fa-IR" dirty="0">
                <a:cs typeface="B Nazanin" pitchFamily="2" charset="-78"/>
              </a:rPr>
              <a:t>2- تغييرات شيميايي شديد </a:t>
            </a:r>
            <a:br>
              <a:rPr lang="fa-IR" dirty="0">
                <a:cs typeface="B Nazanin" pitchFamily="2" charset="-78"/>
              </a:rPr>
            </a:br>
            <a:r>
              <a:rPr lang="fa-IR" dirty="0">
                <a:cs typeface="B Nazanin" pitchFamily="2" charset="-78"/>
              </a:rPr>
              <a:t>1- ناپايدار در صورت حرارت دادن </a:t>
            </a:r>
            <a:br>
              <a:rPr lang="fa-IR" dirty="0">
                <a:cs typeface="B Nazanin" pitchFamily="2" charset="-78"/>
              </a:rPr>
            </a:br>
            <a:r>
              <a:rPr lang="fa-IR" dirty="0">
                <a:cs typeface="B Nazanin" pitchFamily="2" charset="-78"/>
              </a:rPr>
              <a:t>0- پايدار </a:t>
            </a:r>
          </a:p>
        </p:txBody>
      </p:sp>
      <p:pic>
        <p:nvPicPr>
          <p:cNvPr id="2" name="Audio 1">
            <a:hlinkClick r:id="" action="ppaction://media"/>
            <a:extLst>
              <a:ext uri="{FF2B5EF4-FFF2-40B4-BE49-F238E27FC236}">
                <a16:creationId xmlns:a16="http://schemas.microsoft.com/office/drawing/2014/main" id="{C82B3682-A3FB-4761-AB9A-C384EAE96A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803"/>
    </mc:Choice>
    <mc:Fallback>
      <p:transition spd="slow" advTm="8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Ebrahim\Downloads\safety lab\european.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 name="Audio 1">
            <a:hlinkClick r:id="" action="ppaction://media"/>
            <a:extLst>
              <a:ext uri="{FF2B5EF4-FFF2-40B4-BE49-F238E27FC236}">
                <a16:creationId xmlns:a16="http://schemas.microsoft.com/office/drawing/2014/main" id="{040DAE21-A42C-4F72-967A-92CA6FDA12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221"/>
    </mc:Choice>
    <mc:Fallback>
      <p:transition spd="slow" advTm="59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4" cstate="print"/>
          <a:srcRect/>
          <a:stretch>
            <a:fillRect/>
          </a:stretch>
        </p:blipFill>
        <p:spPr bwMode="auto">
          <a:xfrm>
            <a:off x="107504" y="404664"/>
            <a:ext cx="8860306" cy="6124002"/>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id="{07657676-EB1A-42DD-AA20-44E3B5C5E2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231"/>
    </mc:Choice>
    <mc:Fallback>
      <p:transition spd="slow" advTm="115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Slide Number Placeholder 5"/>
          <p:cNvSpPr>
            <a:spLocks noGrp="1"/>
          </p:cNvSpPr>
          <p:nvPr>
            <p:ph type="sldNum" sz="quarter" idx="12"/>
          </p:nvPr>
        </p:nvSpPr>
        <p:spPr>
          <a:xfrm>
            <a:off x="6000750" y="6329363"/>
            <a:ext cx="2895600" cy="457200"/>
          </a:xfrm>
        </p:spPr>
        <p:txBody>
          <a:bodyPr/>
          <a:lstStyle/>
          <a:p>
            <a:pPr algn="ctr">
              <a:defRPr/>
            </a:pPr>
            <a:fld id="{F0A02B60-4FEF-4CEA-A80F-C825C6EC64D0}" type="slidenum">
              <a:rPr lang="ar-SA">
                <a:latin typeface="Arial" pitchFamily="34" charset="0"/>
              </a:rPr>
              <a:pPr algn="ctr">
                <a:defRPr/>
              </a:pPr>
              <a:t>2</a:t>
            </a:fld>
            <a:endParaRPr lang="en-US" dirty="0">
              <a:latin typeface="Arial" pitchFamily="34" charset="0"/>
            </a:endParaRPr>
          </a:p>
        </p:txBody>
      </p:sp>
      <p:sp>
        <p:nvSpPr>
          <p:cNvPr id="29698" name="Rectangle 2"/>
          <p:cNvSpPr>
            <a:spLocks noGrp="1" noChangeArrowheads="1"/>
          </p:cNvSpPr>
          <p:nvPr>
            <p:ph type="title"/>
          </p:nvPr>
        </p:nvSpPr>
        <p:spPr>
          <a:xfrm>
            <a:off x="457200" y="457200"/>
            <a:ext cx="8229600" cy="1100138"/>
          </a:xfrm>
          <a:solidFill>
            <a:schemeClr val="accent1"/>
          </a:solidFill>
        </p:spPr>
        <p:txBody>
          <a:bodyPr/>
          <a:lstStyle/>
          <a:p>
            <a:pPr eaLnBrk="1" hangingPunct="1"/>
            <a:r>
              <a:rPr lang="fa-IR" b="1" dirty="0">
                <a:solidFill>
                  <a:srgbClr val="FF6600"/>
                </a:solidFill>
                <a:cs typeface="B Nazanin" pitchFamily="2" charset="-78"/>
              </a:rPr>
              <a:t>مخاطرات عمده در آزمايشگاه</a:t>
            </a:r>
            <a:endParaRPr lang="en-US" b="1" dirty="0">
              <a:solidFill>
                <a:srgbClr val="FF6600"/>
              </a:solidFill>
              <a:cs typeface="B Nazanin" pitchFamily="2" charset="-78"/>
            </a:endParaRPr>
          </a:p>
        </p:txBody>
      </p:sp>
      <p:sp>
        <p:nvSpPr>
          <p:cNvPr id="29700" name="Rectangle 4"/>
          <p:cNvSpPr>
            <a:spLocks noGrp="1" noChangeArrowheads="1"/>
          </p:cNvSpPr>
          <p:nvPr>
            <p:ph type="body" sz="half" idx="1"/>
          </p:nvPr>
        </p:nvSpPr>
        <p:spPr>
          <a:xfrm>
            <a:off x="285750" y="1714500"/>
            <a:ext cx="4257675" cy="4445000"/>
          </a:xfrm>
          <a:solidFill>
            <a:srgbClr val="FFFFCC"/>
          </a:solidFill>
        </p:spPr>
        <p:txBody>
          <a:bodyPr/>
          <a:lstStyle/>
          <a:p>
            <a:pPr eaLnBrk="1" hangingPunct="1">
              <a:lnSpc>
                <a:spcPct val="90000"/>
              </a:lnSpc>
              <a:defRPr/>
            </a:pPr>
            <a:r>
              <a:rPr lang="fa-IR" sz="2400" dirty="0">
                <a:solidFill>
                  <a:srgbClr val="0000CC"/>
                </a:solidFill>
                <a:cs typeface="B Nazanin" pitchFamily="2" charset="-78"/>
              </a:rPr>
              <a:t>آتش</a:t>
            </a:r>
          </a:p>
          <a:p>
            <a:pPr eaLnBrk="1" hangingPunct="1">
              <a:lnSpc>
                <a:spcPct val="90000"/>
              </a:lnSpc>
              <a:defRPr/>
            </a:pPr>
            <a:r>
              <a:rPr lang="fa-IR" sz="2400" dirty="0">
                <a:solidFill>
                  <a:srgbClr val="0000CC"/>
                </a:solidFill>
                <a:cs typeface="B Nazanin" pitchFamily="2" charset="-78"/>
              </a:rPr>
              <a:t>شكستن ظروف شيشه‌اي </a:t>
            </a:r>
          </a:p>
          <a:p>
            <a:pPr eaLnBrk="1" hangingPunct="1">
              <a:lnSpc>
                <a:spcPct val="90000"/>
              </a:lnSpc>
              <a:defRPr/>
            </a:pPr>
            <a:r>
              <a:rPr lang="fa-IR" sz="2400" dirty="0">
                <a:solidFill>
                  <a:srgbClr val="0000CC"/>
                </a:solidFill>
                <a:cs typeface="B Nazanin" pitchFamily="2" charset="-78"/>
              </a:rPr>
              <a:t>اجسام تيز</a:t>
            </a:r>
          </a:p>
          <a:p>
            <a:pPr eaLnBrk="1" hangingPunct="1">
              <a:lnSpc>
                <a:spcPct val="90000"/>
              </a:lnSpc>
              <a:defRPr/>
            </a:pPr>
            <a:r>
              <a:rPr lang="fa-IR" sz="2400" dirty="0">
                <a:solidFill>
                  <a:srgbClr val="0000CC"/>
                </a:solidFill>
                <a:cs typeface="B Nazanin" pitchFamily="2" charset="-78"/>
              </a:rPr>
              <a:t>پاشش</a:t>
            </a:r>
          </a:p>
          <a:p>
            <a:pPr eaLnBrk="1" hangingPunct="1">
              <a:lnSpc>
                <a:spcPct val="90000"/>
              </a:lnSpc>
              <a:defRPr/>
            </a:pPr>
            <a:r>
              <a:rPr lang="fa-IR" sz="2400" dirty="0">
                <a:solidFill>
                  <a:srgbClr val="0000CC"/>
                </a:solidFill>
                <a:cs typeface="B Nazanin" pitchFamily="2" charset="-78"/>
              </a:rPr>
              <a:t>ظروف تحت فشار و گازهاي سيلندر</a:t>
            </a:r>
          </a:p>
          <a:p>
            <a:pPr eaLnBrk="1" hangingPunct="1">
              <a:lnSpc>
                <a:spcPct val="90000"/>
              </a:lnSpc>
              <a:defRPr/>
            </a:pPr>
            <a:r>
              <a:rPr lang="fa-IR" sz="2400" dirty="0">
                <a:solidFill>
                  <a:srgbClr val="0000CC"/>
                </a:solidFill>
                <a:cs typeface="B Nazanin" pitchFamily="2" charset="-78"/>
              </a:rPr>
              <a:t>گرما ، سرما</a:t>
            </a:r>
          </a:p>
          <a:p>
            <a:pPr eaLnBrk="1" hangingPunct="1">
              <a:lnSpc>
                <a:spcPct val="90000"/>
              </a:lnSpc>
              <a:defRPr/>
            </a:pPr>
            <a:r>
              <a:rPr lang="fa-IR" sz="2400" dirty="0">
                <a:solidFill>
                  <a:srgbClr val="0000CC"/>
                </a:solidFill>
                <a:cs typeface="B Nazanin" pitchFamily="2" charset="-78"/>
              </a:rPr>
              <a:t>مخاطرات شيميايي</a:t>
            </a:r>
          </a:p>
          <a:p>
            <a:pPr eaLnBrk="1" hangingPunct="1">
              <a:lnSpc>
                <a:spcPct val="90000"/>
              </a:lnSpc>
              <a:defRPr/>
            </a:pPr>
            <a:r>
              <a:rPr lang="fa-IR" sz="2400" dirty="0">
                <a:solidFill>
                  <a:srgbClr val="0000CC"/>
                </a:solidFill>
                <a:cs typeface="B Nazanin" pitchFamily="2" charset="-78"/>
              </a:rPr>
              <a:t>مخاطرات بيولوژيكي</a:t>
            </a:r>
          </a:p>
          <a:p>
            <a:pPr eaLnBrk="1" hangingPunct="1">
              <a:lnSpc>
                <a:spcPct val="90000"/>
              </a:lnSpc>
              <a:defRPr/>
            </a:pPr>
            <a:r>
              <a:rPr lang="fa-IR" sz="2400" dirty="0">
                <a:solidFill>
                  <a:srgbClr val="0000CC"/>
                </a:solidFill>
                <a:cs typeface="B Nazanin" pitchFamily="2" charset="-78"/>
              </a:rPr>
              <a:t> تشعشات </a:t>
            </a:r>
            <a:endParaRPr lang="en-GB" sz="2400" dirty="0">
              <a:solidFill>
                <a:srgbClr val="0000CC"/>
              </a:solidFill>
              <a:cs typeface="B Nazanin" pitchFamily="2" charset="-78"/>
            </a:endParaRPr>
          </a:p>
          <a:p>
            <a:pPr eaLnBrk="1" hangingPunct="1">
              <a:lnSpc>
                <a:spcPct val="90000"/>
              </a:lnSpc>
              <a:defRPr/>
            </a:pPr>
            <a:r>
              <a:rPr lang="en-GB" dirty="0">
                <a:solidFill>
                  <a:srgbClr val="0000CC"/>
                </a:solidFill>
                <a:effectLst>
                  <a:outerShdw blurRad="38100" dist="38100" dir="2700000" algn="tl">
                    <a:srgbClr val="000000"/>
                  </a:outerShdw>
                </a:effectLst>
                <a:cs typeface="B Nazanin" pitchFamily="2" charset="-78"/>
              </a:rPr>
              <a:t>And many more!</a:t>
            </a:r>
            <a:endParaRPr lang="en-US" dirty="0">
              <a:solidFill>
                <a:srgbClr val="0000CC"/>
              </a:solidFill>
              <a:effectLst>
                <a:outerShdw blurRad="38100" dist="38100" dir="2700000" algn="tl">
                  <a:srgbClr val="000000"/>
                </a:outerShdw>
              </a:effectLst>
              <a:cs typeface="B Nazanin" pitchFamily="2" charset="-78"/>
            </a:endParaRPr>
          </a:p>
        </p:txBody>
      </p:sp>
      <p:pic>
        <p:nvPicPr>
          <p:cNvPr id="5126" name="Picture 7" descr="warning-general-2"/>
          <p:cNvPicPr>
            <a:picLocks noGrp="1" noChangeAspect="1" noChangeArrowheads="1"/>
          </p:cNvPicPr>
          <p:nvPr>
            <p:ph type="clipArt" sz="half" idx="2"/>
          </p:nvPr>
        </p:nvPicPr>
        <p:blipFill>
          <a:blip r:embed="rId5" cstate="print"/>
          <a:srcRect/>
          <a:stretch>
            <a:fillRect/>
          </a:stretch>
        </p:blipFill>
        <p:spPr>
          <a:xfrm>
            <a:off x="4857750" y="2305050"/>
            <a:ext cx="3619500" cy="3238500"/>
          </a:xfrm>
        </p:spPr>
      </p:pic>
      <p:pic>
        <p:nvPicPr>
          <p:cNvPr id="2" name="Audio 1">
            <a:hlinkClick r:id="" action="ppaction://media"/>
            <a:extLst>
              <a:ext uri="{FF2B5EF4-FFF2-40B4-BE49-F238E27FC236}">
                <a16:creationId xmlns:a16="http://schemas.microsoft.com/office/drawing/2014/main" id="{81DC7D6B-9569-4C81-B5CF-2B469E54A6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p:transition advTm="246131">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2" presetClass="entr" presetSubtype="0" fill="hold" grpId="0" nodeType="withEffect">
                                  <p:stCondLst>
                                    <p:cond delay="0"/>
                                  </p:stCondLst>
                                  <p:childTnLst>
                                    <p:set>
                                      <p:cBhvr>
                                        <p:cTn id="8" dur="1" fill="hold">
                                          <p:stCondLst>
                                            <p:cond delay="0"/>
                                          </p:stCondLst>
                                        </p:cTn>
                                        <p:tgtEl>
                                          <p:spTgt spid="29698"/>
                                        </p:tgtEl>
                                        <p:attrNameLst>
                                          <p:attrName>style.visibility</p:attrName>
                                        </p:attrNameLst>
                                      </p:cBhvr>
                                      <p:to>
                                        <p:strVal val="visible"/>
                                      </p:to>
                                    </p:set>
                                    <p:anim calcmode="lin" valueType="num">
                                      <p:cBhvr>
                                        <p:cTn id="9" dur="2000" fill="hold"/>
                                        <p:tgtEl>
                                          <p:spTgt spid="29698"/>
                                        </p:tgtEl>
                                        <p:attrNameLst>
                                          <p:attrName>ppt_w</p:attrName>
                                        </p:attrNameLst>
                                      </p:cBhvr>
                                      <p:tavLst>
                                        <p:tav tm="0">
                                          <p:val>
                                            <p:strVal val="#ppt_w*2.5"/>
                                          </p:val>
                                        </p:tav>
                                        <p:tav tm="100000">
                                          <p:val>
                                            <p:strVal val="#ppt_w"/>
                                          </p:val>
                                        </p:tav>
                                      </p:tavLst>
                                    </p:anim>
                                    <p:anim calcmode="lin" valueType="num">
                                      <p:cBhvr>
                                        <p:cTn id="10" dur="2000" fill="hold"/>
                                        <p:tgtEl>
                                          <p:spTgt spid="29698"/>
                                        </p:tgtEl>
                                        <p:attrNameLst>
                                          <p:attrName>ppt_h</p:attrName>
                                        </p:attrNameLst>
                                      </p:cBhvr>
                                      <p:tavLst>
                                        <p:tav tm="0">
                                          <p:val>
                                            <p:strVal val="#ppt_h"/>
                                          </p:val>
                                        </p:tav>
                                        <p:tav tm="100000">
                                          <p:val>
                                            <p:strVal val="#ppt_h"/>
                                          </p:val>
                                        </p:tav>
                                      </p:tavLst>
                                    </p:anim>
                                    <p:anim calcmode="lin" valueType="num">
                                      <p:cBhvr>
                                        <p:cTn id="11" dur="2000" fill="hold"/>
                                        <p:tgtEl>
                                          <p:spTgt spid="29698"/>
                                        </p:tgtEl>
                                        <p:attrNameLst>
                                          <p:attrName>ppt_x</p:attrName>
                                        </p:attrNameLst>
                                      </p:cBhvr>
                                      <p:tavLst>
                                        <p:tav tm="0">
                                          <p:val>
                                            <p:strVal val="#ppt_x-.2"/>
                                          </p:val>
                                        </p:tav>
                                        <p:tav tm="50000">
                                          <p:val>
                                            <p:strVal val="#ppt_x+.1"/>
                                          </p:val>
                                        </p:tav>
                                        <p:tav tm="100000">
                                          <p:val>
                                            <p:strVal val="#ppt_x"/>
                                          </p:val>
                                        </p:tav>
                                      </p:tavLst>
                                    </p:anim>
                                    <p:anim calcmode="lin" valueType="num">
                                      <p:cBhvr>
                                        <p:cTn id="12" dur="2000" fill="hold"/>
                                        <p:tgtEl>
                                          <p:spTgt spid="29698"/>
                                        </p:tgtEl>
                                        <p:attrNameLst>
                                          <p:attrName>ppt_y</p:attrName>
                                        </p:attrNameLst>
                                      </p:cBhvr>
                                      <p:tavLst>
                                        <p:tav tm="0">
                                          <p:val>
                                            <p:strVal val="#ppt_y+1"/>
                                          </p:val>
                                        </p:tav>
                                        <p:tav tm="50000">
                                          <p:val>
                                            <p:strVal val="#ppt_y+.5"/>
                                          </p:val>
                                        </p:tav>
                                        <p:tav tm="100000">
                                          <p:val>
                                            <p:strVal val="#ppt_y"/>
                                          </p:val>
                                        </p:tav>
                                      </p:tavLst>
                                    </p:anim>
                                    <p:animEffect transition="in" filter="fade">
                                      <p:cBhvr>
                                        <p:cTn id="13" dur="2000"/>
                                        <p:tgtEl>
                                          <p:spTgt spid="296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700">
                                            <p:bg/>
                                          </p:spTgt>
                                        </p:tgtEl>
                                        <p:attrNameLst>
                                          <p:attrName>style.visibility</p:attrName>
                                        </p:attrNameLst>
                                      </p:cBhvr>
                                      <p:to>
                                        <p:strVal val="visible"/>
                                      </p:to>
                                    </p:set>
                                    <p:animEffect transition="in" filter="wipe(left)">
                                      <p:cBhvr>
                                        <p:cTn id="18" dur="500"/>
                                        <p:tgtEl>
                                          <p:spTgt spid="29700">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9700">
                                            <p:txEl>
                                              <p:pRg st="0" end="0"/>
                                            </p:txEl>
                                          </p:spTgt>
                                        </p:tgtEl>
                                        <p:attrNameLst>
                                          <p:attrName>style.visibility</p:attrName>
                                        </p:attrNameLst>
                                      </p:cBhvr>
                                      <p:to>
                                        <p:strVal val="visible"/>
                                      </p:to>
                                    </p:set>
                                    <p:animEffect transition="in" filter="wipe(left)">
                                      <p:cBhvr>
                                        <p:cTn id="23" dur="500"/>
                                        <p:tgtEl>
                                          <p:spTgt spid="2970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9700">
                                            <p:txEl>
                                              <p:pRg st="1" end="1"/>
                                            </p:txEl>
                                          </p:spTgt>
                                        </p:tgtEl>
                                        <p:attrNameLst>
                                          <p:attrName>style.visibility</p:attrName>
                                        </p:attrNameLst>
                                      </p:cBhvr>
                                      <p:to>
                                        <p:strVal val="visible"/>
                                      </p:to>
                                    </p:set>
                                    <p:animEffect transition="in" filter="wipe(left)">
                                      <p:cBhvr>
                                        <p:cTn id="28" dur="500"/>
                                        <p:tgtEl>
                                          <p:spTgt spid="2970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9700">
                                            <p:txEl>
                                              <p:pRg st="2" end="2"/>
                                            </p:txEl>
                                          </p:spTgt>
                                        </p:tgtEl>
                                        <p:attrNameLst>
                                          <p:attrName>style.visibility</p:attrName>
                                        </p:attrNameLst>
                                      </p:cBhvr>
                                      <p:to>
                                        <p:strVal val="visible"/>
                                      </p:to>
                                    </p:set>
                                    <p:animEffect transition="in" filter="wipe(left)">
                                      <p:cBhvr>
                                        <p:cTn id="33" dur="500"/>
                                        <p:tgtEl>
                                          <p:spTgt spid="2970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700">
                                            <p:txEl>
                                              <p:pRg st="3" end="3"/>
                                            </p:txEl>
                                          </p:spTgt>
                                        </p:tgtEl>
                                        <p:attrNameLst>
                                          <p:attrName>style.visibility</p:attrName>
                                        </p:attrNameLst>
                                      </p:cBhvr>
                                      <p:to>
                                        <p:strVal val="visible"/>
                                      </p:to>
                                    </p:set>
                                    <p:animEffect transition="in" filter="wipe(left)">
                                      <p:cBhvr>
                                        <p:cTn id="38" dur="500"/>
                                        <p:tgtEl>
                                          <p:spTgt spid="2970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9700">
                                            <p:txEl>
                                              <p:pRg st="4" end="4"/>
                                            </p:txEl>
                                          </p:spTgt>
                                        </p:tgtEl>
                                        <p:attrNameLst>
                                          <p:attrName>style.visibility</p:attrName>
                                        </p:attrNameLst>
                                      </p:cBhvr>
                                      <p:to>
                                        <p:strVal val="visible"/>
                                      </p:to>
                                    </p:set>
                                    <p:animEffect transition="in" filter="wipe(left)">
                                      <p:cBhvr>
                                        <p:cTn id="43" dur="500"/>
                                        <p:tgtEl>
                                          <p:spTgt spid="2970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9700">
                                            <p:txEl>
                                              <p:pRg st="5" end="5"/>
                                            </p:txEl>
                                          </p:spTgt>
                                        </p:tgtEl>
                                        <p:attrNameLst>
                                          <p:attrName>style.visibility</p:attrName>
                                        </p:attrNameLst>
                                      </p:cBhvr>
                                      <p:to>
                                        <p:strVal val="visible"/>
                                      </p:to>
                                    </p:set>
                                    <p:animEffect transition="in" filter="wipe(left)">
                                      <p:cBhvr>
                                        <p:cTn id="48" dur="500"/>
                                        <p:tgtEl>
                                          <p:spTgt spid="2970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9700">
                                            <p:txEl>
                                              <p:pRg st="6" end="6"/>
                                            </p:txEl>
                                          </p:spTgt>
                                        </p:tgtEl>
                                        <p:attrNameLst>
                                          <p:attrName>style.visibility</p:attrName>
                                        </p:attrNameLst>
                                      </p:cBhvr>
                                      <p:to>
                                        <p:strVal val="visible"/>
                                      </p:to>
                                    </p:set>
                                    <p:animEffect transition="in" filter="wipe(left)">
                                      <p:cBhvr>
                                        <p:cTn id="53" dur="500"/>
                                        <p:tgtEl>
                                          <p:spTgt spid="2970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9700">
                                            <p:txEl>
                                              <p:pRg st="7" end="7"/>
                                            </p:txEl>
                                          </p:spTgt>
                                        </p:tgtEl>
                                        <p:attrNameLst>
                                          <p:attrName>style.visibility</p:attrName>
                                        </p:attrNameLst>
                                      </p:cBhvr>
                                      <p:to>
                                        <p:strVal val="visible"/>
                                      </p:to>
                                    </p:set>
                                    <p:animEffect transition="in" filter="wipe(left)">
                                      <p:cBhvr>
                                        <p:cTn id="58" dur="500"/>
                                        <p:tgtEl>
                                          <p:spTgt spid="29700">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9700">
                                            <p:txEl>
                                              <p:pRg st="8" end="8"/>
                                            </p:txEl>
                                          </p:spTgt>
                                        </p:tgtEl>
                                        <p:attrNameLst>
                                          <p:attrName>style.visibility</p:attrName>
                                        </p:attrNameLst>
                                      </p:cBhvr>
                                      <p:to>
                                        <p:strVal val="visible"/>
                                      </p:to>
                                    </p:set>
                                    <p:animEffect transition="in" filter="wipe(left)">
                                      <p:cBhvr>
                                        <p:cTn id="63" dur="500"/>
                                        <p:tgtEl>
                                          <p:spTgt spid="29700">
                                            <p:txEl>
                                              <p:pRg st="8" end="8"/>
                                            </p:tx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9700">
                                            <p:txEl>
                                              <p:pRg st="9" end="9"/>
                                            </p:txEl>
                                          </p:spTgt>
                                        </p:tgtEl>
                                        <p:attrNameLst>
                                          <p:attrName>style.visibility</p:attrName>
                                        </p:attrNameLst>
                                      </p:cBhvr>
                                      <p:to>
                                        <p:strVal val="visible"/>
                                      </p:to>
                                    </p:set>
                                    <p:animEffect transition="in" filter="wipe(left)">
                                      <p:cBhvr>
                                        <p:cTn id="66" dur="500"/>
                                        <p:tgtEl>
                                          <p:spTgt spid="2970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
                </p:tgtEl>
              </p:cMediaNode>
            </p:audio>
          </p:childTnLst>
        </p:cTn>
      </p:par>
    </p:tnLst>
    <p:bldLst>
      <p:bldP spid="29698" grpId="0" animBg="1"/>
      <p:bldP spid="29700"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457200"/>
            <a:ext cx="8229600" cy="1185863"/>
          </a:xfrm>
          <a:noFill/>
        </p:spPr>
        <p:txBody>
          <a:bodyPr/>
          <a:lstStyle/>
          <a:p>
            <a:pPr algn="ctr"/>
            <a:r>
              <a:rPr lang="ar-SA" dirty="0">
                <a:latin typeface="Times New Roman" pitchFamily="18" charset="0"/>
                <a:ea typeface="PMingLiU" pitchFamily="18" charset="-120"/>
                <a:cs typeface="B Nazanin" pitchFamily="2" charset="-78"/>
              </a:rPr>
              <a:t>رعایت اصول ایمنی در آزمایشگاهها بر عهده</a:t>
            </a:r>
            <a:endParaRPr lang="en-US" dirty="0">
              <a:ea typeface="PMingLiU" pitchFamily="18" charset="-120"/>
              <a:cs typeface="B Nazanin" pitchFamily="2" charset="-78"/>
            </a:endParaRPr>
          </a:p>
        </p:txBody>
      </p:sp>
      <p:sp>
        <p:nvSpPr>
          <p:cNvPr id="20483" name="Rectangle 3"/>
          <p:cNvSpPr>
            <a:spLocks noGrp="1" noChangeArrowheads="1"/>
          </p:cNvSpPr>
          <p:nvPr>
            <p:ph type="body" idx="1"/>
          </p:nvPr>
        </p:nvSpPr>
        <p:spPr>
          <a:xfrm>
            <a:off x="428625" y="2214563"/>
            <a:ext cx="8229600" cy="3886200"/>
          </a:xfrm>
        </p:spPr>
        <p:txBody>
          <a:bodyPr/>
          <a:lstStyle/>
          <a:p>
            <a:pPr>
              <a:defRPr/>
            </a:pPr>
            <a:r>
              <a:rPr lang="fa-IR" dirty="0">
                <a:solidFill>
                  <a:schemeClr val="tx1">
                    <a:lumMod val="95000"/>
                    <a:lumOff val="5000"/>
                  </a:schemeClr>
                </a:solidFill>
                <a:cs typeface="B Nazanin" pitchFamily="2" charset="-78"/>
              </a:rPr>
              <a:t>تمامی کارکنان </a:t>
            </a:r>
          </a:p>
          <a:p>
            <a:pPr>
              <a:defRPr/>
            </a:pPr>
            <a:r>
              <a:rPr lang="fa-IR" dirty="0">
                <a:solidFill>
                  <a:schemeClr val="tx1">
                    <a:lumMod val="95000"/>
                    <a:lumOff val="5000"/>
                  </a:schemeClr>
                </a:solidFill>
                <a:cs typeface="B Nazanin" pitchFamily="2" charset="-78"/>
              </a:rPr>
              <a:t>مراجعین</a:t>
            </a:r>
          </a:p>
          <a:p>
            <a:pPr>
              <a:defRPr/>
            </a:pPr>
            <a:r>
              <a:rPr lang="fa-IR" dirty="0">
                <a:solidFill>
                  <a:schemeClr val="tx1">
                    <a:lumMod val="95000"/>
                    <a:lumOff val="5000"/>
                  </a:schemeClr>
                </a:solidFill>
                <a:cs typeface="B Nazanin" pitchFamily="2" charset="-78"/>
              </a:rPr>
              <a:t>کارآموزان</a:t>
            </a:r>
          </a:p>
          <a:p>
            <a:pPr>
              <a:defRPr/>
            </a:pPr>
            <a:r>
              <a:rPr lang="fa-IR" dirty="0">
                <a:solidFill>
                  <a:schemeClr val="tx1">
                    <a:lumMod val="95000"/>
                    <a:lumOff val="5000"/>
                  </a:schemeClr>
                </a:solidFill>
                <a:cs typeface="B Nazanin" pitchFamily="2" charset="-78"/>
              </a:rPr>
              <a:t>دانشجویان و اساتید</a:t>
            </a:r>
          </a:p>
          <a:p>
            <a:pPr>
              <a:buFont typeface="Wingdings" pitchFamily="2" charset="2"/>
              <a:buNone/>
              <a:defRPr/>
            </a:pPr>
            <a:endParaRPr lang="en-US" dirty="0">
              <a:solidFill>
                <a:schemeClr val="tx1">
                  <a:lumMod val="95000"/>
                  <a:lumOff val="5000"/>
                </a:schemeClr>
              </a:solidFill>
              <a:cs typeface="B Nazanin" pitchFamily="2" charset="-78"/>
            </a:endParaRPr>
          </a:p>
        </p:txBody>
      </p:sp>
      <p:sp>
        <p:nvSpPr>
          <p:cNvPr id="4" name="Slide Number Placeholder 3"/>
          <p:cNvSpPr>
            <a:spLocks noGrp="1"/>
          </p:cNvSpPr>
          <p:nvPr>
            <p:ph type="sldNum" sz="quarter" idx="11"/>
          </p:nvPr>
        </p:nvSpPr>
        <p:spPr/>
        <p:txBody>
          <a:bodyPr/>
          <a:lstStyle/>
          <a:p>
            <a:pPr>
              <a:defRPr/>
            </a:pPr>
            <a:fld id="{891CA202-ACF5-4205-A29B-64197FDFEDB9}" type="slidenum">
              <a:rPr lang="ar-SA"/>
              <a:pPr>
                <a:defRPr/>
              </a:pPr>
              <a:t>3</a:t>
            </a:fld>
            <a:endParaRPr lang="en-US"/>
          </a:p>
        </p:txBody>
      </p:sp>
      <p:sp>
        <p:nvSpPr>
          <p:cNvPr id="5" name="Footer Placeholder 4"/>
          <p:cNvSpPr>
            <a:spLocks noGrp="1"/>
          </p:cNvSpPr>
          <p:nvPr>
            <p:ph type="ftr" sz="quarter" idx="10"/>
          </p:nvPr>
        </p:nvSpPr>
        <p:spPr/>
        <p:txBody>
          <a:bodyPr/>
          <a:lstStyle/>
          <a:p>
            <a:pPr>
              <a:defRPr/>
            </a:pPr>
            <a:r>
              <a:rPr lang="fa-IR"/>
              <a:t>مهندس همت جو - زمستان 1390</a:t>
            </a:r>
            <a:endParaRPr lang="en-US"/>
          </a:p>
        </p:txBody>
      </p:sp>
      <p:pic>
        <p:nvPicPr>
          <p:cNvPr id="2" name="Audio 1">
            <a:hlinkClick r:id="" action="ppaction://media"/>
            <a:extLst>
              <a:ext uri="{FF2B5EF4-FFF2-40B4-BE49-F238E27FC236}">
                <a16:creationId xmlns:a16="http://schemas.microsoft.com/office/drawing/2014/main" id="{E8B00F89-400F-4BFA-9C5C-A00C0C03F95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p:transition advTm="121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anim calcmode="lin" valueType="num">
                                      <p:cBhvr additive="base">
                                        <p:cTn id="11" dur="500" fill="hold"/>
                                        <p:tgtEl>
                                          <p:spTgt spid="2048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0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anim calcmode="lin" valueType="num">
                                      <p:cBhvr additive="base">
                                        <p:cTn id="17" dur="5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483">
                                            <p:txEl>
                                              <p:pRg st="2" end="2"/>
                                            </p:txEl>
                                          </p:spTgt>
                                        </p:tgtEl>
                                        <p:attrNameLst>
                                          <p:attrName>style.visibility</p:attrName>
                                        </p:attrNameLst>
                                      </p:cBhvr>
                                      <p:to>
                                        <p:strVal val="visible"/>
                                      </p:to>
                                    </p:set>
                                    <p:anim calcmode="lin" valueType="num">
                                      <p:cBhvr additive="base">
                                        <p:cTn id="23" dur="500" fill="hold"/>
                                        <p:tgtEl>
                                          <p:spTgt spid="2048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483">
                                            <p:txEl>
                                              <p:pRg st="3" end="3"/>
                                            </p:txEl>
                                          </p:spTgt>
                                        </p:tgtEl>
                                        <p:attrNameLst>
                                          <p:attrName>style.visibility</p:attrName>
                                        </p:attrNameLst>
                                      </p:cBhvr>
                                      <p:to>
                                        <p:strVal val="visible"/>
                                      </p:to>
                                    </p:set>
                                    <p:anim calcmode="lin" valueType="num">
                                      <p:cBhvr additive="base">
                                        <p:cTn id="29" dur="500" fill="hold"/>
                                        <p:tgtEl>
                                          <p:spTgt spid="20483">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20483"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itchFamily="2" charset="-78"/>
              </a:rPr>
              <a:t>نکات ایمنی در آزمایشگاهها</a:t>
            </a:r>
          </a:p>
        </p:txBody>
      </p:sp>
      <p:sp>
        <p:nvSpPr>
          <p:cNvPr id="3" name="Content Placeholder 2"/>
          <p:cNvSpPr>
            <a:spLocks noGrp="1"/>
          </p:cNvSpPr>
          <p:nvPr>
            <p:ph idx="1"/>
          </p:nvPr>
        </p:nvSpPr>
        <p:spPr/>
        <p:txBody>
          <a:bodyPr/>
          <a:lstStyle/>
          <a:p>
            <a:r>
              <a:rPr lang="fa-IR" dirty="0">
                <a:cs typeface="B Nazanin" pitchFamily="2" charset="-78"/>
              </a:rPr>
              <a:t>نکات شخصی</a:t>
            </a:r>
          </a:p>
          <a:p>
            <a:r>
              <a:rPr lang="fa-IR" dirty="0">
                <a:cs typeface="B Nazanin" pitchFamily="2" charset="-78"/>
              </a:rPr>
              <a:t>جا به جایی وکار با شیشه آلات </a:t>
            </a:r>
          </a:p>
          <a:p>
            <a:r>
              <a:rPr lang="fa-IR" dirty="0">
                <a:cs typeface="B Nazanin" pitchFamily="2" charset="-78"/>
              </a:rPr>
              <a:t>جابه جایی و کار با مواد شیمیایی</a:t>
            </a:r>
          </a:p>
          <a:p>
            <a:endParaRPr lang="fa-IR" dirty="0">
              <a:cs typeface="B Nazanin" pitchFamily="2" charset="-78"/>
            </a:endParaRPr>
          </a:p>
        </p:txBody>
      </p:sp>
      <p:pic>
        <p:nvPicPr>
          <p:cNvPr id="1026" name="Picture 2" descr="C:\Users\Ebrahim\Downloads\safety lab\LabSafetyB.gif"/>
          <p:cNvPicPr>
            <a:picLocks noChangeAspect="1" noChangeArrowheads="1"/>
          </p:cNvPicPr>
          <p:nvPr/>
        </p:nvPicPr>
        <p:blipFill>
          <a:blip r:embed="rId4" cstate="print"/>
          <a:srcRect/>
          <a:stretch>
            <a:fillRect/>
          </a:stretch>
        </p:blipFill>
        <p:spPr bwMode="auto">
          <a:xfrm>
            <a:off x="3419872" y="3932402"/>
            <a:ext cx="2232248" cy="2925598"/>
          </a:xfrm>
          <a:prstGeom prst="rect">
            <a:avLst/>
          </a:prstGeom>
          <a:noFill/>
        </p:spPr>
      </p:pic>
      <p:pic>
        <p:nvPicPr>
          <p:cNvPr id="1027" name="Picture 3" descr="C:\Users\Ebrahim\Downloads\safety lab\1272993204.jpg"/>
          <p:cNvPicPr>
            <a:picLocks noChangeAspect="1" noChangeArrowheads="1"/>
          </p:cNvPicPr>
          <p:nvPr/>
        </p:nvPicPr>
        <p:blipFill>
          <a:blip r:embed="rId5" cstate="print"/>
          <a:srcRect/>
          <a:stretch>
            <a:fillRect/>
          </a:stretch>
        </p:blipFill>
        <p:spPr bwMode="auto">
          <a:xfrm>
            <a:off x="0" y="1383779"/>
            <a:ext cx="3810000" cy="2981325"/>
          </a:xfrm>
          <a:prstGeom prst="rect">
            <a:avLst/>
          </a:prstGeom>
          <a:noFill/>
        </p:spPr>
      </p:pic>
      <p:pic>
        <p:nvPicPr>
          <p:cNvPr id="1028" name="Picture 4" descr="C:\Users\Ebrahim\Downloads\safety lab\LabSafety.jpg"/>
          <p:cNvPicPr>
            <a:picLocks noChangeAspect="1" noChangeArrowheads="1"/>
          </p:cNvPicPr>
          <p:nvPr/>
        </p:nvPicPr>
        <p:blipFill>
          <a:blip r:embed="rId6" cstate="print"/>
          <a:srcRect/>
          <a:stretch>
            <a:fillRect/>
          </a:stretch>
        </p:blipFill>
        <p:spPr bwMode="auto">
          <a:xfrm>
            <a:off x="6021761" y="3861048"/>
            <a:ext cx="2726703" cy="2592288"/>
          </a:xfrm>
          <a:prstGeom prst="rect">
            <a:avLst/>
          </a:prstGeom>
          <a:noFill/>
        </p:spPr>
      </p:pic>
      <p:pic>
        <p:nvPicPr>
          <p:cNvPr id="4" name="Audio 3">
            <a:hlinkClick r:id="" action="ppaction://media"/>
            <a:extLst>
              <a:ext uri="{FF2B5EF4-FFF2-40B4-BE49-F238E27FC236}">
                <a16:creationId xmlns:a16="http://schemas.microsoft.com/office/drawing/2014/main" id="{42C6171E-FC50-4764-BCE0-365D785826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482"/>
    </mc:Choice>
    <mc:Fallback>
      <p:transition spd="slow" advTm="24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7768"/>
            <a:ext cx="8229600" cy="1143000"/>
          </a:xfrm>
        </p:spPr>
        <p:txBody>
          <a:bodyPr>
            <a:normAutofit fontScale="90000"/>
          </a:bodyPr>
          <a:lstStyle/>
          <a:p>
            <a:pPr algn="r"/>
            <a:r>
              <a:rPr lang="fa-IR" b="1" dirty="0">
                <a:cs typeface="B Nazanin" pitchFamily="2" charset="-78"/>
              </a:rPr>
              <a:t>نکات </a:t>
            </a:r>
            <a:br>
              <a:rPr lang="fa-IR" b="1" dirty="0">
                <a:cs typeface="B Nazanin" pitchFamily="2" charset="-78"/>
              </a:rPr>
            </a:br>
            <a:r>
              <a:rPr lang="fa-IR" b="1" dirty="0">
                <a:cs typeface="B Nazanin" pitchFamily="2" charset="-78"/>
              </a:rPr>
              <a:t>شخصی</a:t>
            </a:r>
          </a:p>
        </p:txBody>
      </p:sp>
      <p:pic>
        <p:nvPicPr>
          <p:cNvPr id="4" name="Content Placeholder 3" descr="safety.gif"/>
          <p:cNvPicPr>
            <a:picLocks noGrp="1" noChangeAspect="1"/>
          </p:cNvPicPr>
          <p:nvPr>
            <p:ph idx="1"/>
          </p:nvPr>
        </p:nvPicPr>
        <p:blipFill>
          <a:blip r:embed="rId4" cstate="print"/>
          <a:stretch>
            <a:fillRect/>
          </a:stretch>
        </p:blipFill>
        <p:spPr>
          <a:xfrm>
            <a:off x="-36512" y="0"/>
            <a:ext cx="5004048" cy="6885385"/>
          </a:xfrm>
        </p:spPr>
      </p:pic>
      <p:pic>
        <p:nvPicPr>
          <p:cNvPr id="2052" name="Picture 4" descr="C:\Users\Ebrahim\Downloads\safety lab\protection.gif"/>
          <p:cNvPicPr>
            <a:picLocks noChangeAspect="1" noChangeArrowheads="1"/>
          </p:cNvPicPr>
          <p:nvPr/>
        </p:nvPicPr>
        <p:blipFill>
          <a:blip r:embed="rId5" cstate="print"/>
          <a:srcRect/>
          <a:stretch>
            <a:fillRect/>
          </a:stretch>
        </p:blipFill>
        <p:spPr bwMode="auto">
          <a:xfrm>
            <a:off x="4716016" y="0"/>
            <a:ext cx="2227980" cy="3429000"/>
          </a:xfrm>
          <a:prstGeom prst="rect">
            <a:avLst/>
          </a:prstGeom>
          <a:noFill/>
        </p:spPr>
      </p:pic>
      <p:pic>
        <p:nvPicPr>
          <p:cNvPr id="2053" name="Picture 5"/>
          <p:cNvPicPr>
            <a:picLocks noChangeAspect="1" noChangeArrowheads="1"/>
          </p:cNvPicPr>
          <p:nvPr/>
        </p:nvPicPr>
        <p:blipFill>
          <a:blip r:embed="rId6" cstate="print"/>
          <a:srcRect/>
          <a:stretch>
            <a:fillRect/>
          </a:stretch>
        </p:blipFill>
        <p:spPr bwMode="auto">
          <a:xfrm>
            <a:off x="4724747" y="3372197"/>
            <a:ext cx="2295525" cy="2505075"/>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6953250" y="1292349"/>
            <a:ext cx="2190750" cy="2352675"/>
          </a:xfrm>
          <a:prstGeom prst="rect">
            <a:avLst/>
          </a:prstGeom>
          <a:noFill/>
          <a:ln w="9525">
            <a:noFill/>
            <a:miter lim="800000"/>
            <a:headEnd/>
            <a:tailEnd/>
          </a:ln>
        </p:spPr>
      </p:pic>
      <p:pic>
        <p:nvPicPr>
          <p:cNvPr id="2055" name="Picture 7"/>
          <p:cNvPicPr>
            <a:picLocks noChangeAspect="1" noChangeArrowheads="1"/>
          </p:cNvPicPr>
          <p:nvPr/>
        </p:nvPicPr>
        <p:blipFill>
          <a:blip r:embed="rId8" cstate="print"/>
          <a:srcRect/>
          <a:stretch>
            <a:fillRect/>
          </a:stretch>
        </p:blipFill>
        <p:spPr bwMode="auto">
          <a:xfrm>
            <a:off x="4716016" y="5877272"/>
            <a:ext cx="4464496" cy="980728"/>
          </a:xfrm>
          <a:prstGeom prst="rect">
            <a:avLst/>
          </a:prstGeom>
          <a:noFill/>
          <a:ln w="9525">
            <a:noFill/>
            <a:miter lim="800000"/>
            <a:headEnd/>
            <a:tailEnd/>
          </a:ln>
        </p:spPr>
      </p:pic>
      <p:pic>
        <p:nvPicPr>
          <p:cNvPr id="2056" name="Picture 8"/>
          <p:cNvPicPr>
            <a:picLocks noChangeAspect="1" noChangeArrowheads="1"/>
          </p:cNvPicPr>
          <p:nvPr/>
        </p:nvPicPr>
        <p:blipFill>
          <a:blip r:embed="rId9" cstate="print"/>
          <a:srcRect/>
          <a:stretch>
            <a:fillRect/>
          </a:stretch>
        </p:blipFill>
        <p:spPr bwMode="auto">
          <a:xfrm>
            <a:off x="6932612" y="3643089"/>
            <a:ext cx="2247900" cy="2234183"/>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689BA915-89F5-44B2-AB4A-C5F5CDFCBA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4842"/>
    </mc:Choice>
    <mc:Fallback>
      <p:transition spd="slow" advTm="12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600" dirty="0">
                <a:cs typeface="B Nazanin" pitchFamily="2" charset="-78"/>
              </a:rPr>
              <a:t>جا به جایی وکار با شیشه آلات </a:t>
            </a:r>
            <a:endParaRPr lang="fa-IR" sz="3600" dirty="0"/>
          </a:p>
        </p:txBody>
      </p:sp>
      <p:pic>
        <p:nvPicPr>
          <p:cNvPr id="3074" name="Picture 2" descr="C:\Users\Ebrahim\Downloads\safety lab\sports_medicine_flasks.jpg"/>
          <p:cNvPicPr>
            <a:picLocks noChangeAspect="1" noChangeArrowheads="1"/>
          </p:cNvPicPr>
          <p:nvPr/>
        </p:nvPicPr>
        <p:blipFill>
          <a:blip r:embed="rId4" cstate="print"/>
          <a:srcRect/>
          <a:stretch>
            <a:fillRect/>
          </a:stretch>
        </p:blipFill>
        <p:spPr bwMode="auto">
          <a:xfrm>
            <a:off x="6084167" y="1592377"/>
            <a:ext cx="3059833" cy="2628711"/>
          </a:xfrm>
          <a:prstGeom prst="rect">
            <a:avLst/>
          </a:prstGeom>
          <a:noFill/>
        </p:spPr>
      </p:pic>
      <p:pic>
        <p:nvPicPr>
          <p:cNvPr id="3075" name="Picture 3" descr="C:\Users\Ebrahim\Downloads\safety lab\0009702.gif.jpg"/>
          <p:cNvPicPr>
            <a:picLocks noChangeAspect="1" noChangeArrowheads="1"/>
          </p:cNvPicPr>
          <p:nvPr/>
        </p:nvPicPr>
        <p:blipFill>
          <a:blip r:embed="rId5" cstate="print"/>
          <a:srcRect/>
          <a:stretch>
            <a:fillRect/>
          </a:stretch>
        </p:blipFill>
        <p:spPr bwMode="auto">
          <a:xfrm>
            <a:off x="3635896" y="1268760"/>
            <a:ext cx="2376264" cy="3020675"/>
          </a:xfrm>
          <a:prstGeom prst="rect">
            <a:avLst/>
          </a:prstGeom>
          <a:noFill/>
        </p:spPr>
      </p:pic>
      <p:pic>
        <p:nvPicPr>
          <p:cNvPr id="3076" name="Picture 4" descr="C:\Users\Ebrahim\Downloads\safety lab\63573-004-7CF1F150.gif"/>
          <p:cNvPicPr>
            <a:picLocks noChangeAspect="1" noChangeArrowheads="1"/>
          </p:cNvPicPr>
          <p:nvPr/>
        </p:nvPicPr>
        <p:blipFill>
          <a:blip r:embed="rId6" cstate="print"/>
          <a:srcRect/>
          <a:stretch>
            <a:fillRect/>
          </a:stretch>
        </p:blipFill>
        <p:spPr bwMode="auto">
          <a:xfrm>
            <a:off x="35496" y="3949999"/>
            <a:ext cx="2088232" cy="2935385"/>
          </a:xfrm>
          <a:prstGeom prst="rect">
            <a:avLst/>
          </a:prstGeom>
          <a:noFill/>
        </p:spPr>
      </p:pic>
      <p:pic>
        <p:nvPicPr>
          <p:cNvPr id="3078" name="Picture 6" descr="C:\Users\Ebrahim\Downloads\safety lab\electricPlug.gif"/>
          <p:cNvPicPr>
            <a:picLocks noChangeAspect="1" noChangeArrowheads="1"/>
          </p:cNvPicPr>
          <p:nvPr/>
        </p:nvPicPr>
        <p:blipFill>
          <a:blip r:embed="rId7" cstate="print"/>
          <a:srcRect/>
          <a:stretch>
            <a:fillRect/>
          </a:stretch>
        </p:blipFill>
        <p:spPr bwMode="auto">
          <a:xfrm>
            <a:off x="1979712" y="116632"/>
            <a:ext cx="1609725" cy="1762125"/>
          </a:xfrm>
          <a:prstGeom prst="rect">
            <a:avLst/>
          </a:prstGeom>
          <a:noFill/>
        </p:spPr>
      </p:pic>
      <p:pic>
        <p:nvPicPr>
          <p:cNvPr id="3079" name="Picture 7" descr="C:\Users\Ebrahim\Downloads\safety lab\images.jpg"/>
          <p:cNvPicPr>
            <a:picLocks noChangeAspect="1" noChangeArrowheads="1"/>
          </p:cNvPicPr>
          <p:nvPr/>
        </p:nvPicPr>
        <p:blipFill>
          <a:blip r:embed="rId8" cstate="print"/>
          <a:srcRect/>
          <a:stretch>
            <a:fillRect/>
          </a:stretch>
        </p:blipFill>
        <p:spPr bwMode="auto">
          <a:xfrm>
            <a:off x="20613" y="52951"/>
            <a:ext cx="1959099" cy="2944001"/>
          </a:xfrm>
          <a:prstGeom prst="rect">
            <a:avLst/>
          </a:prstGeom>
          <a:noFill/>
        </p:spPr>
      </p:pic>
      <p:pic>
        <p:nvPicPr>
          <p:cNvPr id="3080" name="Picture 8" descr="C:\Users\Ebrahim\Downloads\safety lab\Laboratory-Glassware.jpg"/>
          <p:cNvPicPr>
            <a:picLocks noChangeAspect="1" noChangeArrowheads="1"/>
          </p:cNvPicPr>
          <p:nvPr/>
        </p:nvPicPr>
        <p:blipFill>
          <a:blip r:embed="rId9" cstate="print"/>
          <a:srcRect/>
          <a:stretch>
            <a:fillRect/>
          </a:stretch>
        </p:blipFill>
        <p:spPr bwMode="auto">
          <a:xfrm>
            <a:off x="5436097" y="4320784"/>
            <a:ext cx="3707904" cy="2537216"/>
          </a:xfrm>
          <a:prstGeom prst="rect">
            <a:avLst/>
          </a:prstGeom>
          <a:noFill/>
        </p:spPr>
      </p:pic>
      <p:pic>
        <p:nvPicPr>
          <p:cNvPr id="3082" name="Picture 10" descr="C:\Users\Ebrahim\Downloads\safety lab\opplanet-bel-art-vwr-wash-bottles-low-density-polyethylene-wide-mouth-004850500.jpg"/>
          <p:cNvPicPr>
            <a:picLocks noChangeAspect="1" noChangeArrowheads="1"/>
          </p:cNvPicPr>
          <p:nvPr/>
        </p:nvPicPr>
        <p:blipFill>
          <a:blip r:embed="rId10" cstate="print"/>
          <a:srcRect/>
          <a:stretch>
            <a:fillRect/>
          </a:stretch>
        </p:blipFill>
        <p:spPr bwMode="auto">
          <a:xfrm>
            <a:off x="1815455" y="4572000"/>
            <a:ext cx="3476625" cy="2286000"/>
          </a:xfrm>
          <a:prstGeom prst="rect">
            <a:avLst/>
          </a:prstGeom>
          <a:noFill/>
        </p:spPr>
      </p:pic>
      <p:pic>
        <p:nvPicPr>
          <p:cNvPr id="3083" name="Picture 11" descr="C:\Users\Ebrahim\Downloads\safety lab\AppxE_image028.jpg"/>
          <p:cNvPicPr>
            <a:picLocks noChangeAspect="1" noChangeArrowheads="1"/>
          </p:cNvPicPr>
          <p:nvPr/>
        </p:nvPicPr>
        <p:blipFill>
          <a:blip r:embed="rId11" cstate="print"/>
          <a:srcRect/>
          <a:stretch>
            <a:fillRect/>
          </a:stretch>
        </p:blipFill>
        <p:spPr bwMode="auto">
          <a:xfrm>
            <a:off x="899592" y="2204864"/>
            <a:ext cx="2691752" cy="1848222"/>
          </a:xfrm>
          <a:prstGeom prst="rect">
            <a:avLst/>
          </a:prstGeom>
          <a:noFill/>
        </p:spPr>
      </p:pic>
      <p:pic>
        <p:nvPicPr>
          <p:cNvPr id="3" name="Audio 2">
            <a:hlinkClick r:id="" action="ppaction://media"/>
            <a:extLst>
              <a:ext uri="{FF2B5EF4-FFF2-40B4-BE49-F238E27FC236}">
                <a16:creationId xmlns:a16="http://schemas.microsoft.com/office/drawing/2014/main" id="{F154837F-38EB-4834-8512-CCC15C84666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2516"/>
    </mc:Choice>
    <mc:Fallback>
      <p:transition spd="slow" advTm="212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36712"/>
          </a:xfrm>
        </p:spPr>
        <p:txBody>
          <a:bodyPr>
            <a:normAutofit/>
          </a:bodyPr>
          <a:lstStyle/>
          <a:p>
            <a:pPr algn="r"/>
            <a:r>
              <a:rPr lang="fa-IR" dirty="0">
                <a:cs typeface="B Nazanin" pitchFamily="2" charset="-78"/>
              </a:rPr>
              <a:t>جابه جایی و کار با مواد شیمیایی</a:t>
            </a:r>
            <a:endParaRPr lang="fa-IR" dirty="0"/>
          </a:p>
        </p:txBody>
      </p:sp>
      <p:pic>
        <p:nvPicPr>
          <p:cNvPr id="4098" name="Picture 2"/>
          <p:cNvPicPr>
            <a:picLocks noChangeAspect="1" noChangeArrowheads="1"/>
          </p:cNvPicPr>
          <p:nvPr/>
        </p:nvPicPr>
        <p:blipFill>
          <a:blip r:embed="rId4" cstate="print"/>
          <a:srcRect/>
          <a:stretch>
            <a:fillRect/>
          </a:stretch>
        </p:blipFill>
        <p:spPr bwMode="auto">
          <a:xfrm>
            <a:off x="6923087" y="766961"/>
            <a:ext cx="2257425" cy="2085975"/>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35496" y="2204864"/>
            <a:ext cx="1838325" cy="2295525"/>
          </a:xfrm>
          <a:prstGeom prst="rect">
            <a:avLst/>
          </a:prstGeom>
          <a:noFill/>
          <a:ln w="9525">
            <a:noFill/>
            <a:miter lim="800000"/>
            <a:headEnd/>
            <a:tailEnd/>
          </a:ln>
        </p:spPr>
      </p:pic>
      <p:pic>
        <p:nvPicPr>
          <p:cNvPr id="4101" name="Picture 5" descr="C:\Users\Ebrahim\Downloads\safety lab\chem_lab.jpg"/>
          <p:cNvPicPr>
            <a:picLocks noChangeAspect="1" noChangeArrowheads="1"/>
          </p:cNvPicPr>
          <p:nvPr/>
        </p:nvPicPr>
        <p:blipFill>
          <a:blip r:embed="rId6" cstate="print"/>
          <a:srcRect/>
          <a:stretch>
            <a:fillRect/>
          </a:stretch>
        </p:blipFill>
        <p:spPr bwMode="auto">
          <a:xfrm>
            <a:off x="-36512" y="44624"/>
            <a:ext cx="2882692" cy="1944216"/>
          </a:xfrm>
          <a:prstGeom prst="rect">
            <a:avLst/>
          </a:prstGeom>
          <a:noFill/>
        </p:spPr>
      </p:pic>
      <p:pic>
        <p:nvPicPr>
          <p:cNvPr id="4104" name="Picture 8" descr="C:\Users\Ebrahim\Downloads\safety lab\url.jpg"/>
          <p:cNvPicPr>
            <a:picLocks noChangeAspect="1" noChangeArrowheads="1"/>
          </p:cNvPicPr>
          <p:nvPr/>
        </p:nvPicPr>
        <p:blipFill>
          <a:blip r:embed="rId7" cstate="print"/>
          <a:srcRect/>
          <a:stretch>
            <a:fillRect/>
          </a:stretch>
        </p:blipFill>
        <p:spPr bwMode="auto">
          <a:xfrm>
            <a:off x="4860033" y="4221088"/>
            <a:ext cx="2088231" cy="2579778"/>
          </a:xfrm>
          <a:prstGeom prst="rect">
            <a:avLst/>
          </a:prstGeom>
          <a:noFill/>
        </p:spPr>
      </p:pic>
      <p:pic>
        <p:nvPicPr>
          <p:cNvPr id="4105" name="Picture 9" descr="C:\Users\Ebrahim\Downloads\safety lab\url1.jpg"/>
          <p:cNvPicPr>
            <a:picLocks noChangeAspect="1" noChangeArrowheads="1"/>
          </p:cNvPicPr>
          <p:nvPr/>
        </p:nvPicPr>
        <p:blipFill>
          <a:blip r:embed="rId8" cstate="print"/>
          <a:srcRect/>
          <a:stretch>
            <a:fillRect/>
          </a:stretch>
        </p:blipFill>
        <p:spPr bwMode="auto">
          <a:xfrm>
            <a:off x="7003406" y="2852936"/>
            <a:ext cx="1961082" cy="1997398"/>
          </a:xfrm>
          <a:prstGeom prst="rect">
            <a:avLst/>
          </a:prstGeom>
          <a:noFill/>
        </p:spPr>
      </p:pic>
      <p:pic>
        <p:nvPicPr>
          <p:cNvPr id="4106" name="Picture 10" descr="C:\Users\Ebrahim\Downloads\safety lab\00042222_0.jpg"/>
          <p:cNvPicPr>
            <a:picLocks noChangeAspect="1" noChangeArrowheads="1"/>
          </p:cNvPicPr>
          <p:nvPr/>
        </p:nvPicPr>
        <p:blipFill>
          <a:blip r:embed="rId9" cstate="print"/>
          <a:srcRect/>
          <a:stretch>
            <a:fillRect/>
          </a:stretch>
        </p:blipFill>
        <p:spPr bwMode="auto">
          <a:xfrm>
            <a:off x="4788024" y="764704"/>
            <a:ext cx="2016224" cy="2016224"/>
          </a:xfrm>
          <a:prstGeom prst="rect">
            <a:avLst/>
          </a:prstGeom>
          <a:noFill/>
        </p:spPr>
      </p:pic>
      <p:pic>
        <p:nvPicPr>
          <p:cNvPr id="1026" name="Picture 2" descr="C:\Users\Ebrahim\Downloads\safety lab\url3.jpg"/>
          <p:cNvPicPr>
            <a:picLocks noChangeAspect="1" noChangeArrowheads="1"/>
          </p:cNvPicPr>
          <p:nvPr/>
        </p:nvPicPr>
        <p:blipFill>
          <a:blip r:embed="rId10" cstate="print"/>
          <a:srcRect/>
          <a:stretch>
            <a:fillRect/>
          </a:stretch>
        </p:blipFill>
        <p:spPr bwMode="auto">
          <a:xfrm>
            <a:off x="2267744" y="4055690"/>
            <a:ext cx="2757686" cy="2757686"/>
          </a:xfrm>
          <a:prstGeom prst="rect">
            <a:avLst/>
          </a:prstGeom>
          <a:noFill/>
        </p:spPr>
      </p:pic>
      <p:pic>
        <p:nvPicPr>
          <p:cNvPr id="1027" name="Picture 3" descr="C:\Users\Ebrahim\Downloads\safety lab\url2.jpg"/>
          <p:cNvPicPr>
            <a:picLocks noChangeAspect="1" noChangeArrowheads="1"/>
          </p:cNvPicPr>
          <p:nvPr/>
        </p:nvPicPr>
        <p:blipFill>
          <a:blip r:embed="rId11" cstate="print"/>
          <a:srcRect/>
          <a:stretch>
            <a:fillRect/>
          </a:stretch>
        </p:blipFill>
        <p:spPr bwMode="auto">
          <a:xfrm>
            <a:off x="35496" y="4581128"/>
            <a:ext cx="2314575" cy="2143125"/>
          </a:xfrm>
          <a:prstGeom prst="rect">
            <a:avLst/>
          </a:prstGeom>
          <a:noFill/>
        </p:spPr>
      </p:pic>
      <p:pic>
        <p:nvPicPr>
          <p:cNvPr id="1028" name="Picture 4" descr="C:\Users\Ebrahim\Downloads\safety lab\labsafety2.jpg"/>
          <p:cNvPicPr>
            <a:picLocks noChangeAspect="1" noChangeArrowheads="1"/>
          </p:cNvPicPr>
          <p:nvPr/>
        </p:nvPicPr>
        <p:blipFill>
          <a:blip r:embed="rId12" cstate="print"/>
          <a:srcRect/>
          <a:stretch>
            <a:fillRect/>
          </a:stretch>
        </p:blipFill>
        <p:spPr bwMode="auto">
          <a:xfrm>
            <a:off x="6572360" y="4725144"/>
            <a:ext cx="2541232" cy="2084203"/>
          </a:xfrm>
          <a:prstGeom prst="rect">
            <a:avLst/>
          </a:prstGeom>
          <a:noFill/>
        </p:spPr>
      </p:pic>
      <p:pic>
        <p:nvPicPr>
          <p:cNvPr id="1029" name="Picture 5" descr="C:\Users\Ebrahim\Downloads\safety lab\Pipet 1.jpg"/>
          <p:cNvPicPr>
            <a:picLocks noChangeAspect="1" noChangeArrowheads="1"/>
          </p:cNvPicPr>
          <p:nvPr/>
        </p:nvPicPr>
        <p:blipFill>
          <a:blip r:embed="rId13" cstate="print"/>
          <a:srcRect/>
          <a:stretch>
            <a:fillRect/>
          </a:stretch>
        </p:blipFill>
        <p:spPr bwMode="auto">
          <a:xfrm>
            <a:off x="2699792" y="1269760"/>
            <a:ext cx="2232248" cy="2015224"/>
          </a:xfrm>
          <a:prstGeom prst="rect">
            <a:avLst/>
          </a:prstGeom>
          <a:noFill/>
        </p:spPr>
      </p:pic>
      <p:pic>
        <p:nvPicPr>
          <p:cNvPr id="1030" name="Picture 6" descr="C:\Users\Ebrahim\Downloads\safety lab\ihwx.97f1998d-56fe-4a1a-bbfc-43a184202682.500.500.jpg"/>
          <p:cNvPicPr>
            <a:picLocks noChangeAspect="1" noChangeArrowheads="1"/>
          </p:cNvPicPr>
          <p:nvPr/>
        </p:nvPicPr>
        <p:blipFill>
          <a:blip r:embed="rId14" cstate="print"/>
          <a:srcRect/>
          <a:stretch>
            <a:fillRect/>
          </a:stretch>
        </p:blipFill>
        <p:spPr bwMode="auto">
          <a:xfrm>
            <a:off x="4427984" y="2420888"/>
            <a:ext cx="2016224" cy="2016224"/>
          </a:xfrm>
          <a:prstGeom prst="rect">
            <a:avLst/>
          </a:prstGeom>
          <a:noFill/>
        </p:spPr>
      </p:pic>
      <p:pic>
        <p:nvPicPr>
          <p:cNvPr id="3" name="Audio 2">
            <a:hlinkClick r:id="" action="ppaction://media"/>
            <a:extLst>
              <a:ext uri="{FF2B5EF4-FFF2-40B4-BE49-F238E27FC236}">
                <a16:creationId xmlns:a16="http://schemas.microsoft.com/office/drawing/2014/main" id="{00CB8543-612A-487A-A3D7-8D0441C74D1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4462"/>
    </mc:Choice>
    <mc:Fallback>
      <p:transition spd="slow" advTm="124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endParaRPr lang="fa-IR" dirty="0"/>
          </a:p>
        </p:txBody>
      </p:sp>
      <p:sp>
        <p:nvSpPr>
          <p:cNvPr id="3" name="Content Placeholder 2"/>
          <p:cNvSpPr>
            <a:spLocks noGrp="1"/>
          </p:cNvSpPr>
          <p:nvPr>
            <p:ph idx="1"/>
          </p:nvPr>
        </p:nvSpPr>
        <p:spPr>
          <a:xfrm>
            <a:off x="72008" y="1267544"/>
            <a:ext cx="8964488" cy="5617840"/>
          </a:xfrm>
        </p:spPr>
        <p:txBody>
          <a:bodyPr>
            <a:normAutofit fontScale="47500" lnSpcReduction="20000"/>
          </a:bodyPr>
          <a:lstStyle/>
          <a:p>
            <a:r>
              <a:rPr lang="fa-IR" dirty="0">
                <a:cs typeface="B Nazanin" pitchFamily="2" charset="-78"/>
              </a:rPr>
              <a:t>استفاده از مواد شيميائي خطرناك در تمامي آزمايشگاهها بايد مطابق با اصول استاندارد ادارة ايمني و سلامت شغلي </a:t>
            </a:r>
            <a:br>
              <a:rPr lang="fa-IR" dirty="0">
                <a:cs typeface="B Nazanin" pitchFamily="2" charset="-78"/>
              </a:rPr>
            </a:br>
            <a:r>
              <a:rPr lang="fa-IR" dirty="0">
                <a:cs typeface="B Nazanin" pitchFamily="2" charset="-78"/>
              </a:rPr>
              <a:t>[</a:t>
            </a:r>
            <a:r>
              <a:rPr lang="en-US" dirty="0">
                <a:cs typeface="B Nazanin" pitchFamily="2" charset="-78"/>
              </a:rPr>
              <a:t>occupational safety and Health Administration(OSHA)] </a:t>
            </a:r>
            <a:r>
              <a:rPr lang="fa-IR" dirty="0">
                <a:cs typeface="B Nazanin" pitchFamily="2" charset="-78"/>
              </a:rPr>
              <a:t> باشد.</a:t>
            </a:r>
          </a:p>
          <a:p>
            <a:r>
              <a:rPr lang="fa-IR" dirty="0">
                <a:cs typeface="B Nazanin" pitchFamily="2" charset="-78"/>
              </a:rPr>
              <a:t>تدابير محافظت در برابر مواد شيميايي </a:t>
            </a:r>
            <a:r>
              <a:rPr lang="en-US" dirty="0">
                <a:cs typeface="B Nazanin" pitchFamily="2" charset="-78"/>
              </a:rPr>
              <a:t>(CHP)</a:t>
            </a:r>
            <a:endParaRPr lang="fa-IR" dirty="0">
              <a:cs typeface="B Nazanin" pitchFamily="2" charset="-78"/>
            </a:endParaRPr>
          </a:p>
          <a:p>
            <a:r>
              <a:rPr lang="fa-IR" b="1" dirty="0">
                <a:cs typeface="B Nazanin" pitchFamily="2" charset="-78"/>
              </a:rPr>
              <a:t>مسئوليت رئيس بخش </a:t>
            </a:r>
            <a:endParaRPr lang="fa-IR" dirty="0">
              <a:cs typeface="B Nazanin" pitchFamily="2" charset="-78"/>
            </a:endParaRPr>
          </a:p>
          <a:p>
            <a:br>
              <a:rPr lang="fa-IR" dirty="0">
                <a:cs typeface="B Nazanin" pitchFamily="2" charset="-78"/>
              </a:rPr>
            </a:br>
            <a:r>
              <a:rPr lang="fa-IR" dirty="0">
                <a:cs typeface="B Nazanin" pitchFamily="2" charset="-78"/>
              </a:rPr>
              <a:t>- اطمينان از وجود تمام امكانات لازم براي ايمني در برابر مواد شيميايي در بخش مربوط به خود </a:t>
            </a:r>
            <a:br>
              <a:rPr lang="fa-IR" dirty="0">
                <a:cs typeface="B Nazanin" pitchFamily="2" charset="-78"/>
              </a:rPr>
            </a:br>
            <a:r>
              <a:rPr lang="fa-IR" dirty="0">
                <a:cs typeface="B Nazanin" pitchFamily="2" charset="-78"/>
              </a:rPr>
              <a:t>- دستور تهيه كردن دستورالعمل محافظت در برابر مواد شيميايي (</a:t>
            </a:r>
            <a:r>
              <a:rPr lang="en-US" dirty="0">
                <a:cs typeface="B Nazanin" pitchFamily="2" charset="-78"/>
              </a:rPr>
              <a:t>CHP) </a:t>
            </a:r>
            <a:r>
              <a:rPr lang="fa-IR" dirty="0">
                <a:cs typeface="B Nazanin" pitchFamily="2" charset="-78"/>
              </a:rPr>
              <a:t>متناسب با نياز آزمايشگاه مربوطه </a:t>
            </a:r>
          </a:p>
          <a:p>
            <a:br>
              <a:rPr lang="fa-IR" dirty="0">
                <a:cs typeface="B Nazanin" pitchFamily="2" charset="-78"/>
              </a:rPr>
            </a:br>
            <a:r>
              <a:rPr lang="fa-IR" b="1" dirty="0">
                <a:cs typeface="B Nazanin" pitchFamily="2" charset="-78"/>
              </a:rPr>
              <a:t>مسئوليت ناظر (سرپرست)</a:t>
            </a:r>
            <a:endParaRPr lang="fa-IR" dirty="0">
              <a:cs typeface="B Nazanin" pitchFamily="2" charset="-78"/>
            </a:endParaRPr>
          </a:p>
          <a:p>
            <a:br>
              <a:rPr lang="fa-IR" dirty="0">
                <a:cs typeface="B Nazanin" pitchFamily="2" charset="-78"/>
              </a:rPr>
            </a:br>
            <a:r>
              <a:rPr lang="fa-IR" dirty="0">
                <a:cs typeface="B Nazanin" pitchFamily="2" charset="-78"/>
              </a:rPr>
              <a:t>- تهيه و تكميل دستورالعمل محافظت در برابر مواد شيميايي (</a:t>
            </a:r>
            <a:r>
              <a:rPr lang="en-US" dirty="0">
                <a:cs typeface="B Nazanin" pitchFamily="2" charset="-78"/>
              </a:rPr>
              <a:t>CHP)، </a:t>
            </a:r>
            <a:r>
              <a:rPr lang="fa-IR" dirty="0">
                <a:cs typeface="B Nazanin" pitchFamily="2" charset="-78"/>
              </a:rPr>
              <a:t>مخصوص به آزمايشگاه مربوط به خود</a:t>
            </a:r>
            <a:br>
              <a:rPr lang="fa-IR" dirty="0">
                <a:cs typeface="B Nazanin" pitchFamily="2" charset="-78"/>
              </a:rPr>
            </a:br>
            <a:r>
              <a:rPr lang="fa-IR" dirty="0">
                <a:cs typeface="B Nazanin" pitchFamily="2" charset="-78"/>
              </a:rPr>
              <a:t>- آموزش پرسنل بخش و تازه واردين به آزمايشگاه به منظور چگونگي يافتن و استفاده از </a:t>
            </a:r>
            <a:r>
              <a:rPr lang="en-US" dirty="0">
                <a:cs typeface="B Nazanin" pitchFamily="2" charset="-78"/>
              </a:rPr>
              <a:t>MSDS (</a:t>
            </a:r>
            <a:r>
              <a:rPr lang="fa-IR" dirty="0">
                <a:cs typeface="B Nazanin" pitchFamily="2" charset="-78"/>
              </a:rPr>
              <a:t>برگ اطلاعات ايمني مواد شيميايي) </a:t>
            </a:r>
            <a:br>
              <a:rPr lang="fa-IR" dirty="0">
                <a:cs typeface="B Nazanin" pitchFamily="2" charset="-78"/>
              </a:rPr>
            </a:br>
            <a:r>
              <a:rPr lang="fa-IR" dirty="0">
                <a:cs typeface="B Nazanin" pitchFamily="2" charset="-78"/>
              </a:rPr>
              <a:t>- تهيه </a:t>
            </a:r>
            <a:r>
              <a:rPr lang="en-US" dirty="0">
                <a:cs typeface="B Nazanin" pitchFamily="2" charset="-78"/>
              </a:rPr>
              <a:t>MSDS </a:t>
            </a:r>
            <a:r>
              <a:rPr lang="fa-IR" dirty="0">
                <a:cs typeface="B Nazanin" pitchFamily="2" charset="-78"/>
              </a:rPr>
              <a:t>مواد شيميايي موجود در آزمايشگاه براي استفاده داخلي </a:t>
            </a:r>
            <a:br>
              <a:rPr lang="fa-IR" dirty="0">
                <a:cs typeface="B Nazanin" pitchFamily="2" charset="-78"/>
              </a:rPr>
            </a:br>
            <a:r>
              <a:rPr lang="fa-IR" dirty="0">
                <a:cs typeface="B Nazanin" pitchFamily="2" charset="-78"/>
              </a:rPr>
              <a:t>- مطلع كردن تازه واردين از مواد شيميايي خطرناك موجود در آزمايشگاه </a:t>
            </a:r>
            <a:br>
              <a:rPr lang="fa-IR" dirty="0">
                <a:cs typeface="B Nazanin" pitchFamily="2" charset="-78"/>
              </a:rPr>
            </a:br>
            <a:r>
              <a:rPr lang="fa-IR" dirty="0">
                <a:cs typeface="B Nazanin" pitchFamily="2" charset="-78"/>
              </a:rPr>
              <a:t>- تهيه دستورالعمل چگونگي استفاده كردن از مواد شيميايي بسيار خطرناك </a:t>
            </a:r>
            <a:br>
              <a:rPr lang="fa-IR" dirty="0">
                <a:cs typeface="B Nazanin" pitchFamily="2" charset="-78"/>
              </a:rPr>
            </a:br>
            <a:r>
              <a:rPr lang="fa-IR" dirty="0">
                <a:cs typeface="B Nazanin" pitchFamily="2" charset="-78"/>
              </a:rPr>
              <a:t>- هماهنگي به منظور انجام آزمايشات طبي، كنترل ميزان تماس با مواد شيميايي و ...</a:t>
            </a:r>
            <a:br>
              <a:rPr lang="fa-IR" dirty="0">
                <a:cs typeface="B Nazanin" pitchFamily="2" charset="-78"/>
              </a:rPr>
            </a:br>
            <a:r>
              <a:rPr lang="fa-IR" dirty="0">
                <a:cs typeface="B Nazanin" pitchFamily="2" charset="-78"/>
              </a:rPr>
              <a:t>- هماهنگي فوري براي اقدام به موقع در موارد اورژانس، يا ريختن مواد شيميايي، جراحت و آسيب بدني يا سرايت سريع وسيع مواد شيميايي </a:t>
            </a:r>
            <a:br>
              <a:rPr lang="fa-IR" dirty="0">
                <a:cs typeface="B Nazanin" pitchFamily="2" charset="-78"/>
              </a:rPr>
            </a:br>
            <a:r>
              <a:rPr lang="fa-IR" dirty="0">
                <a:cs typeface="B Nazanin" pitchFamily="2" charset="-78"/>
              </a:rPr>
              <a:t>- تهيه </a:t>
            </a:r>
            <a:r>
              <a:rPr lang="en-US" dirty="0">
                <a:cs typeface="B Nazanin" pitchFamily="2" charset="-78"/>
              </a:rPr>
              <a:t>MSDS </a:t>
            </a:r>
            <a:r>
              <a:rPr lang="fa-IR" dirty="0">
                <a:cs typeface="B Nazanin" pitchFamily="2" charset="-78"/>
              </a:rPr>
              <a:t>براي همه موارد شيميايي خطرناك موجود در آزمايشگاه به منظور استفاده تمامي پرسنل بخشي كه با اين مواد سر وكار دارند. در صورت لزوم اطلاعات اين مواد بايد به روز شود.</a:t>
            </a:r>
          </a:p>
          <a:p>
            <a:br>
              <a:rPr lang="fa-IR" dirty="0">
                <a:cs typeface="B Nazanin" pitchFamily="2" charset="-78"/>
              </a:rPr>
            </a:br>
            <a:r>
              <a:rPr lang="fa-IR" b="1" dirty="0">
                <a:cs typeface="B Nazanin" pitchFamily="2" charset="-78"/>
              </a:rPr>
              <a:t>مسئوليت پرسنل بخش و دانشجويان </a:t>
            </a:r>
            <a:endParaRPr lang="fa-IR" dirty="0">
              <a:cs typeface="B Nazanin" pitchFamily="2" charset="-78"/>
            </a:endParaRPr>
          </a:p>
          <a:p>
            <a:br>
              <a:rPr lang="fa-IR" dirty="0">
                <a:cs typeface="B Nazanin" pitchFamily="2" charset="-78"/>
              </a:rPr>
            </a:br>
            <a:r>
              <a:rPr lang="fa-IR" dirty="0">
                <a:cs typeface="B Nazanin" pitchFamily="2" charset="-78"/>
              </a:rPr>
              <a:t>- آگاهي از مقررات و اجراي استانداردهاي مربوط به محافظت در برابر مواد شيميايي (</a:t>
            </a:r>
            <a:r>
              <a:rPr lang="en-US" dirty="0">
                <a:cs typeface="B Nazanin" pitchFamily="2" charset="-78"/>
              </a:rPr>
              <a:t>CHP) </a:t>
            </a:r>
            <a:br>
              <a:rPr lang="en-US" dirty="0">
                <a:cs typeface="B Nazanin" pitchFamily="2" charset="-78"/>
              </a:rPr>
            </a:br>
            <a:r>
              <a:rPr lang="en-US" dirty="0">
                <a:cs typeface="B Nazanin" pitchFamily="2" charset="-78"/>
              </a:rPr>
              <a:t>- </a:t>
            </a:r>
            <a:r>
              <a:rPr lang="fa-IR" dirty="0">
                <a:cs typeface="B Nazanin" pitchFamily="2" charset="-78"/>
              </a:rPr>
              <a:t>گزارش دادن حوادث، يا احتمال سرايت مواد شيميايي، و يا هر وضعيت خطرناك ديگر به سرپرست آزمايشگاه </a:t>
            </a:r>
          </a:p>
          <a:p>
            <a:endParaRPr lang="fa-IR" dirty="0">
              <a:cs typeface="B Nazanin" pitchFamily="2" charset="-78"/>
            </a:endParaRPr>
          </a:p>
        </p:txBody>
      </p:sp>
      <p:pic>
        <p:nvPicPr>
          <p:cNvPr id="4" name="Audio 3">
            <a:hlinkClick r:id="" action="ppaction://media"/>
            <a:extLst>
              <a:ext uri="{FF2B5EF4-FFF2-40B4-BE49-F238E27FC236}">
                <a16:creationId xmlns:a16="http://schemas.microsoft.com/office/drawing/2014/main" id="{3B31C30F-7126-4B55-8C18-E23E747547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93"/>
    </mc:Choice>
    <mc:Fallback>
      <p:transition spd="slow" advTm="2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MSDS</a:t>
            </a:r>
            <a:br>
              <a:rPr lang="en-US" dirty="0"/>
            </a:br>
            <a:r>
              <a:rPr lang="en-US" b="1" dirty="0">
                <a:solidFill>
                  <a:srgbClr val="FFFF00"/>
                </a:solidFill>
                <a:latin typeface="Comic Sans MS" pitchFamily="66" charset="0"/>
              </a:rPr>
              <a:t>Material Safety Data Sheets</a:t>
            </a:r>
            <a:endParaRPr lang="fa-IR" dirty="0"/>
          </a:p>
        </p:txBody>
      </p:sp>
      <p:sp>
        <p:nvSpPr>
          <p:cNvPr id="3" name="Content Placeholder 2"/>
          <p:cNvSpPr>
            <a:spLocks noGrp="1"/>
          </p:cNvSpPr>
          <p:nvPr>
            <p:ph idx="1"/>
          </p:nvPr>
        </p:nvSpPr>
        <p:spPr/>
        <p:txBody>
          <a:bodyPr>
            <a:normAutofit fontScale="62500" lnSpcReduction="20000"/>
          </a:bodyPr>
          <a:lstStyle/>
          <a:p>
            <a:r>
              <a:rPr lang="fa-IR" b="1" dirty="0">
                <a:cs typeface="B Nazanin" pitchFamily="2" charset="-78"/>
              </a:rPr>
              <a:t>به طور كلي يك </a:t>
            </a:r>
            <a:r>
              <a:rPr lang="en-US" b="1" dirty="0">
                <a:cs typeface="B Nazanin" pitchFamily="2" charset="-78"/>
              </a:rPr>
              <a:t>MSDS </a:t>
            </a:r>
            <a:r>
              <a:rPr lang="fa-IR" b="1" dirty="0">
                <a:cs typeface="B Nazanin" pitchFamily="2" charset="-78"/>
              </a:rPr>
              <a:t>حاوي اطلاعات گوناگوني مي باشد كه تعدادي از آنها عبارتند از : </a:t>
            </a:r>
            <a:endParaRPr lang="fa-IR" dirty="0">
              <a:cs typeface="B Nazanin" pitchFamily="2" charset="-78"/>
            </a:endParaRPr>
          </a:p>
          <a:p>
            <a:br>
              <a:rPr lang="fa-IR" dirty="0">
                <a:cs typeface="B Nazanin" pitchFamily="2" charset="-78"/>
              </a:rPr>
            </a:br>
            <a:r>
              <a:rPr lang="fa-IR" dirty="0">
                <a:cs typeface="B Nazanin" pitchFamily="2" charset="-78"/>
              </a:rPr>
              <a:t>1- هويت ماده شيميايي </a:t>
            </a:r>
            <a:br>
              <a:rPr lang="fa-IR" dirty="0">
                <a:cs typeface="B Nazanin" pitchFamily="2" charset="-78"/>
              </a:rPr>
            </a:br>
            <a:r>
              <a:rPr lang="fa-IR" dirty="0">
                <a:cs typeface="B Nazanin" pitchFamily="2" charset="-78"/>
              </a:rPr>
              <a:t>2- تركيب يا اطلاعات مربوط به اجزاء سازندة آن </a:t>
            </a:r>
            <a:br>
              <a:rPr lang="fa-IR" dirty="0">
                <a:cs typeface="B Nazanin" pitchFamily="2" charset="-78"/>
              </a:rPr>
            </a:br>
            <a:r>
              <a:rPr lang="fa-IR" dirty="0">
                <a:cs typeface="B Nazanin" pitchFamily="2" charset="-78"/>
              </a:rPr>
              <a:t>3- آشنايي با خطرات احتمالي </a:t>
            </a:r>
            <a:br>
              <a:rPr lang="fa-IR" dirty="0">
                <a:cs typeface="B Nazanin" pitchFamily="2" charset="-78"/>
              </a:rPr>
            </a:br>
            <a:r>
              <a:rPr lang="fa-IR" dirty="0">
                <a:cs typeface="B Nazanin" pitchFamily="2" charset="-78"/>
              </a:rPr>
              <a:t>4- اقدامات اوليه اورژانسي </a:t>
            </a:r>
            <a:br>
              <a:rPr lang="fa-IR" dirty="0">
                <a:cs typeface="B Nazanin" pitchFamily="2" charset="-78"/>
              </a:rPr>
            </a:br>
            <a:r>
              <a:rPr lang="fa-IR" dirty="0">
                <a:cs typeface="B Nazanin" pitchFamily="2" charset="-78"/>
              </a:rPr>
              <a:t>5- اقدامات اوليه در مواجهه با حريق </a:t>
            </a:r>
            <a:br>
              <a:rPr lang="fa-IR" dirty="0">
                <a:cs typeface="B Nazanin" pitchFamily="2" charset="-78"/>
              </a:rPr>
            </a:br>
            <a:r>
              <a:rPr lang="fa-IR" dirty="0">
                <a:cs typeface="B Nazanin" pitchFamily="2" charset="-78"/>
              </a:rPr>
              <a:t>6- اقدامات اوليه در صورت ريختن اتفاقي ماده شميايي </a:t>
            </a:r>
            <a:br>
              <a:rPr lang="fa-IR" dirty="0">
                <a:cs typeface="B Nazanin" pitchFamily="2" charset="-78"/>
              </a:rPr>
            </a:br>
            <a:r>
              <a:rPr lang="fa-IR" dirty="0">
                <a:cs typeface="B Nazanin" pitchFamily="2" charset="-78"/>
              </a:rPr>
              <a:t>7- شيوه صحيح حمل و نقل و نگهداري </a:t>
            </a:r>
            <a:br>
              <a:rPr lang="fa-IR" dirty="0">
                <a:cs typeface="B Nazanin" pitchFamily="2" charset="-78"/>
              </a:rPr>
            </a:br>
            <a:r>
              <a:rPr lang="fa-IR" dirty="0">
                <a:cs typeface="B Nazanin" pitchFamily="2" charset="-78"/>
              </a:rPr>
              <a:t>8- روشهاي مهاركردن سرايت آن/ محافظت افراد در برابر ماده شيميايي </a:t>
            </a:r>
            <a:br>
              <a:rPr lang="fa-IR" dirty="0">
                <a:cs typeface="B Nazanin" pitchFamily="2" charset="-78"/>
              </a:rPr>
            </a:br>
            <a:r>
              <a:rPr lang="fa-IR" dirty="0">
                <a:cs typeface="B Nazanin" pitchFamily="2" charset="-78"/>
              </a:rPr>
              <a:t>9- خواص فيزيكي و شيميايي </a:t>
            </a:r>
            <a:br>
              <a:rPr lang="fa-IR" dirty="0">
                <a:cs typeface="B Nazanin" pitchFamily="2" charset="-78"/>
              </a:rPr>
            </a:br>
            <a:r>
              <a:rPr lang="fa-IR" dirty="0">
                <a:cs typeface="B Nazanin" pitchFamily="2" charset="-78"/>
              </a:rPr>
              <a:t>10- پايداري و واكنش پذيري </a:t>
            </a:r>
            <a:br>
              <a:rPr lang="fa-IR" dirty="0">
                <a:cs typeface="B Nazanin" pitchFamily="2" charset="-78"/>
              </a:rPr>
            </a:br>
            <a:r>
              <a:rPr lang="fa-IR" dirty="0">
                <a:cs typeface="B Nazanin" pitchFamily="2" charset="-78"/>
              </a:rPr>
              <a:t>11- اطلاعات سميت ماده شيميايي </a:t>
            </a:r>
            <a:br>
              <a:rPr lang="fa-IR" dirty="0">
                <a:cs typeface="B Nazanin" pitchFamily="2" charset="-78"/>
              </a:rPr>
            </a:br>
            <a:r>
              <a:rPr lang="fa-IR" dirty="0">
                <a:cs typeface="B Nazanin" pitchFamily="2" charset="-78"/>
              </a:rPr>
              <a:t>12- اطلاعات اكولوژيكي </a:t>
            </a:r>
            <a:br>
              <a:rPr lang="fa-IR" dirty="0">
                <a:cs typeface="B Nazanin" pitchFamily="2" charset="-78"/>
              </a:rPr>
            </a:br>
            <a:r>
              <a:rPr lang="fa-IR" dirty="0">
                <a:cs typeface="B Nazanin" pitchFamily="2" charset="-78"/>
              </a:rPr>
              <a:t>13- اصول صحيح معدوم كردن پسماندهاي آن </a:t>
            </a:r>
            <a:br>
              <a:rPr lang="fa-IR" dirty="0">
                <a:cs typeface="B Nazanin" pitchFamily="2" charset="-78"/>
              </a:rPr>
            </a:br>
            <a:r>
              <a:rPr lang="fa-IR" dirty="0">
                <a:cs typeface="B Nazanin" pitchFamily="2" charset="-78"/>
              </a:rPr>
              <a:t>14- اطلاعات لازم در مورد جابجا كردن آن </a:t>
            </a:r>
            <a:br>
              <a:rPr lang="fa-IR" dirty="0">
                <a:cs typeface="B Nazanin" pitchFamily="2" charset="-78"/>
              </a:rPr>
            </a:br>
            <a:r>
              <a:rPr lang="fa-IR" dirty="0">
                <a:cs typeface="B Nazanin" pitchFamily="2" charset="-78"/>
              </a:rPr>
              <a:t>15- ساير اطلاعات</a:t>
            </a:r>
          </a:p>
          <a:p>
            <a:endParaRPr lang="fa-IR" dirty="0">
              <a:cs typeface="B Nazanin" pitchFamily="2" charset="-78"/>
            </a:endParaRPr>
          </a:p>
        </p:txBody>
      </p:sp>
      <p:pic>
        <p:nvPicPr>
          <p:cNvPr id="4" name="Audio 3">
            <a:hlinkClick r:id="" action="ppaction://media"/>
            <a:extLst>
              <a:ext uri="{FF2B5EF4-FFF2-40B4-BE49-F238E27FC236}">
                <a16:creationId xmlns:a16="http://schemas.microsoft.com/office/drawing/2014/main" id="{D4E9867F-EED3-4BDF-BD09-AE6830EE14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397"/>
    </mc:Choice>
    <mc:Fallback>
      <p:transition spd="slow" advTm="3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8|1.7|29.6|11.6|29.9|22.4|17.7|16.5|19.8|25.1"/>
</p:tagLst>
</file>

<file path=ppt/tags/tag2.xml><?xml version="1.0" encoding="utf-8"?>
<p:tagLst xmlns:a="http://schemas.openxmlformats.org/drawingml/2006/main" xmlns:r="http://schemas.openxmlformats.org/officeDocument/2006/relationships" xmlns:p="http://schemas.openxmlformats.org/presentationml/2006/main">
  <p:tag name="TIMING" val="|4.8|1.4|1.1|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893</TotalTime>
  <Words>646</Words>
  <Application>Microsoft Office PowerPoint</Application>
  <PresentationFormat>On-screen Show (4:3)</PresentationFormat>
  <Paragraphs>46</Paragraphs>
  <Slides>19</Slides>
  <Notes>0</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Comic Sans MS</vt:lpstr>
      <vt:lpstr>Times New Roman</vt:lpstr>
      <vt:lpstr>Wingdings</vt:lpstr>
      <vt:lpstr>Office Theme</vt:lpstr>
      <vt:lpstr>آزمایشگاه سم شناسی</vt:lpstr>
      <vt:lpstr>مخاطرات عمده در آزمايشگاه</vt:lpstr>
      <vt:lpstr>رعایت اصول ایمنی در آزمایشگاهها بر عهده</vt:lpstr>
      <vt:lpstr>نکات ایمنی در آزمایشگاهها</vt:lpstr>
      <vt:lpstr>نکات  شخصی</vt:lpstr>
      <vt:lpstr>جا به جایی وکار با شیشه آلات </vt:lpstr>
      <vt:lpstr>جابه جایی و کار با مواد شیمیایی</vt:lpstr>
      <vt:lpstr>PowerPoint Presentation</vt:lpstr>
      <vt:lpstr>MSDS Material Safety Data Sheets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آزمایشگاه سم شناسی</dc:title>
  <dc:creator>Ebrahim</dc:creator>
  <cp:lastModifiedBy>ebrahim shahroozian</cp:lastModifiedBy>
  <cp:revision>56</cp:revision>
  <dcterms:created xsi:type="dcterms:W3CDTF">2014-02-16T05:05:06Z</dcterms:created>
  <dcterms:modified xsi:type="dcterms:W3CDTF">2020-04-16T10:06:41Z</dcterms:modified>
</cp:coreProperties>
</file>