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5391-ECB2-4582-B96B-04929FCC2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EFC40-DED3-4598-977E-FD12E39D8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5FF3C-5E87-4FB8-9826-C4614BC7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83EA-AC9B-4E9C-AF36-2D848AE8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36B78-0DD6-41BF-82A6-4CCCAB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2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CD35-DC45-48A3-8420-62D589A6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DB317-5D3B-42E4-BF31-7A7D316A2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A966-FAB3-44FC-A281-920B6D68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4D7C4-8CED-4A1A-8CCE-CC1653B4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D2C0-08E4-44C2-9F88-4F223EA0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99306-9E9D-4E39-BF86-B0FE4D224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63379-FD6F-4C3D-AA72-1AE3E1B0C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8DF06-8DAD-4D47-A36C-B0506E06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93860-BC91-471E-850E-231F5D9A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91985-4CE3-4AB8-A393-DB16AE26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7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7CDF-65A0-4916-A368-41DB5BF3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537CB-F290-4FF5-BFFC-B6DE7C1EA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5CB9-73C0-4EB6-925F-09BDE9A0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0E94-9AFF-489A-8AF9-0EA96035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C6ADB-8BDF-433F-9340-61864B39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9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88C9-568C-464B-AAA9-2439B5E3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C8576-4044-4D38-848A-F473885D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D7D89-B22B-4664-9169-7402FC0E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EBCA6-62F5-4A2F-B0F2-5F365444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8D72-9312-4916-9F9E-536B356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5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3D6B-CFB3-4EB7-BEF7-4B2DA820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1969-986B-4D31-986A-5AA54578D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78577-5086-4978-95C2-D2933BF2C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A9C5-A703-46C8-ABA0-B7DF7397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3FB1A-1F58-43DC-8F94-E51DD3AC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B6765-8F97-44BC-92CC-203324C0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6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6294-9900-4948-9142-76909582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7AF0-4AF4-4289-9B93-29A4C88E5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709A1-9BA4-476D-B255-9E430EBB9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5BD21-5E6C-4119-B73A-08711F8DB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B82BE-7DB7-4B92-8B25-2B8B0B51C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E35E8-97E6-47AB-8C00-A5F157A2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AD597-3E43-42BF-A62F-A2D775E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2B258-06D2-4306-A864-EE2E36DB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7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CE9B-9470-47D8-B741-8DB030DB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B5AA5-BD30-4841-B098-FCBB6E7D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1F7E8-31EB-4999-A708-C416657E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7FA2-9677-4925-8386-58B5B16D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4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809B4-9E6F-4195-8C33-22A5245D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1C188-B25B-4291-B8D7-A157FE44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F139E-01D2-47BD-8218-28755677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6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ADB8-C2A9-4AF1-95B8-4E9982B6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37ED-6343-485C-8D1E-454192F74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C1CC9-F2D2-46B4-A4D9-20A4F6F5B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E3A1-E5A9-462E-A4F9-E7431508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1A4C2-BC80-4782-8C00-84D338CF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42D99-8CF9-44A6-BBB7-C15FF294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9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24B3-52F4-426C-9E37-7C1CA52B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D9806-D8C6-4872-A579-6FDDEFFB7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D5AE9-C8B6-48EE-BC7B-EFBD060EC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0D337-05A8-4AD8-841C-DBEA747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10854-4B9B-429B-BCA9-4846E255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72490-01EB-4F34-92BD-13115A0A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9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81452-4306-4083-86CA-5B55CBF7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AC8FE-42B7-4BED-BF93-A2F31888A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EF2AB-1E14-44BB-B7DF-A76A26CC8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65A8-FFFB-4043-9D22-8544FB2C83EA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558A5-409C-489F-BCF8-CCA9212C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D4A87-FDC4-4C26-B636-390AE96E9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81A36-832E-4E89-9A1F-E74F53628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0E87-D81F-4647-9E75-EA491865F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آمار زیستی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23CCA-86FE-4975-9A0C-852034EC7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/>
              <a:t>دکتر شهرزویان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3"/>
    </mc:Choice>
    <mc:Fallback xmlns="">
      <p:transition spd="slow" advTm="1233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5649F-8EA5-4C01-8EC8-6AFD5F39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نرده ای یا میله ای </a:t>
            </a:r>
            <a:r>
              <a:rPr lang="en-US" dirty="0"/>
              <a:t>(Bar chart)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D5492-6377-41F7-A4EC-A9041CB61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73" y="1610860"/>
            <a:ext cx="8352970" cy="443299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475E46-C410-43AD-BB02-46D1863E2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88"/>
    </mc:Choice>
    <mc:Fallback>
      <p:transition spd="slow" advTm="13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84D7-B088-412E-BF0C-3F087BE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دایره ای یا کیکی </a:t>
            </a:r>
            <a:r>
              <a:rPr lang="en-US" dirty="0"/>
              <a:t>(Pie)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453BA9-4356-4B60-B706-5AC3579E1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04" y="1436914"/>
            <a:ext cx="6235810" cy="520591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395E3B-3431-4A1D-A8C9-5F5F23CD6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20"/>
    </mc:Choice>
    <mc:Fallback>
      <p:transition spd="slow" advTm="6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B0E58-69FB-455E-93BC-D84B25E9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چند گوش یا چند بر </a:t>
            </a:r>
            <a:r>
              <a:rPr lang="en-US" dirty="0"/>
              <a:t>(Polygon)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D9A3C6-8494-403C-B163-6E6C2846D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5" y="1316151"/>
            <a:ext cx="8878306" cy="517672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52C244-B7B3-4A17-B4EC-773009E2E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4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21"/>
    </mc:Choice>
    <mc:Fallback>
      <p:transition spd="slow" advTm="76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31307-EE50-4F99-B671-FF512C04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هسیتوگرام یا مستطیلی </a:t>
            </a:r>
            <a:r>
              <a:rPr lang="en-US" dirty="0"/>
              <a:t>(Histogram)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BCE6E-DFD5-44BE-B1C2-A2DD217FC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3" y="1420094"/>
            <a:ext cx="7075713" cy="522942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9B9142-7C68-4995-9E4D-3E1782B5C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61"/>
    </mc:Choice>
    <mc:Fallback>
      <p:transition spd="slow" advTm="150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8A6B-14ED-4C61-A025-2A0833E4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توزیع تجمعی </a:t>
            </a:r>
            <a:r>
              <a:rPr lang="en-US" dirty="0"/>
              <a:t>(Cumulative distribution)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7E26D-F3BB-4656-A814-6F1C16B3A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69" y="1467045"/>
            <a:ext cx="7459802" cy="530300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B51196-61C4-427F-A000-FF8975C97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72"/>
    </mc:Choice>
    <mc:Fallback>
      <p:transition spd="slow" advTm="14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0679-4EEF-4D78-A289-9BF30292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جعبه ای </a:t>
            </a:r>
            <a:r>
              <a:rPr lang="en-US" dirty="0"/>
              <a:t>(Box &amp; Whisker)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65E8A4-A45A-4676-90A5-AA63E88D1E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4393"/>
            <a:ext cx="5692710" cy="435848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763711A-7206-4C45-A580-2A5F8170EF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72" y="1606220"/>
            <a:ext cx="2808514" cy="507886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0198D4-1F67-4FC9-9ED4-8ABDFCDEF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44"/>
    </mc:Choice>
    <mc:Fallback>
      <p:transition spd="slow" advTm="14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0B3B10-EA28-4D48-8C94-D183DEB2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پراکندگی نقطه ای </a:t>
            </a:r>
            <a:r>
              <a:rPr lang="en-US" dirty="0"/>
              <a:t>(Scatter plot)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1FF5F4-F154-4B13-8FA8-F3928A12F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1520825"/>
            <a:ext cx="7061200" cy="52959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AAA873-2B87-4FA9-816C-7376BDC1E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6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12"/>
    </mc:Choice>
    <mc:Fallback>
      <p:transition spd="slow" advTm="111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B3A9-CC98-4BB2-9288-47A35531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نقطه ای </a:t>
            </a:r>
            <a:r>
              <a:rPr lang="en-US" dirty="0"/>
              <a:t>(Dot plot)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DA65E-7C85-405F-BD58-2DACABA08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32" y="1836057"/>
            <a:ext cx="8365545" cy="465681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7525C7-E7C1-424F-ABB4-04CD44B7C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91"/>
    </mc:Choice>
    <mc:Fallback>
      <p:transition spd="slow" advTm="6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58F9-82B1-467A-812A-515D56DC0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خوشه ای- میله ای </a:t>
            </a:r>
            <a:r>
              <a:rPr lang="en-US" dirty="0"/>
              <a:t> (Segmented-Bar)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E6FE22-BEB7-4BB7-83B3-3A53C1E82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88" y="1825625"/>
            <a:ext cx="8490223" cy="435133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353401-F1AD-4991-90B1-9F45B26FB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87"/>
    </mc:Choice>
    <mc:Fallback>
      <p:transition spd="slow" advTm="21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4CB8-76D3-403A-9343-F8D48A6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تعاریف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161EB-E7B2-43B6-9B8A-69FCC5836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آمار </a:t>
            </a:r>
            <a:r>
              <a:rPr lang="en-US" dirty="0"/>
              <a:t>(Statistic)</a:t>
            </a:r>
            <a:endParaRPr lang="fa-IR" dirty="0"/>
          </a:p>
          <a:p>
            <a:pPr algn="r" rtl="1"/>
            <a:r>
              <a:rPr lang="fa-IR" dirty="0"/>
              <a:t>داده ها </a:t>
            </a:r>
            <a:r>
              <a:rPr lang="en-US" dirty="0"/>
              <a:t>(Data)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متغیر </a:t>
            </a:r>
            <a:r>
              <a:rPr lang="en-US" dirty="0"/>
              <a:t>(Variable)</a:t>
            </a:r>
            <a:r>
              <a:rPr lang="fa-IR" dirty="0"/>
              <a:t> </a:t>
            </a:r>
          </a:p>
          <a:p>
            <a:pPr algn="r" rtl="1"/>
            <a:r>
              <a:rPr lang="en-US" dirty="0"/>
              <a:t>Sample </a:t>
            </a:r>
            <a:r>
              <a:rPr lang="fa-IR" dirty="0"/>
              <a:t> در مقابل </a:t>
            </a:r>
            <a:r>
              <a:rPr lang="en-US" dirty="0"/>
              <a:t>Population</a:t>
            </a:r>
            <a:r>
              <a:rPr lang="fa-I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2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2"/>
    </mc:Choice>
    <mc:Fallback xmlns="">
      <p:transition spd="slow" advTm="4402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8F67-A085-46B6-B534-E3C0A997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انواع داده ها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C622-7932-4C4D-8A0F-D66DF8D9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68463-F732-4428-A699-E29ED5B7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543" y="2307771"/>
            <a:ext cx="5638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05"/>
    </mc:Choice>
    <mc:Fallback xmlns="">
      <p:transition spd="slow" advTm="5528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6677-7918-4F85-92B8-ABC37855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E7921-01C2-435E-ABDE-5F91C5D38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/>
              <a:t>درصدها </a:t>
            </a:r>
            <a:r>
              <a:rPr lang="en-US" dirty="0"/>
              <a:t>(Percentage)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نرخ ها </a:t>
            </a:r>
            <a:r>
              <a:rPr lang="en-US" dirty="0"/>
              <a:t>(Rate)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امتیاز </a:t>
            </a:r>
            <a:r>
              <a:rPr lang="en-US" dirty="0"/>
              <a:t>(Score)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داده های سانسور شده </a:t>
            </a:r>
            <a:r>
              <a:rPr lang="en-US" dirty="0"/>
              <a:t>(Censored data)</a:t>
            </a:r>
            <a:r>
              <a:rPr lang="fa-IR" dirty="0"/>
              <a:t> </a:t>
            </a:r>
          </a:p>
          <a:p>
            <a:pPr lvl="1" algn="r" rtl="1"/>
            <a:r>
              <a:rPr lang="en-US" dirty="0"/>
              <a:t>Cut-off value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روشهای وارد کردن دادها</a:t>
            </a:r>
          </a:p>
          <a:p>
            <a:pPr lvl="1" algn="r" rtl="1"/>
            <a:r>
              <a:rPr lang="fa-IR" dirty="0"/>
              <a:t>داده های کمی</a:t>
            </a:r>
          </a:p>
          <a:p>
            <a:pPr lvl="1" algn="r" rtl="1"/>
            <a:r>
              <a:rPr lang="fa-IR" dirty="0"/>
              <a:t>داده های کیفی</a:t>
            </a:r>
          </a:p>
          <a:p>
            <a:pPr algn="r" rtl="1"/>
            <a:r>
              <a:rPr lang="fa-IR" dirty="0"/>
              <a:t>داده های از دست رفته </a:t>
            </a:r>
            <a:r>
              <a:rPr lang="en-US" dirty="0"/>
              <a:t>(missing data)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مشاهدات دورافتاده </a:t>
            </a:r>
            <a:r>
              <a:rPr lang="en-US" dirty="0"/>
              <a:t>(Outlier observation)</a:t>
            </a:r>
            <a:r>
              <a:rPr lang="fa-I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17"/>
    </mc:Choice>
    <mc:Fallback xmlns="">
      <p:transition spd="slow" advTm="48411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D2BA-8CCF-4BD9-B446-23C930D5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8C8E75-2A6B-45CE-92DC-19697A32D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800"/>
            <a:ext cx="12121481" cy="6726451"/>
          </a:xfrm>
        </p:spPr>
      </p:pic>
    </p:spTree>
    <p:extLst>
      <p:ext uri="{BB962C8B-B14F-4D97-AF65-F5344CB8AC3E}">
        <p14:creationId xmlns:p14="http://schemas.microsoft.com/office/powerpoint/2010/main" val="32398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89"/>
    </mc:Choice>
    <mc:Fallback xmlns="">
      <p:transition spd="slow" advTm="18978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DAAD-0339-4756-A521-F8ADF33F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جداول توزیع فراوانی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244E9-9654-4301-A742-755B2E1A3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فراوانی مطلق </a:t>
            </a:r>
            <a:r>
              <a:rPr lang="en-US" dirty="0"/>
              <a:t>(absolute frequency)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فراوانی نسبی </a:t>
            </a:r>
            <a:r>
              <a:rPr lang="en-US" dirty="0"/>
              <a:t>(relative frequency)</a:t>
            </a:r>
            <a:endParaRPr lang="fa-IR" dirty="0"/>
          </a:p>
          <a:p>
            <a:pPr algn="r" rtl="1"/>
            <a:r>
              <a:rPr lang="fa-IR" dirty="0"/>
              <a:t>فراوانی تجمعی </a:t>
            </a:r>
            <a:r>
              <a:rPr lang="en-US" dirty="0"/>
              <a:t>(cumulative frequency)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درصد فراوانی تجمعی </a:t>
            </a:r>
            <a:r>
              <a:rPr lang="en-US" dirty="0"/>
              <a:t>(percent of cumulative frequency)</a:t>
            </a:r>
            <a:r>
              <a:rPr lang="fa-I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72"/>
    </mc:Choice>
    <mc:Fallback xmlns="">
      <p:transition spd="slow" advTm="3562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9ECF-EBB6-4E89-BC13-AC397E45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Distribution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1216BA-D7F2-442B-B2A4-9A0909D07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603673"/>
              </p:ext>
            </p:extLst>
          </p:nvPr>
        </p:nvGraphicFramePr>
        <p:xfrm>
          <a:off x="838200" y="2949734"/>
          <a:ext cx="10515600" cy="21031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3716123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9055877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5354712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1683769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79406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 or</a:t>
                      </a:r>
                    </a:p>
                    <a:p>
                      <a:pPr algn="ctr"/>
                      <a:r>
                        <a:rPr lang="en-US" dirty="0"/>
                        <a:t>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Relative</a:t>
                      </a:r>
                      <a:br>
                        <a:rPr lang="en-US"/>
                      </a:br>
                      <a:r>
                        <a:rPr lang="en-US"/>
                        <a:t>frequency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Cumulative</a:t>
                      </a:r>
                      <a:br>
                        <a:rPr lang="en-US"/>
                      </a:br>
                      <a:r>
                        <a:rPr lang="en-US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Cumulative relative</a:t>
                      </a:r>
                      <a:br>
                        <a:rPr lang="en-US"/>
                      </a:br>
                      <a:r>
                        <a:rPr lang="en-US"/>
                        <a:t>frequency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303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1992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959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0937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52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1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47"/>
    </mc:Choice>
    <mc:Fallback xmlns="">
      <p:transition spd="slow" advTm="35244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/>
              <a:t>A new drug is studied and the following data are collected in rats </a:t>
            </a:r>
            <a:r>
              <a:rPr lang="en-US" sz="2800"/>
              <a:t>in an effort </a:t>
            </a:r>
            <a:r>
              <a:rPr lang="en-US" sz="2800" dirty="0"/>
              <a:t>to determine the LD50. Use these data to calculate the LD50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052639"/>
            <a:ext cx="2547938" cy="40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1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49"/>
    </mc:Choice>
    <mc:Fallback xmlns="">
      <p:transition spd="slow" advTm="11444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F1D095-E270-4A76-A659-7A448EE9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نمودارها </a:t>
            </a:r>
            <a:r>
              <a:rPr lang="en-US" dirty="0"/>
              <a:t>(Diagram)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9C958-8F43-47D7-9E10-285719976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/>
              <a:t>نرده ای یا میله ای </a:t>
            </a:r>
            <a:r>
              <a:rPr lang="en-US" dirty="0"/>
              <a:t>(Bar chart)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دایره ای یا کیکی </a:t>
            </a:r>
            <a:r>
              <a:rPr lang="en-US" dirty="0"/>
              <a:t>(Pie)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چند گوش یا چند بر </a:t>
            </a:r>
            <a:r>
              <a:rPr lang="en-US" dirty="0"/>
              <a:t>(Polygon)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هسیتوگرام یا مستطیلی </a:t>
            </a:r>
            <a:r>
              <a:rPr lang="en-US" dirty="0"/>
              <a:t>(Histogram)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توزیع تجمعی </a:t>
            </a:r>
            <a:r>
              <a:rPr lang="en-US" dirty="0"/>
              <a:t>(Cumulative distribution)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جعبه ای </a:t>
            </a:r>
            <a:r>
              <a:rPr lang="en-US" dirty="0"/>
              <a:t>(Box &amp; Whisker)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پراکندگی نقطه ای </a:t>
            </a:r>
            <a:r>
              <a:rPr lang="en-US" dirty="0"/>
              <a:t>(Scatter plot)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نقطه ای </a:t>
            </a:r>
            <a:r>
              <a:rPr lang="en-US" dirty="0"/>
              <a:t>(Dot plot)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خوشه ای- میله ای </a:t>
            </a:r>
            <a:r>
              <a:rPr lang="en-US" dirty="0"/>
              <a:t> (Segmented-Bar)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737563-A0F7-4B48-AACE-1454A0F35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3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88"/>
    </mc:Choice>
    <mc:Fallback>
      <p:transition spd="slow" advTm="10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279</Words>
  <Application>Microsoft Office PowerPoint</Application>
  <PresentationFormat>Widescreen</PresentationFormat>
  <Paragraphs>50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آمار زیستی</vt:lpstr>
      <vt:lpstr>تعاریف</vt:lpstr>
      <vt:lpstr>انواع داده ها</vt:lpstr>
      <vt:lpstr>PowerPoint Presentation</vt:lpstr>
      <vt:lpstr>PowerPoint Presentation</vt:lpstr>
      <vt:lpstr>جداول توزیع فراوانی</vt:lpstr>
      <vt:lpstr>Frequency Distribution</vt:lpstr>
      <vt:lpstr>A new drug is studied and the following data are collected in rats in an effort to determine the LD50. Use these data to calculate the LD50</vt:lpstr>
      <vt:lpstr>نمودارها (Diagram)</vt:lpstr>
      <vt:lpstr>نرده ای یا میله ای (Bar chart) </vt:lpstr>
      <vt:lpstr>دایره ای یا کیکی (Pie) </vt:lpstr>
      <vt:lpstr>چند گوش یا چند بر (Polygon) </vt:lpstr>
      <vt:lpstr>هسیتوگرام یا مستطیلی (Histogram) </vt:lpstr>
      <vt:lpstr>توزیع تجمعی (Cumulative distribution) </vt:lpstr>
      <vt:lpstr>جعبه ای (Box &amp; Whisker) </vt:lpstr>
      <vt:lpstr>پراکندگی نقطه ای (Scatter plot) </vt:lpstr>
      <vt:lpstr>نقطه ای (Dot plot) </vt:lpstr>
      <vt:lpstr>خوشه ای- میله ای  (Segmented-Bar)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آمار زیستی</dc:title>
  <dc:creator>ebrahim shahroozian</dc:creator>
  <cp:lastModifiedBy>ebrahim shahroozian</cp:lastModifiedBy>
  <cp:revision>22</cp:revision>
  <dcterms:created xsi:type="dcterms:W3CDTF">2020-04-12T09:50:43Z</dcterms:created>
  <dcterms:modified xsi:type="dcterms:W3CDTF">2020-04-15T10:18:38Z</dcterms:modified>
</cp:coreProperties>
</file>