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86" r:id="rId3"/>
    <p:sldId id="288" r:id="rId4"/>
    <p:sldId id="282"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1" autoAdjust="0"/>
    <p:restoredTop sz="94660"/>
  </p:normalViewPr>
  <p:slideViewPr>
    <p:cSldViewPr snapToGrid="0">
      <p:cViewPr varScale="1">
        <p:scale>
          <a:sx n="87" d="100"/>
          <a:sy n="87" d="100"/>
        </p:scale>
        <p:origin x="60"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F771-27A8-4407-8C6A-FBA485DA7A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D70B77-6B71-482E-9E9D-A0CECBCCE8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39617E-2D1F-4F51-8460-A1DC641157DA}"/>
              </a:ext>
            </a:extLst>
          </p:cNvPr>
          <p:cNvSpPr>
            <a:spLocks noGrp="1"/>
          </p:cNvSpPr>
          <p:nvPr>
            <p:ph type="dt" sz="half" idx="10"/>
          </p:nvPr>
        </p:nvSpPr>
        <p:spPr/>
        <p:txBody>
          <a:bodyPr/>
          <a:lstStyle/>
          <a:p>
            <a:fld id="{2FC02718-3D1E-4069-85AC-70A8343D647D}" type="datetimeFigureOut">
              <a:rPr lang="en-US" smtClean="0"/>
              <a:t>4/13/2020</a:t>
            </a:fld>
            <a:endParaRPr lang="en-US"/>
          </a:p>
        </p:txBody>
      </p:sp>
      <p:sp>
        <p:nvSpPr>
          <p:cNvPr id="5" name="Footer Placeholder 4">
            <a:extLst>
              <a:ext uri="{FF2B5EF4-FFF2-40B4-BE49-F238E27FC236}">
                <a16:creationId xmlns:a16="http://schemas.microsoft.com/office/drawing/2014/main" id="{06D7346F-879C-4BA8-AE4D-BAA36A24B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C2CBE-F576-428A-A7A3-3E5C92743FC4}"/>
              </a:ext>
            </a:extLst>
          </p:cNvPr>
          <p:cNvSpPr>
            <a:spLocks noGrp="1"/>
          </p:cNvSpPr>
          <p:nvPr>
            <p:ph type="sldNum" sz="quarter" idx="12"/>
          </p:nvPr>
        </p:nvSpPr>
        <p:spPr/>
        <p:txBody>
          <a:bodyPr/>
          <a:lstStyle/>
          <a:p>
            <a:fld id="{09FD9902-7C4C-4A8B-A03E-2BF72509F92F}" type="slidenum">
              <a:rPr lang="en-US" smtClean="0"/>
              <a:t>‹#›</a:t>
            </a:fld>
            <a:endParaRPr lang="en-US"/>
          </a:p>
        </p:txBody>
      </p:sp>
    </p:spTree>
    <p:extLst>
      <p:ext uri="{BB962C8B-B14F-4D97-AF65-F5344CB8AC3E}">
        <p14:creationId xmlns:p14="http://schemas.microsoft.com/office/powerpoint/2010/main" val="3334190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13E3-5B98-4B77-9EBE-4732142E8F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C2519F-5CA0-4BE5-8412-0902249F26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3769D-5EC1-4516-9A45-77782F69D883}"/>
              </a:ext>
            </a:extLst>
          </p:cNvPr>
          <p:cNvSpPr>
            <a:spLocks noGrp="1"/>
          </p:cNvSpPr>
          <p:nvPr>
            <p:ph type="dt" sz="half" idx="10"/>
          </p:nvPr>
        </p:nvSpPr>
        <p:spPr/>
        <p:txBody>
          <a:bodyPr/>
          <a:lstStyle/>
          <a:p>
            <a:fld id="{2FC02718-3D1E-4069-85AC-70A8343D647D}" type="datetimeFigureOut">
              <a:rPr lang="en-US" smtClean="0"/>
              <a:t>4/13/2020</a:t>
            </a:fld>
            <a:endParaRPr lang="en-US"/>
          </a:p>
        </p:txBody>
      </p:sp>
      <p:sp>
        <p:nvSpPr>
          <p:cNvPr id="5" name="Footer Placeholder 4">
            <a:extLst>
              <a:ext uri="{FF2B5EF4-FFF2-40B4-BE49-F238E27FC236}">
                <a16:creationId xmlns:a16="http://schemas.microsoft.com/office/drawing/2014/main" id="{291B5105-9466-4AF6-BA59-AAC0F60446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923D1-4081-4188-BC8C-1BFF54CD98D5}"/>
              </a:ext>
            </a:extLst>
          </p:cNvPr>
          <p:cNvSpPr>
            <a:spLocks noGrp="1"/>
          </p:cNvSpPr>
          <p:nvPr>
            <p:ph type="sldNum" sz="quarter" idx="12"/>
          </p:nvPr>
        </p:nvSpPr>
        <p:spPr/>
        <p:txBody>
          <a:bodyPr/>
          <a:lstStyle/>
          <a:p>
            <a:fld id="{09FD9902-7C4C-4A8B-A03E-2BF72509F92F}" type="slidenum">
              <a:rPr lang="en-US" smtClean="0"/>
              <a:t>‹#›</a:t>
            </a:fld>
            <a:endParaRPr lang="en-US"/>
          </a:p>
        </p:txBody>
      </p:sp>
    </p:spTree>
    <p:extLst>
      <p:ext uri="{BB962C8B-B14F-4D97-AF65-F5344CB8AC3E}">
        <p14:creationId xmlns:p14="http://schemas.microsoft.com/office/powerpoint/2010/main" val="301052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960475-E91D-4626-A5D5-BDE96DADA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0C39C5-D58B-41D7-B136-2E6B980D5D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9747F-9C1B-4BF4-85CE-ED4533007FF9}"/>
              </a:ext>
            </a:extLst>
          </p:cNvPr>
          <p:cNvSpPr>
            <a:spLocks noGrp="1"/>
          </p:cNvSpPr>
          <p:nvPr>
            <p:ph type="dt" sz="half" idx="10"/>
          </p:nvPr>
        </p:nvSpPr>
        <p:spPr/>
        <p:txBody>
          <a:bodyPr/>
          <a:lstStyle/>
          <a:p>
            <a:fld id="{2FC02718-3D1E-4069-85AC-70A8343D647D}" type="datetimeFigureOut">
              <a:rPr lang="en-US" smtClean="0"/>
              <a:t>4/13/2020</a:t>
            </a:fld>
            <a:endParaRPr lang="en-US"/>
          </a:p>
        </p:txBody>
      </p:sp>
      <p:sp>
        <p:nvSpPr>
          <p:cNvPr id="5" name="Footer Placeholder 4">
            <a:extLst>
              <a:ext uri="{FF2B5EF4-FFF2-40B4-BE49-F238E27FC236}">
                <a16:creationId xmlns:a16="http://schemas.microsoft.com/office/drawing/2014/main" id="{614499D8-10FE-4144-95EB-95F1B6E32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F1E83F-65E9-4802-AC00-6652092414DF}"/>
              </a:ext>
            </a:extLst>
          </p:cNvPr>
          <p:cNvSpPr>
            <a:spLocks noGrp="1"/>
          </p:cNvSpPr>
          <p:nvPr>
            <p:ph type="sldNum" sz="quarter" idx="12"/>
          </p:nvPr>
        </p:nvSpPr>
        <p:spPr/>
        <p:txBody>
          <a:bodyPr/>
          <a:lstStyle/>
          <a:p>
            <a:fld id="{09FD9902-7C4C-4A8B-A03E-2BF72509F92F}" type="slidenum">
              <a:rPr lang="en-US" smtClean="0"/>
              <a:t>‹#›</a:t>
            </a:fld>
            <a:endParaRPr lang="en-US"/>
          </a:p>
        </p:txBody>
      </p:sp>
    </p:spTree>
    <p:extLst>
      <p:ext uri="{BB962C8B-B14F-4D97-AF65-F5344CB8AC3E}">
        <p14:creationId xmlns:p14="http://schemas.microsoft.com/office/powerpoint/2010/main" val="3848106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759200" y="609600"/>
            <a:ext cx="8128000" cy="1143000"/>
          </a:xfrm>
        </p:spPr>
        <p:txBody>
          <a:bodyPr/>
          <a:lstStyle/>
          <a:p>
            <a:r>
              <a:rPr lang="en-US"/>
              <a:t>Click to edit Master title style</a:t>
            </a:r>
            <a:endParaRPr lang="fa-IR"/>
          </a:p>
        </p:txBody>
      </p:sp>
      <p:sp>
        <p:nvSpPr>
          <p:cNvPr id="3" name="Content Placeholder 2"/>
          <p:cNvSpPr>
            <a:spLocks noGrp="1"/>
          </p:cNvSpPr>
          <p:nvPr>
            <p:ph sz="half" idx="1"/>
          </p:nvPr>
        </p:nvSpPr>
        <p:spPr>
          <a:xfrm>
            <a:off x="3759200" y="1981200"/>
            <a:ext cx="8128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3759200" y="4114800"/>
            <a:ext cx="8128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FFB21446-4175-43EE-9421-37A5226F2D37}"/>
              </a:ext>
            </a:extLst>
          </p:cNvPr>
          <p:cNvSpPr>
            <a:spLocks noGrp="1"/>
          </p:cNvSpPr>
          <p:nvPr>
            <p:ph type="dt" sz="half" idx="10"/>
          </p:nvPr>
        </p:nvSpPr>
        <p:spPr>
          <a:xfrm>
            <a:off x="406400" y="6248400"/>
            <a:ext cx="2540000" cy="457200"/>
          </a:xfrm>
        </p:spPr>
        <p:txBody>
          <a:bodyPr/>
          <a:lstStyle>
            <a:lvl1pPr>
              <a:defRPr/>
            </a:lvl1pPr>
          </a:lstStyle>
          <a:p>
            <a:pPr>
              <a:defRPr/>
            </a:pPr>
            <a:endParaRPr lang="zh-TW" altLang="en-US"/>
          </a:p>
        </p:txBody>
      </p:sp>
      <p:sp>
        <p:nvSpPr>
          <p:cNvPr id="6" name="Footer Placeholder 5">
            <a:extLst>
              <a:ext uri="{FF2B5EF4-FFF2-40B4-BE49-F238E27FC236}">
                <a16:creationId xmlns:a16="http://schemas.microsoft.com/office/drawing/2014/main" id="{E3212875-E879-4236-990A-AE8AE02336C9}"/>
              </a:ext>
            </a:extLst>
          </p:cNvPr>
          <p:cNvSpPr>
            <a:spLocks noGrp="1"/>
          </p:cNvSpPr>
          <p:nvPr>
            <p:ph type="ftr" sz="quarter" idx="11"/>
          </p:nvPr>
        </p:nvSpPr>
        <p:spPr>
          <a:xfrm>
            <a:off x="4775200" y="6248400"/>
            <a:ext cx="3860800" cy="457200"/>
          </a:xfrm>
        </p:spPr>
        <p:txBody>
          <a:bodyPr/>
          <a:lstStyle>
            <a:lvl1pPr>
              <a:defRPr/>
            </a:lvl1pPr>
          </a:lstStyle>
          <a:p>
            <a:pPr>
              <a:defRPr/>
            </a:pPr>
            <a:endParaRPr lang="zh-TW" altLang="en-US"/>
          </a:p>
        </p:txBody>
      </p:sp>
      <p:sp>
        <p:nvSpPr>
          <p:cNvPr id="7" name="Slide Number Placeholder 6">
            <a:extLst>
              <a:ext uri="{FF2B5EF4-FFF2-40B4-BE49-F238E27FC236}">
                <a16:creationId xmlns:a16="http://schemas.microsoft.com/office/drawing/2014/main" id="{CF189A95-0ECA-4A62-9BAC-09C363505057}"/>
              </a:ext>
            </a:extLst>
          </p:cNvPr>
          <p:cNvSpPr>
            <a:spLocks noGrp="1"/>
          </p:cNvSpPr>
          <p:nvPr>
            <p:ph type="sldNum" sz="quarter" idx="12"/>
          </p:nvPr>
        </p:nvSpPr>
        <p:spPr>
          <a:xfrm>
            <a:off x="9347200" y="6248400"/>
            <a:ext cx="2540000" cy="457200"/>
          </a:xfrm>
        </p:spPr>
        <p:txBody>
          <a:bodyPr/>
          <a:lstStyle>
            <a:lvl1pPr>
              <a:defRPr/>
            </a:lvl1pPr>
          </a:lstStyle>
          <a:p>
            <a:fld id="{1C2609D5-F893-4474-9D94-41B037AAB6E5}" type="slidenum">
              <a:rPr lang="zh-TW" altLang="en-US"/>
              <a:pPr/>
              <a:t>‹#›</a:t>
            </a:fld>
            <a:endParaRPr lang="zh-TW" altLang="en-US"/>
          </a:p>
        </p:txBody>
      </p:sp>
    </p:spTree>
    <p:extLst>
      <p:ext uri="{BB962C8B-B14F-4D97-AF65-F5344CB8AC3E}">
        <p14:creationId xmlns:p14="http://schemas.microsoft.com/office/powerpoint/2010/main" val="87783026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FF74-2B82-4205-B5F2-097F104BD4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11CCC-B569-4D4C-AA8F-4D5190FAAC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77BAD-9F0E-4C20-95CE-80B1D876F15B}"/>
              </a:ext>
            </a:extLst>
          </p:cNvPr>
          <p:cNvSpPr>
            <a:spLocks noGrp="1"/>
          </p:cNvSpPr>
          <p:nvPr>
            <p:ph type="dt" sz="half" idx="10"/>
          </p:nvPr>
        </p:nvSpPr>
        <p:spPr/>
        <p:txBody>
          <a:bodyPr/>
          <a:lstStyle/>
          <a:p>
            <a:fld id="{2FC02718-3D1E-4069-85AC-70A8343D647D}" type="datetimeFigureOut">
              <a:rPr lang="en-US" smtClean="0"/>
              <a:t>4/13/2020</a:t>
            </a:fld>
            <a:endParaRPr lang="en-US"/>
          </a:p>
        </p:txBody>
      </p:sp>
      <p:sp>
        <p:nvSpPr>
          <p:cNvPr id="5" name="Footer Placeholder 4">
            <a:extLst>
              <a:ext uri="{FF2B5EF4-FFF2-40B4-BE49-F238E27FC236}">
                <a16:creationId xmlns:a16="http://schemas.microsoft.com/office/drawing/2014/main" id="{253520F9-2044-4EF0-848A-DCC4EF146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8B3DD-2518-4223-B4C8-4FE8D2658C20}"/>
              </a:ext>
            </a:extLst>
          </p:cNvPr>
          <p:cNvSpPr>
            <a:spLocks noGrp="1"/>
          </p:cNvSpPr>
          <p:nvPr>
            <p:ph type="sldNum" sz="quarter" idx="12"/>
          </p:nvPr>
        </p:nvSpPr>
        <p:spPr/>
        <p:txBody>
          <a:bodyPr/>
          <a:lstStyle/>
          <a:p>
            <a:fld id="{09FD9902-7C4C-4A8B-A03E-2BF72509F92F}" type="slidenum">
              <a:rPr lang="en-US" smtClean="0"/>
              <a:t>‹#›</a:t>
            </a:fld>
            <a:endParaRPr lang="en-US"/>
          </a:p>
        </p:txBody>
      </p:sp>
    </p:spTree>
    <p:extLst>
      <p:ext uri="{BB962C8B-B14F-4D97-AF65-F5344CB8AC3E}">
        <p14:creationId xmlns:p14="http://schemas.microsoft.com/office/powerpoint/2010/main" val="2839825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67CF9-B2AB-4EA0-89F5-24A9A03F8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F8EFBE-3A70-4FB6-B3E8-F44B07962B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C01180-034A-495C-ACF4-5DB15D92E6EB}"/>
              </a:ext>
            </a:extLst>
          </p:cNvPr>
          <p:cNvSpPr>
            <a:spLocks noGrp="1"/>
          </p:cNvSpPr>
          <p:nvPr>
            <p:ph type="dt" sz="half" idx="10"/>
          </p:nvPr>
        </p:nvSpPr>
        <p:spPr/>
        <p:txBody>
          <a:bodyPr/>
          <a:lstStyle/>
          <a:p>
            <a:fld id="{2FC02718-3D1E-4069-85AC-70A8343D647D}" type="datetimeFigureOut">
              <a:rPr lang="en-US" smtClean="0"/>
              <a:t>4/13/2020</a:t>
            </a:fld>
            <a:endParaRPr lang="en-US"/>
          </a:p>
        </p:txBody>
      </p:sp>
      <p:sp>
        <p:nvSpPr>
          <p:cNvPr id="5" name="Footer Placeholder 4">
            <a:extLst>
              <a:ext uri="{FF2B5EF4-FFF2-40B4-BE49-F238E27FC236}">
                <a16:creationId xmlns:a16="http://schemas.microsoft.com/office/drawing/2014/main" id="{48974C9C-D3E8-4738-BCF6-9A8A56B22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004D1-79E2-4FEB-B785-CB5EAEE441FA}"/>
              </a:ext>
            </a:extLst>
          </p:cNvPr>
          <p:cNvSpPr>
            <a:spLocks noGrp="1"/>
          </p:cNvSpPr>
          <p:nvPr>
            <p:ph type="sldNum" sz="quarter" idx="12"/>
          </p:nvPr>
        </p:nvSpPr>
        <p:spPr/>
        <p:txBody>
          <a:bodyPr/>
          <a:lstStyle/>
          <a:p>
            <a:fld id="{09FD9902-7C4C-4A8B-A03E-2BF72509F92F}" type="slidenum">
              <a:rPr lang="en-US" smtClean="0"/>
              <a:t>‹#›</a:t>
            </a:fld>
            <a:endParaRPr lang="en-US"/>
          </a:p>
        </p:txBody>
      </p:sp>
    </p:spTree>
    <p:extLst>
      <p:ext uri="{BB962C8B-B14F-4D97-AF65-F5344CB8AC3E}">
        <p14:creationId xmlns:p14="http://schemas.microsoft.com/office/powerpoint/2010/main" val="1193093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EC68E-655D-4620-A14C-FC84A5AD5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0B4AFD-6972-478C-936E-14FEC2F6C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A57EAE-A85C-4A57-A663-080B19D5A0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A2DD5C-D4BC-4EC5-87CA-CC9BDF7FBEEC}"/>
              </a:ext>
            </a:extLst>
          </p:cNvPr>
          <p:cNvSpPr>
            <a:spLocks noGrp="1"/>
          </p:cNvSpPr>
          <p:nvPr>
            <p:ph type="dt" sz="half" idx="10"/>
          </p:nvPr>
        </p:nvSpPr>
        <p:spPr/>
        <p:txBody>
          <a:bodyPr/>
          <a:lstStyle/>
          <a:p>
            <a:fld id="{2FC02718-3D1E-4069-85AC-70A8343D647D}" type="datetimeFigureOut">
              <a:rPr lang="en-US" smtClean="0"/>
              <a:t>4/13/2020</a:t>
            </a:fld>
            <a:endParaRPr lang="en-US"/>
          </a:p>
        </p:txBody>
      </p:sp>
      <p:sp>
        <p:nvSpPr>
          <p:cNvPr id="6" name="Footer Placeholder 5">
            <a:extLst>
              <a:ext uri="{FF2B5EF4-FFF2-40B4-BE49-F238E27FC236}">
                <a16:creationId xmlns:a16="http://schemas.microsoft.com/office/drawing/2014/main" id="{11001FE5-A97D-433D-AE4D-53316B3B4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4406B7-0512-41EE-B2CD-440975BEAFDB}"/>
              </a:ext>
            </a:extLst>
          </p:cNvPr>
          <p:cNvSpPr>
            <a:spLocks noGrp="1"/>
          </p:cNvSpPr>
          <p:nvPr>
            <p:ph type="sldNum" sz="quarter" idx="12"/>
          </p:nvPr>
        </p:nvSpPr>
        <p:spPr/>
        <p:txBody>
          <a:bodyPr/>
          <a:lstStyle/>
          <a:p>
            <a:fld id="{09FD9902-7C4C-4A8B-A03E-2BF72509F92F}" type="slidenum">
              <a:rPr lang="en-US" smtClean="0"/>
              <a:t>‹#›</a:t>
            </a:fld>
            <a:endParaRPr lang="en-US"/>
          </a:p>
        </p:txBody>
      </p:sp>
    </p:spTree>
    <p:extLst>
      <p:ext uri="{BB962C8B-B14F-4D97-AF65-F5344CB8AC3E}">
        <p14:creationId xmlns:p14="http://schemas.microsoft.com/office/powerpoint/2010/main" val="3769499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6BF32-81B2-4CB4-A2F6-41FE5154D4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C35291-1440-41D8-82C1-0F80AD127B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A73D0A-687A-47DD-9A0D-1BB3C577D0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2EE327-B8F4-47F2-9DC7-A6079DADF2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D00733-ACA7-4215-B919-8422867D4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DE5FB2-0160-443A-9058-25FD63C94E34}"/>
              </a:ext>
            </a:extLst>
          </p:cNvPr>
          <p:cNvSpPr>
            <a:spLocks noGrp="1"/>
          </p:cNvSpPr>
          <p:nvPr>
            <p:ph type="dt" sz="half" idx="10"/>
          </p:nvPr>
        </p:nvSpPr>
        <p:spPr/>
        <p:txBody>
          <a:bodyPr/>
          <a:lstStyle/>
          <a:p>
            <a:fld id="{2FC02718-3D1E-4069-85AC-70A8343D647D}" type="datetimeFigureOut">
              <a:rPr lang="en-US" smtClean="0"/>
              <a:t>4/13/2020</a:t>
            </a:fld>
            <a:endParaRPr lang="en-US"/>
          </a:p>
        </p:txBody>
      </p:sp>
      <p:sp>
        <p:nvSpPr>
          <p:cNvPr id="8" name="Footer Placeholder 7">
            <a:extLst>
              <a:ext uri="{FF2B5EF4-FFF2-40B4-BE49-F238E27FC236}">
                <a16:creationId xmlns:a16="http://schemas.microsoft.com/office/drawing/2014/main" id="{72742C7D-2CDF-4230-9CEC-A9F159F7CC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07002D-1DC8-4A82-9F91-CB776FADD93A}"/>
              </a:ext>
            </a:extLst>
          </p:cNvPr>
          <p:cNvSpPr>
            <a:spLocks noGrp="1"/>
          </p:cNvSpPr>
          <p:nvPr>
            <p:ph type="sldNum" sz="quarter" idx="12"/>
          </p:nvPr>
        </p:nvSpPr>
        <p:spPr/>
        <p:txBody>
          <a:bodyPr/>
          <a:lstStyle/>
          <a:p>
            <a:fld id="{09FD9902-7C4C-4A8B-A03E-2BF72509F92F}" type="slidenum">
              <a:rPr lang="en-US" smtClean="0"/>
              <a:t>‹#›</a:t>
            </a:fld>
            <a:endParaRPr lang="en-US"/>
          </a:p>
        </p:txBody>
      </p:sp>
    </p:spTree>
    <p:extLst>
      <p:ext uri="{BB962C8B-B14F-4D97-AF65-F5344CB8AC3E}">
        <p14:creationId xmlns:p14="http://schemas.microsoft.com/office/powerpoint/2010/main" val="241316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64469-1CEE-400F-B136-1AAA806562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57D968-8BF0-4827-B075-56F623EC42D5}"/>
              </a:ext>
            </a:extLst>
          </p:cNvPr>
          <p:cNvSpPr>
            <a:spLocks noGrp="1"/>
          </p:cNvSpPr>
          <p:nvPr>
            <p:ph type="dt" sz="half" idx="10"/>
          </p:nvPr>
        </p:nvSpPr>
        <p:spPr/>
        <p:txBody>
          <a:bodyPr/>
          <a:lstStyle/>
          <a:p>
            <a:fld id="{2FC02718-3D1E-4069-85AC-70A8343D647D}" type="datetimeFigureOut">
              <a:rPr lang="en-US" smtClean="0"/>
              <a:t>4/13/2020</a:t>
            </a:fld>
            <a:endParaRPr lang="en-US"/>
          </a:p>
        </p:txBody>
      </p:sp>
      <p:sp>
        <p:nvSpPr>
          <p:cNvPr id="4" name="Footer Placeholder 3">
            <a:extLst>
              <a:ext uri="{FF2B5EF4-FFF2-40B4-BE49-F238E27FC236}">
                <a16:creationId xmlns:a16="http://schemas.microsoft.com/office/drawing/2014/main" id="{C111CDDE-B474-458B-B262-F95BC65310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B40F5-AF9E-434D-A7C8-D0F3977EFA7A}"/>
              </a:ext>
            </a:extLst>
          </p:cNvPr>
          <p:cNvSpPr>
            <a:spLocks noGrp="1"/>
          </p:cNvSpPr>
          <p:nvPr>
            <p:ph type="sldNum" sz="quarter" idx="12"/>
          </p:nvPr>
        </p:nvSpPr>
        <p:spPr/>
        <p:txBody>
          <a:bodyPr/>
          <a:lstStyle/>
          <a:p>
            <a:fld id="{09FD9902-7C4C-4A8B-A03E-2BF72509F92F}" type="slidenum">
              <a:rPr lang="en-US" smtClean="0"/>
              <a:t>‹#›</a:t>
            </a:fld>
            <a:endParaRPr lang="en-US"/>
          </a:p>
        </p:txBody>
      </p:sp>
    </p:spTree>
    <p:extLst>
      <p:ext uri="{BB962C8B-B14F-4D97-AF65-F5344CB8AC3E}">
        <p14:creationId xmlns:p14="http://schemas.microsoft.com/office/powerpoint/2010/main" val="592575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9864E2-C240-4F09-8481-34FDB9348FEC}"/>
              </a:ext>
            </a:extLst>
          </p:cNvPr>
          <p:cNvSpPr>
            <a:spLocks noGrp="1"/>
          </p:cNvSpPr>
          <p:nvPr>
            <p:ph type="dt" sz="half" idx="10"/>
          </p:nvPr>
        </p:nvSpPr>
        <p:spPr/>
        <p:txBody>
          <a:bodyPr/>
          <a:lstStyle/>
          <a:p>
            <a:fld id="{2FC02718-3D1E-4069-85AC-70A8343D647D}" type="datetimeFigureOut">
              <a:rPr lang="en-US" smtClean="0"/>
              <a:t>4/13/2020</a:t>
            </a:fld>
            <a:endParaRPr lang="en-US"/>
          </a:p>
        </p:txBody>
      </p:sp>
      <p:sp>
        <p:nvSpPr>
          <p:cNvPr id="3" name="Footer Placeholder 2">
            <a:extLst>
              <a:ext uri="{FF2B5EF4-FFF2-40B4-BE49-F238E27FC236}">
                <a16:creationId xmlns:a16="http://schemas.microsoft.com/office/drawing/2014/main" id="{7692339B-1C07-42EE-8901-BA327F01B6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C8E320-6BE0-4185-91E2-79443C465AF1}"/>
              </a:ext>
            </a:extLst>
          </p:cNvPr>
          <p:cNvSpPr>
            <a:spLocks noGrp="1"/>
          </p:cNvSpPr>
          <p:nvPr>
            <p:ph type="sldNum" sz="quarter" idx="12"/>
          </p:nvPr>
        </p:nvSpPr>
        <p:spPr/>
        <p:txBody>
          <a:bodyPr/>
          <a:lstStyle/>
          <a:p>
            <a:fld id="{09FD9902-7C4C-4A8B-A03E-2BF72509F92F}" type="slidenum">
              <a:rPr lang="en-US" smtClean="0"/>
              <a:t>‹#›</a:t>
            </a:fld>
            <a:endParaRPr lang="en-US"/>
          </a:p>
        </p:txBody>
      </p:sp>
    </p:spTree>
    <p:extLst>
      <p:ext uri="{BB962C8B-B14F-4D97-AF65-F5344CB8AC3E}">
        <p14:creationId xmlns:p14="http://schemas.microsoft.com/office/powerpoint/2010/main" val="981278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95A03-42D6-429A-B5A6-62B46AA79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810B0B-156C-43AC-B789-79E7C47BD1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14C245-8E69-49D5-AF66-910D290805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9D8BD4-D829-49DA-AE61-FA81286B8D0E}"/>
              </a:ext>
            </a:extLst>
          </p:cNvPr>
          <p:cNvSpPr>
            <a:spLocks noGrp="1"/>
          </p:cNvSpPr>
          <p:nvPr>
            <p:ph type="dt" sz="half" idx="10"/>
          </p:nvPr>
        </p:nvSpPr>
        <p:spPr/>
        <p:txBody>
          <a:bodyPr/>
          <a:lstStyle/>
          <a:p>
            <a:fld id="{2FC02718-3D1E-4069-85AC-70A8343D647D}" type="datetimeFigureOut">
              <a:rPr lang="en-US" smtClean="0"/>
              <a:t>4/13/2020</a:t>
            </a:fld>
            <a:endParaRPr lang="en-US"/>
          </a:p>
        </p:txBody>
      </p:sp>
      <p:sp>
        <p:nvSpPr>
          <p:cNvPr id="6" name="Footer Placeholder 5">
            <a:extLst>
              <a:ext uri="{FF2B5EF4-FFF2-40B4-BE49-F238E27FC236}">
                <a16:creationId xmlns:a16="http://schemas.microsoft.com/office/drawing/2014/main" id="{BC536705-94B3-4DB5-BE59-34EA70643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001DC-1C77-4397-B31D-DAFABB94EC01}"/>
              </a:ext>
            </a:extLst>
          </p:cNvPr>
          <p:cNvSpPr>
            <a:spLocks noGrp="1"/>
          </p:cNvSpPr>
          <p:nvPr>
            <p:ph type="sldNum" sz="quarter" idx="12"/>
          </p:nvPr>
        </p:nvSpPr>
        <p:spPr/>
        <p:txBody>
          <a:bodyPr/>
          <a:lstStyle/>
          <a:p>
            <a:fld id="{09FD9902-7C4C-4A8B-A03E-2BF72509F92F}" type="slidenum">
              <a:rPr lang="en-US" smtClean="0"/>
              <a:t>‹#›</a:t>
            </a:fld>
            <a:endParaRPr lang="en-US"/>
          </a:p>
        </p:txBody>
      </p:sp>
    </p:spTree>
    <p:extLst>
      <p:ext uri="{BB962C8B-B14F-4D97-AF65-F5344CB8AC3E}">
        <p14:creationId xmlns:p14="http://schemas.microsoft.com/office/powerpoint/2010/main" val="2288785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4640-9DA4-43C6-BC0B-3F067818A1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78C39-8FCB-40CA-BC1D-9DBB17F610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C320E-489D-4062-8738-27B7A9DE1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DB73EE-A275-445C-9C69-258E874A1342}"/>
              </a:ext>
            </a:extLst>
          </p:cNvPr>
          <p:cNvSpPr>
            <a:spLocks noGrp="1"/>
          </p:cNvSpPr>
          <p:nvPr>
            <p:ph type="dt" sz="half" idx="10"/>
          </p:nvPr>
        </p:nvSpPr>
        <p:spPr/>
        <p:txBody>
          <a:bodyPr/>
          <a:lstStyle/>
          <a:p>
            <a:fld id="{2FC02718-3D1E-4069-85AC-70A8343D647D}" type="datetimeFigureOut">
              <a:rPr lang="en-US" smtClean="0"/>
              <a:t>4/13/2020</a:t>
            </a:fld>
            <a:endParaRPr lang="en-US"/>
          </a:p>
        </p:txBody>
      </p:sp>
      <p:sp>
        <p:nvSpPr>
          <p:cNvPr id="6" name="Footer Placeholder 5">
            <a:extLst>
              <a:ext uri="{FF2B5EF4-FFF2-40B4-BE49-F238E27FC236}">
                <a16:creationId xmlns:a16="http://schemas.microsoft.com/office/drawing/2014/main" id="{31C571AF-037C-43F4-9456-FBB83E592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B0015-C6A2-4F4C-B2D9-865944635D7F}"/>
              </a:ext>
            </a:extLst>
          </p:cNvPr>
          <p:cNvSpPr>
            <a:spLocks noGrp="1"/>
          </p:cNvSpPr>
          <p:nvPr>
            <p:ph type="sldNum" sz="quarter" idx="12"/>
          </p:nvPr>
        </p:nvSpPr>
        <p:spPr/>
        <p:txBody>
          <a:bodyPr/>
          <a:lstStyle/>
          <a:p>
            <a:fld id="{09FD9902-7C4C-4A8B-A03E-2BF72509F92F}" type="slidenum">
              <a:rPr lang="en-US" smtClean="0"/>
              <a:t>‹#›</a:t>
            </a:fld>
            <a:endParaRPr lang="en-US"/>
          </a:p>
        </p:txBody>
      </p:sp>
    </p:spTree>
    <p:extLst>
      <p:ext uri="{BB962C8B-B14F-4D97-AF65-F5344CB8AC3E}">
        <p14:creationId xmlns:p14="http://schemas.microsoft.com/office/powerpoint/2010/main" val="3071822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A80B4C-7DA0-4843-8929-9C62403D9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21F76F-4754-4C0B-9A2D-047202DFBC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4DAB4-EC73-41E8-86FE-90D99F7BAA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02718-3D1E-4069-85AC-70A8343D647D}" type="datetimeFigureOut">
              <a:rPr lang="en-US" smtClean="0"/>
              <a:t>4/13/2020</a:t>
            </a:fld>
            <a:endParaRPr lang="en-US"/>
          </a:p>
        </p:txBody>
      </p:sp>
      <p:sp>
        <p:nvSpPr>
          <p:cNvPr id="5" name="Footer Placeholder 4">
            <a:extLst>
              <a:ext uri="{FF2B5EF4-FFF2-40B4-BE49-F238E27FC236}">
                <a16:creationId xmlns:a16="http://schemas.microsoft.com/office/drawing/2014/main" id="{91D930F7-798F-4C23-B496-27BCD95E71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A1351E-139B-4DA0-93F4-9CF9A4FD69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FD9902-7C4C-4A8B-A03E-2BF72509F92F}" type="slidenum">
              <a:rPr lang="en-US" smtClean="0"/>
              <a:t>‹#›</a:t>
            </a:fld>
            <a:endParaRPr lang="en-US"/>
          </a:p>
        </p:txBody>
      </p:sp>
    </p:spTree>
    <p:extLst>
      <p:ext uri="{BB962C8B-B14F-4D97-AF65-F5344CB8AC3E}">
        <p14:creationId xmlns:p14="http://schemas.microsoft.com/office/powerpoint/2010/main" val="150552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67D75B0-49D3-44FE-AC7A-8FEEF325C907}"/>
              </a:ext>
            </a:extLst>
          </p:cNvPr>
          <p:cNvSpPr>
            <a:spLocks noGrp="1" noChangeArrowheads="1"/>
          </p:cNvSpPr>
          <p:nvPr>
            <p:ph type="ctrTitle"/>
          </p:nvPr>
        </p:nvSpPr>
        <p:spPr>
          <a:xfrm>
            <a:off x="2971800" y="990600"/>
            <a:ext cx="6858000" cy="1524000"/>
          </a:xfrm>
        </p:spPr>
        <p:txBody>
          <a:bodyPr rtlCol="1">
            <a:normAutofit/>
          </a:bodyPr>
          <a:lstStyle/>
          <a:p>
            <a:pPr>
              <a:defRPr/>
            </a:pPr>
            <a:r>
              <a:rPr lang="en-US" altLang="zh-TW" sz="4800">
                <a:cs typeface="B Nazanin" pitchFamily="2" charset="-78"/>
              </a:rPr>
              <a:t>Laboratory Animal Handling Technique </a:t>
            </a:r>
          </a:p>
        </p:txBody>
      </p:sp>
      <p:sp>
        <p:nvSpPr>
          <p:cNvPr id="63491" name="Rectangle 3">
            <a:extLst>
              <a:ext uri="{FF2B5EF4-FFF2-40B4-BE49-F238E27FC236}">
                <a16:creationId xmlns:a16="http://schemas.microsoft.com/office/drawing/2014/main" id="{02CDF2F2-75A2-4243-B79B-6F7D7291B1B6}"/>
              </a:ext>
            </a:extLst>
          </p:cNvPr>
          <p:cNvSpPr>
            <a:spLocks noGrp="1" noChangeArrowheads="1"/>
          </p:cNvSpPr>
          <p:nvPr>
            <p:ph type="subTitle" idx="1"/>
          </p:nvPr>
        </p:nvSpPr>
        <p:spPr>
          <a:xfrm>
            <a:off x="3124200" y="2819400"/>
            <a:ext cx="6858000" cy="3429000"/>
          </a:xfrm>
        </p:spPr>
        <p:txBody>
          <a:bodyPr rtlCol="1">
            <a:normAutofit/>
          </a:bodyPr>
          <a:lstStyle/>
          <a:p>
            <a:pPr>
              <a:defRPr/>
            </a:pPr>
            <a:r>
              <a:rPr lang="zh-TW" altLang="zh-TW" sz="3600">
                <a:cs typeface="B Nazanin" pitchFamily="2" charset="-78"/>
              </a:rPr>
              <a:t> </a:t>
            </a:r>
            <a:r>
              <a:rPr lang="zh-TW" altLang="zh-TW" sz="4400">
                <a:cs typeface="B Nazanin" pitchFamily="2" charset="-78"/>
              </a:rPr>
              <a:t>- </a:t>
            </a:r>
            <a:r>
              <a:rPr lang="en-US" altLang="zh-TW" sz="4400">
                <a:cs typeface="B Nazanin" pitchFamily="2" charset="-78"/>
              </a:rPr>
              <a:t>Mouse</a:t>
            </a:r>
          </a:p>
          <a:p>
            <a:pPr>
              <a:defRPr/>
            </a:pPr>
            <a:r>
              <a:rPr lang="en-US" altLang="zh-TW" sz="4400">
                <a:cs typeface="B Nazanin" pitchFamily="2" charset="-78"/>
              </a:rPr>
              <a:t> - Rat</a:t>
            </a:r>
          </a:p>
          <a:p>
            <a:pPr>
              <a:defRPr/>
            </a:pPr>
            <a:r>
              <a:rPr lang="en-US" altLang="zh-TW" sz="4400">
                <a:cs typeface="B Nazanin" pitchFamily="2" charset="-78"/>
              </a:rPr>
              <a:t> - Rabbit</a:t>
            </a:r>
          </a:p>
        </p:txBody>
      </p:sp>
      <p:pic>
        <p:nvPicPr>
          <p:cNvPr id="2" name="Audio 1">
            <a:hlinkClick r:id="" action="ppaction://media"/>
            <a:extLst>
              <a:ext uri="{FF2B5EF4-FFF2-40B4-BE49-F238E27FC236}">
                <a16:creationId xmlns:a16="http://schemas.microsoft.com/office/drawing/2014/main" id="{48C50F72-4397-46E3-9EE2-3DC64F7341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427"/>
    </mc:Choice>
    <mc:Fallback>
      <p:transition spd="slow" advTm="38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workshop\rat\b20.tif">
            <a:extLst>
              <a:ext uri="{FF2B5EF4-FFF2-40B4-BE49-F238E27FC236}">
                <a16:creationId xmlns:a16="http://schemas.microsoft.com/office/drawing/2014/main" id="{02F1BD7A-20B6-4C01-BEDE-642D7970C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990600"/>
            <a:ext cx="533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3127ADD1-1831-4210-A308-02DCD47C39B5}"/>
              </a:ext>
            </a:extLst>
          </p:cNvPr>
          <p:cNvSpPr txBox="1">
            <a:spLocks noChangeArrowheads="1"/>
          </p:cNvSpPr>
          <p:nvPr/>
        </p:nvSpPr>
        <p:spPr bwMode="auto">
          <a:xfrm>
            <a:off x="3429000" y="5257801"/>
            <a:ext cx="6324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The injection site should be in the lower left quadrant of the abdomen because vital organs are absent from this area</a:t>
            </a:r>
          </a:p>
        </p:txBody>
      </p:sp>
      <p:pic>
        <p:nvPicPr>
          <p:cNvPr id="2" name="Audio 1">
            <a:hlinkClick r:id="" action="ppaction://media"/>
            <a:extLst>
              <a:ext uri="{FF2B5EF4-FFF2-40B4-BE49-F238E27FC236}">
                <a16:creationId xmlns:a16="http://schemas.microsoft.com/office/drawing/2014/main" id="{7EAAB740-733C-4A0B-9887-B33164090B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284"/>
    </mc:Choice>
    <mc:Fallback>
      <p:transition spd="slow" advTm="26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workshop\rat\b19.tif">
            <a:extLst>
              <a:ext uri="{FF2B5EF4-FFF2-40B4-BE49-F238E27FC236}">
                <a16:creationId xmlns:a16="http://schemas.microsoft.com/office/drawing/2014/main" id="{0A3CEE86-54F1-43FA-9E06-C2039EEB7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1B0C44A3-F6C5-478E-976D-B44FA356774D}"/>
              </a:ext>
            </a:extLst>
          </p:cNvPr>
          <p:cNvSpPr txBox="1">
            <a:spLocks noChangeArrowheads="1"/>
          </p:cNvSpPr>
          <p:nvPr/>
        </p:nvSpPr>
        <p:spPr bwMode="auto">
          <a:xfrm>
            <a:off x="3352800" y="5486401"/>
            <a:ext cx="601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Only the tip of the needle should penetrate the abdominal wall to prevent injection into the intestines.</a:t>
            </a:r>
          </a:p>
        </p:txBody>
      </p:sp>
      <p:pic>
        <p:nvPicPr>
          <p:cNvPr id="2" name="Audio 1">
            <a:hlinkClick r:id="" action="ppaction://media"/>
            <a:extLst>
              <a:ext uri="{FF2B5EF4-FFF2-40B4-BE49-F238E27FC236}">
                <a16:creationId xmlns:a16="http://schemas.microsoft.com/office/drawing/2014/main" id="{BD3B8F84-AD78-4672-BC03-A943304FBB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831"/>
    </mc:Choice>
    <mc:Fallback>
      <p:transition spd="slow" advTm="28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71901E6-60D7-45AB-8589-A8E71B20B903}"/>
              </a:ext>
            </a:extLst>
          </p:cNvPr>
          <p:cNvSpPr>
            <a:spLocks noGrp="1" noChangeArrowheads="1"/>
          </p:cNvSpPr>
          <p:nvPr>
            <p:ph type="title"/>
          </p:nvPr>
        </p:nvSpPr>
        <p:spPr>
          <a:xfrm>
            <a:off x="2895600" y="1447800"/>
            <a:ext cx="7467600" cy="1143000"/>
          </a:xfrm>
        </p:spPr>
        <p:txBody>
          <a:bodyPr>
            <a:normAutofit fontScale="90000"/>
          </a:bodyPr>
          <a:lstStyle/>
          <a:p>
            <a:pPr eaLnBrk="1" hangingPunct="1"/>
            <a:r>
              <a:rPr lang="en-US" altLang="zh-TW">
                <a:cs typeface="B Nazanin" panose="00000400000000000000" pitchFamily="2" charset="-78"/>
              </a:rPr>
              <a:t>Collection of blood from tail vein in rat</a:t>
            </a:r>
          </a:p>
        </p:txBody>
      </p:sp>
      <p:sp>
        <p:nvSpPr>
          <p:cNvPr id="31747" name="Rectangle 3">
            <a:extLst>
              <a:ext uri="{FF2B5EF4-FFF2-40B4-BE49-F238E27FC236}">
                <a16:creationId xmlns:a16="http://schemas.microsoft.com/office/drawing/2014/main" id="{029DDFED-9513-49D8-8DC9-3EC9E3E1ADB1}"/>
              </a:ext>
            </a:extLst>
          </p:cNvPr>
          <p:cNvSpPr>
            <a:spLocks noGrp="1" noChangeArrowheads="1"/>
          </p:cNvSpPr>
          <p:nvPr>
            <p:ph idx="1"/>
          </p:nvPr>
        </p:nvSpPr>
        <p:spPr>
          <a:xfrm>
            <a:off x="3124200" y="3886200"/>
            <a:ext cx="6096000" cy="1600200"/>
          </a:xfrm>
        </p:spPr>
        <p:txBody>
          <a:bodyPr/>
          <a:lstStyle/>
          <a:p>
            <a:pPr eaLnBrk="1" hangingPunct="1"/>
            <a:r>
              <a:rPr lang="en-US" altLang="zh-TW">
                <a:cs typeface="B Nazanin" panose="00000400000000000000" pitchFamily="2" charset="-78"/>
              </a:rPr>
              <a:t>General anesthesia needed</a:t>
            </a:r>
          </a:p>
          <a:p>
            <a:pPr eaLnBrk="1" hangingPunct="1"/>
            <a:r>
              <a:rPr lang="en-US" altLang="zh-TW">
                <a:cs typeface="B Nazanin" panose="00000400000000000000" pitchFamily="2" charset="-78"/>
              </a:rPr>
              <a:t>small amount: 0.1-1 ml</a:t>
            </a:r>
          </a:p>
        </p:txBody>
      </p:sp>
      <p:pic>
        <p:nvPicPr>
          <p:cNvPr id="2" name="Audio 1">
            <a:hlinkClick r:id="" action="ppaction://media"/>
            <a:extLst>
              <a:ext uri="{FF2B5EF4-FFF2-40B4-BE49-F238E27FC236}">
                <a16:creationId xmlns:a16="http://schemas.microsoft.com/office/drawing/2014/main" id="{35CFD095-079C-4163-BA8C-21AF04C972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698"/>
    </mc:Choice>
    <mc:Fallback>
      <p:transition spd="slow" advTm="13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DB34A458-2CE4-4408-9E05-B51D5321F4D4}"/>
              </a:ext>
            </a:extLst>
          </p:cNvPr>
          <p:cNvSpPr txBox="1">
            <a:spLocks noChangeArrowheads="1"/>
          </p:cNvSpPr>
          <p:nvPr/>
        </p:nvSpPr>
        <p:spPr bwMode="auto">
          <a:xfrm>
            <a:off x="4191000" y="48006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endParaRPr lang="zh-TW" altLang="en-US" sz="2400">
              <a:latin typeface="Times New Roman" panose="02020603050405020304" pitchFamily="18" charset="0"/>
            </a:endParaRPr>
          </a:p>
        </p:txBody>
      </p:sp>
      <p:sp>
        <p:nvSpPr>
          <p:cNvPr id="32771" name="Rectangle 3">
            <a:extLst>
              <a:ext uri="{FF2B5EF4-FFF2-40B4-BE49-F238E27FC236}">
                <a16:creationId xmlns:a16="http://schemas.microsoft.com/office/drawing/2014/main" id="{465BB569-80A6-4884-9DAE-047C72DF0862}"/>
              </a:ext>
            </a:extLst>
          </p:cNvPr>
          <p:cNvSpPr>
            <a:spLocks noGrp="1" noChangeArrowheads="1"/>
          </p:cNvSpPr>
          <p:nvPr>
            <p:ph type="title"/>
          </p:nvPr>
        </p:nvSpPr>
        <p:spPr>
          <a:xfrm>
            <a:off x="2971800" y="609600"/>
            <a:ext cx="7086600" cy="914400"/>
          </a:xfrm>
        </p:spPr>
        <p:txBody>
          <a:bodyPr/>
          <a:lstStyle/>
          <a:p>
            <a:pPr eaLnBrk="1" hangingPunct="1"/>
            <a:r>
              <a:rPr lang="en-US" altLang="zh-TW" sz="3200">
                <a:cs typeface="B Nazanin" panose="00000400000000000000" pitchFamily="2" charset="-78"/>
              </a:rPr>
              <a:t>Tools for collection of blood from tail vein</a:t>
            </a:r>
            <a:endParaRPr lang="en-US" altLang="zh-TW">
              <a:cs typeface="B Nazanin" panose="00000400000000000000" pitchFamily="2" charset="-78"/>
            </a:endParaRPr>
          </a:p>
        </p:txBody>
      </p:sp>
      <p:sp>
        <p:nvSpPr>
          <p:cNvPr id="32772" name="Rectangle 4">
            <a:extLst>
              <a:ext uri="{FF2B5EF4-FFF2-40B4-BE49-F238E27FC236}">
                <a16:creationId xmlns:a16="http://schemas.microsoft.com/office/drawing/2014/main" id="{2A9A3083-5F7C-43F3-9D55-06615D992B39}"/>
              </a:ext>
            </a:extLst>
          </p:cNvPr>
          <p:cNvSpPr>
            <a:spLocks noGrp="1" noChangeArrowheads="1"/>
          </p:cNvSpPr>
          <p:nvPr>
            <p:ph idx="1"/>
          </p:nvPr>
        </p:nvSpPr>
        <p:spPr>
          <a:xfrm>
            <a:off x="3124200" y="4724400"/>
            <a:ext cx="6934200" cy="1676400"/>
          </a:xfrm>
        </p:spPr>
        <p:txBody>
          <a:bodyPr/>
          <a:lstStyle/>
          <a:p>
            <a:pPr eaLnBrk="1" hangingPunct="1"/>
            <a:r>
              <a:rPr lang="zh-TW" altLang="en-US" sz="2400">
                <a:cs typeface="B Nazanin" panose="00000400000000000000" pitchFamily="2" charset="-78"/>
              </a:rPr>
              <a:t>75% </a:t>
            </a:r>
            <a:r>
              <a:rPr lang="en-US" altLang="zh-TW" sz="2400">
                <a:cs typeface="B Nazanin" panose="00000400000000000000" pitchFamily="2" charset="-78"/>
              </a:rPr>
              <a:t>alcohol cotton ball for surface disinfection</a:t>
            </a:r>
          </a:p>
          <a:p>
            <a:pPr eaLnBrk="1" hangingPunct="1"/>
            <a:r>
              <a:rPr lang="en-US" altLang="zh-TW" sz="2400">
                <a:cs typeface="B Nazanin" panose="00000400000000000000" pitchFamily="2" charset="-78"/>
              </a:rPr>
              <a:t>27G1/2” needle with 1 ml syringe for blood withdrawal</a:t>
            </a:r>
          </a:p>
          <a:p>
            <a:pPr eaLnBrk="1" hangingPunct="1"/>
            <a:r>
              <a:rPr lang="en-US" altLang="zh-TW" sz="2400">
                <a:cs typeface="B Nazanin" panose="00000400000000000000" pitchFamily="2" charset="-78"/>
              </a:rPr>
              <a:t>a vial for blood collection</a:t>
            </a:r>
          </a:p>
        </p:txBody>
      </p:sp>
      <p:pic>
        <p:nvPicPr>
          <p:cNvPr id="32773" name="Picture 5" descr="C:\workshop\rat\a25.tif">
            <a:extLst>
              <a:ext uri="{FF2B5EF4-FFF2-40B4-BE49-F238E27FC236}">
                <a16:creationId xmlns:a16="http://schemas.microsoft.com/office/drawing/2014/main" id="{8549F766-25CF-4235-B287-D82E6681D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457326"/>
            <a:ext cx="47244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A1F54A5-565E-4EAF-8EEE-C88FD5F19E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576"/>
    </mc:Choice>
    <mc:Fallback>
      <p:transition spd="slow" advTm="12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workshop\rat\b9.tif">
            <a:extLst>
              <a:ext uri="{FF2B5EF4-FFF2-40B4-BE49-F238E27FC236}">
                <a16:creationId xmlns:a16="http://schemas.microsoft.com/office/drawing/2014/main" id="{520ECF1C-D285-4ACF-9EB8-40A42AEC0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998538"/>
            <a:ext cx="571500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a:extLst>
              <a:ext uri="{FF2B5EF4-FFF2-40B4-BE49-F238E27FC236}">
                <a16:creationId xmlns:a16="http://schemas.microsoft.com/office/drawing/2014/main" id="{7D1E114F-3B5B-4C36-88F6-223B8BD8CFA1}"/>
              </a:ext>
            </a:extLst>
          </p:cNvPr>
          <p:cNvSpPr txBox="1">
            <a:spLocks noChangeArrowheads="1"/>
          </p:cNvSpPr>
          <p:nvPr/>
        </p:nvSpPr>
        <p:spPr bwMode="auto">
          <a:xfrm>
            <a:off x="3429000" y="5257801"/>
            <a:ext cx="5867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Optimal site of blood withdrawal is around the distal one-third of the tail since this part of tail gives better visualization of the veins</a:t>
            </a:r>
          </a:p>
        </p:txBody>
      </p:sp>
      <p:pic>
        <p:nvPicPr>
          <p:cNvPr id="2" name="Audio 1">
            <a:hlinkClick r:id="" action="ppaction://media"/>
            <a:extLst>
              <a:ext uri="{FF2B5EF4-FFF2-40B4-BE49-F238E27FC236}">
                <a16:creationId xmlns:a16="http://schemas.microsoft.com/office/drawing/2014/main" id="{50CB603E-B304-4CAF-823C-5E44527BC7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519"/>
    </mc:Choice>
    <mc:Fallback>
      <p:transition spd="slow" advTm="14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workshop\rat\a30.tif">
            <a:extLst>
              <a:ext uri="{FF2B5EF4-FFF2-40B4-BE49-F238E27FC236}">
                <a16:creationId xmlns:a16="http://schemas.microsoft.com/office/drawing/2014/main" id="{DE06C02C-A30F-47B9-AD5B-013A278CE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998538"/>
            <a:ext cx="571500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a:extLst>
              <a:ext uri="{FF2B5EF4-FFF2-40B4-BE49-F238E27FC236}">
                <a16:creationId xmlns:a16="http://schemas.microsoft.com/office/drawing/2014/main" id="{ED3BD969-21FC-41FC-85CA-4ABD58F2D95A}"/>
              </a:ext>
            </a:extLst>
          </p:cNvPr>
          <p:cNvSpPr txBox="1">
            <a:spLocks noChangeArrowheads="1"/>
          </p:cNvSpPr>
          <p:nvPr/>
        </p:nvSpPr>
        <p:spPr bwMode="auto">
          <a:xfrm>
            <a:off x="3429000" y="54864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Disinfect the tail with 75% alcoholic cotton ball</a:t>
            </a:r>
          </a:p>
        </p:txBody>
      </p:sp>
      <p:pic>
        <p:nvPicPr>
          <p:cNvPr id="2" name="Audio 1">
            <a:hlinkClick r:id="" action="ppaction://media"/>
            <a:extLst>
              <a:ext uri="{FF2B5EF4-FFF2-40B4-BE49-F238E27FC236}">
                <a16:creationId xmlns:a16="http://schemas.microsoft.com/office/drawing/2014/main" id="{BB894DC1-1F44-4BDB-86FB-23A1E4D321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70"/>
    </mc:Choice>
    <mc:Fallback>
      <p:transition spd="slow" advTm="3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workshop\rat\b7.tif">
            <a:extLst>
              <a:ext uri="{FF2B5EF4-FFF2-40B4-BE49-F238E27FC236}">
                <a16:creationId xmlns:a16="http://schemas.microsoft.com/office/drawing/2014/main" id="{5BB772F7-DFFF-4C9B-AD48-B46EE3D4E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a:extLst>
              <a:ext uri="{FF2B5EF4-FFF2-40B4-BE49-F238E27FC236}">
                <a16:creationId xmlns:a16="http://schemas.microsoft.com/office/drawing/2014/main" id="{F37F55FB-E18B-4C46-BE33-2DE42CB3CBF7}"/>
              </a:ext>
            </a:extLst>
          </p:cNvPr>
          <p:cNvSpPr txBox="1">
            <a:spLocks noChangeArrowheads="1"/>
          </p:cNvSpPr>
          <p:nvPr/>
        </p:nvSpPr>
        <p:spPr bwMode="auto">
          <a:xfrm>
            <a:off x="2971800" y="5257801"/>
            <a:ext cx="6934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000">
                <a:latin typeface="Times New Roman" panose="02020603050405020304" pitchFamily="18" charset="0"/>
              </a:rPr>
              <a:t>When the needle penetrates the epithelium of the tail, pull back the plugger a bit to create negative pressure inside the syringe, then push the needle in the vein slowly until blood get into the dead space of the needle head</a:t>
            </a:r>
          </a:p>
        </p:txBody>
      </p:sp>
      <p:pic>
        <p:nvPicPr>
          <p:cNvPr id="2" name="Audio 1">
            <a:hlinkClick r:id="" action="ppaction://media"/>
            <a:extLst>
              <a:ext uri="{FF2B5EF4-FFF2-40B4-BE49-F238E27FC236}">
                <a16:creationId xmlns:a16="http://schemas.microsoft.com/office/drawing/2014/main" id="{82509E8F-92C8-4D2F-8FB9-158D34F233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206"/>
    </mc:Choice>
    <mc:Fallback>
      <p:transition spd="slow" advTm="45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workshop\rat\a32.tif">
            <a:extLst>
              <a:ext uri="{FF2B5EF4-FFF2-40B4-BE49-F238E27FC236}">
                <a16:creationId xmlns:a16="http://schemas.microsoft.com/office/drawing/2014/main" id="{66B4A39E-0052-4F10-9F91-3A061F4A2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a:extLst>
              <a:ext uri="{FF2B5EF4-FFF2-40B4-BE49-F238E27FC236}">
                <a16:creationId xmlns:a16="http://schemas.microsoft.com/office/drawing/2014/main" id="{A45B4BA4-39D2-4CE5-ACFF-994B2D4FAED5}"/>
              </a:ext>
            </a:extLst>
          </p:cNvPr>
          <p:cNvSpPr txBox="1">
            <a:spLocks noChangeArrowheads="1"/>
          </p:cNvSpPr>
          <p:nvPr/>
        </p:nvSpPr>
        <p:spPr bwMode="auto">
          <a:xfrm>
            <a:off x="3429000" y="5410201"/>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Pull back the plugger by the ring finger to withdraw blood from the tail vein</a:t>
            </a:r>
          </a:p>
        </p:txBody>
      </p:sp>
      <p:pic>
        <p:nvPicPr>
          <p:cNvPr id="2" name="Audio 1">
            <a:hlinkClick r:id="" action="ppaction://media"/>
            <a:extLst>
              <a:ext uri="{FF2B5EF4-FFF2-40B4-BE49-F238E27FC236}">
                <a16:creationId xmlns:a16="http://schemas.microsoft.com/office/drawing/2014/main" id="{EF57FD6C-62ED-43FB-BC5B-855654F6AA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66"/>
    </mc:Choice>
    <mc:Fallback>
      <p:transition spd="slow" advTm="9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workshop\rat\b2.tif">
            <a:extLst>
              <a:ext uri="{FF2B5EF4-FFF2-40B4-BE49-F238E27FC236}">
                <a16:creationId xmlns:a16="http://schemas.microsoft.com/office/drawing/2014/main" id="{360AA603-A431-4AA2-B29C-3D899B82E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006476"/>
            <a:ext cx="57912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a:extLst>
              <a:ext uri="{FF2B5EF4-FFF2-40B4-BE49-F238E27FC236}">
                <a16:creationId xmlns:a16="http://schemas.microsoft.com/office/drawing/2014/main" id="{9C3F5B57-A06D-435D-BBAC-A00ABA12D417}"/>
              </a:ext>
            </a:extLst>
          </p:cNvPr>
          <p:cNvSpPr txBox="1">
            <a:spLocks noChangeArrowheads="1"/>
          </p:cNvSpPr>
          <p:nvPr/>
        </p:nvSpPr>
        <p:spPr bwMode="auto">
          <a:xfrm>
            <a:off x="3429000" y="5410201"/>
            <a:ext cx="670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Using a scalpel to make a small wound on the tail is also an option for collecting blood from tail vein</a:t>
            </a:r>
          </a:p>
        </p:txBody>
      </p:sp>
      <p:pic>
        <p:nvPicPr>
          <p:cNvPr id="2" name="Audio 1">
            <a:hlinkClick r:id="" action="ppaction://media"/>
            <a:extLst>
              <a:ext uri="{FF2B5EF4-FFF2-40B4-BE49-F238E27FC236}">
                <a16:creationId xmlns:a16="http://schemas.microsoft.com/office/drawing/2014/main" id="{87D01660-B460-4D17-ACA0-BE766BDCBF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43"/>
    </mc:Choice>
    <mc:Fallback>
      <p:transition spd="slow" advTm="7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workshop\rat\b1.tif">
            <a:extLst>
              <a:ext uri="{FF2B5EF4-FFF2-40B4-BE49-F238E27FC236}">
                <a16:creationId xmlns:a16="http://schemas.microsoft.com/office/drawing/2014/main" id="{79E8CB60-447D-4563-9419-8F7C46BCEF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a:extLst>
              <a:ext uri="{FF2B5EF4-FFF2-40B4-BE49-F238E27FC236}">
                <a16:creationId xmlns:a16="http://schemas.microsoft.com/office/drawing/2014/main" id="{CE43AB76-4B3B-47CD-A687-51D206803C8B}"/>
              </a:ext>
            </a:extLst>
          </p:cNvPr>
          <p:cNvSpPr txBox="1">
            <a:spLocks noChangeArrowheads="1"/>
          </p:cNvSpPr>
          <p:nvPr/>
        </p:nvSpPr>
        <p:spPr bwMode="auto">
          <a:xfrm>
            <a:off x="3352800" y="5410201"/>
            <a:ext cx="624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Blood can be collected b using a pipetteman after then</a:t>
            </a:r>
          </a:p>
        </p:txBody>
      </p:sp>
      <p:pic>
        <p:nvPicPr>
          <p:cNvPr id="2" name="Audio 1">
            <a:hlinkClick r:id="" action="ppaction://media"/>
            <a:extLst>
              <a:ext uri="{FF2B5EF4-FFF2-40B4-BE49-F238E27FC236}">
                <a16:creationId xmlns:a16="http://schemas.microsoft.com/office/drawing/2014/main" id="{65FA5FE7-2A8D-4525-9900-AD5880B664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33"/>
    </mc:Choice>
    <mc:Fallback>
      <p:transition spd="slow" advTm="3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E07A4CE-C060-47F2-B8D1-D836BA12EB2B}"/>
              </a:ext>
            </a:extLst>
          </p:cNvPr>
          <p:cNvSpPr>
            <a:spLocks noGrp="1" noChangeArrowheads="1"/>
          </p:cNvSpPr>
          <p:nvPr>
            <p:ph type="title"/>
          </p:nvPr>
        </p:nvSpPr>
        <p:spPr>
          <a:xfrm>
            <a:off x="3048000" y="381000"/>
            <a:ext cx="7391400" cy="914400"/>
          </a:xfrm>
        </p:spPr>
        <p:txBody>
          <a:bodyPr/>
          <a:lstStyle/>
          <a:p>
            <a:pPr eaLnBrk="1" hangingPunct="1"/>
            <a:r>
              <a:rPr lang="en-US" altLang="zh-TW" sz="4800">
                <a:cs typeface="B Nazanin" panose="00000400000000000000" pitchFamily="2" charset="-78"/>
              </a:rPr>
              <a:t>Objective</a:t>
            </a:r>
            <a:endParaRPr lang="en-US" altLang="zh-TW" sz="3600">
              <a:cs typeface="B Nazanin" panose="00000400000000000000" pitchFamily="2" charset="-78"/>
            </a:endParaRPr>
          </a:p>
        </p:txBody>
      </p:sp>
      <p:sp>
        <p:nvSpPr>
          <p:cNvPr id="21507" name="Rectangle 3">
            <a:extLst>
              <a:ext uri="{FF2B5EF4-FFF2-40B4-BE49-F238E27FC236}">
                <a16:creationId xmlns:a16="http://schemas.microsoft.com/office/drawing/2014/main" id="{74EB9DA1-C6DD-4A5D-BAD0-0BB1C7AD9D16}"/>
              </a:ext>
            </a:extLst>
          </p:cNvPr>
          <p:cNvSpPr>
            <a:spLocks noGrp="1" noChangeArrowheads="1"/>
          </p:cNvSpPr>
          <p:nvPr>
            <p:ph idx="1"/>
          </p:nvPr>
        </p:nvSpPr>
        <p:spPr>
          <a:xfrm>
            <a:off x="3048000" y="1447800"/>
            <a:ext cx="6629400" cy="4953000"/>
          </a:xfrm>
        </p:spPr>
        <p:txBody>
          <a:bodyPr/>
          <a:lstStyle/>
          <a:p>
            <a:pPr eaLnBrk="1" hangingPunct="1"/>
            <a:r>
              <a:rPr lang="en-US" altLang="zh-TW" sz="2400">
                <a:cs typeface="B Nazanin" panose="00000400000000000000" pitchFamily="2" charset="-78"/>
              </a:rPr>
              <a:t>To comply with the Animal Welfare Ordinance and avoid mishandling of animal in research </a:t>
            </a:r>
          </a:p>
          <a:p>
            <a:pPr eaLnBrk="1" hangingPunct="1"/>
            <a:r>
              <a:rPr lang="en-US" altLang="zh-TW" sz="2400">
                <a:cs typeface="B Nazanin" panose="00000400000000000000" pitchFamily="2" charset="-78"/>
              </a:rPr>
              <a:t>To provide basic concepts of animal handling technique to new animal user</a:t>
            </a:r>
          </a:p>
          <a:p>
            <a:pPr eaLnBrk="1" hangingPunct="1"/>
            <a:r>
              <a:rPr lang="en-US" altLang="zh-TW" sz="2400">
                <a:cs typeface="B Nazanin" panose="00000400000000000000" pitchFamily="2" charset="-78"/>
              </a:rPr>
              <a:t>While offering our concept and techniques to our animal user, we also encourage comments  from experienced animal users. By doing so, we would enrich our knowledge in the field of laboratory animal research on both sides and further benefit animal welfare as well as the credibility of research result in our university</a:t>
            </a:r>
          </a:p>
        </p:txBody>
      </p:sp>
      <p:pic>
        <p:nvPicPr>
          <p:cNvPr id="2" name="Audio 1">
            <a:hlinkClick r:id="" action="ppaction://media"/>
            <a:extLst>
              <a:ext uri="{FF2B5EF4-FFF2-40B4-BE49-F238E27FC236}">
                <a16:creationId xmlns:a16="http://schemas.microsoft.com/office/drawing/2014/main" id="{11D266DF-DACE-4D45-8C97-336D72A096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719"/>
    </mc:Choice>
    <mc:Fallback>
      <p:transition spd="slow" advTm="24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5559214-7408-4CE1-896C-0B89B5F01875}"/>
              </a:ext>
            </a:extLst>
          </p:cNvPr>
          <p:cNvSpPr>
            <a:spLocks noGrp="1" noChangeArrowheads="1"/>
          </p:cNvSpPr>
          <p:nvPr>
            <p:ph type="title"/>
          </p:nvPr>
        </p:nvSpPr>
        <p:spPr>
          <a:xfrm>
            <a:off x="3048000" y="1143000"/>
            <a:ext cx="6705600" cy="1600200"/>
          </a:xfrm>
        </p:spPr>
        <p:txBody>
          <a:bodyPr/>
          <a:lstStyle/>
          <a:p>
            <a:pPr eaLnBrk="1" hangingPunct="1"/>
            <a:r>
              <a:rPr lang="en-US" altLang="zh-TW">
                <a:cs typeface="B Nazanin" panose="00000400000000000000" pitchFamily="2" charset="-78"/>
              </a:rPr>
              <a:t>Collection of Blood from Cardiac puncture in Rat</a:t>
            </a:r>
          </a:p>
        </p:txBody>
      </p:sp>
      <p:sp>
        <p:nvSpPr>
          <p:cNvPr id="39939" name="Rectangle 3">
            <a:extLst>
              <a:ext uri="{FF2B5EF4-FFF2-40B4-BE49-F238E27FC236}">
                <a16:creationId xmlns:a16="http://schemas.microsoft.com/office/drawing/2014/main" id="{E189CBA9-AE49-4A03-AF3F-1F1B3FCAA359}"/>
              </a:ext>
            </a:extLst>
          </p:cNvPr>
          <p:cNvSpPr>
            <a:spLocks noGrp="1" noChangeArrowheads="1"/>
          </p:cNvSpPr>
          <p:nvPr>
            <p:ph idx="1"/>
          </p:nvPr>
        </p:nvSpPr>
        <p:spPr>
          <a:xfrm>
            <a:off x="3352800" y="3886200"/>
            <a:ext cx="6019800" cy="1905000"/>
          </a:xfrm>
        </p:spPr>
        <p:txBody>
          <a:bodyPr/>
          <a:lstStyle/>
          <a:p>
            <a:pPr eaLnBrk="1" hangingPunct="1"/>
            <a:r>
              <a:rPr lang="en-US" altLang="zh-TW">
                <a:cs typeface="B Nazanin" panose="00000400000000000000" pitchFamily="2" charset="-78"/>
              </a:rPr>
              <a:t>General anesthesia needed</a:t>
            </a:r>
          </a:p>
          <a:p>
            <a:pPr eaLnBrk="1" hangingPunct="1"/>
            <a:r>
              <a:rPr lang="en-US" altLang="zh-TW">
                <a:cs typeface="B Nazanin" panose="00000400000000000000" pitchFamily="2" charset="-78"/>
              </a:rPr>
              <a:t>Large amount: up to 3% of body weight</a:t>
            </a:r>
          </a:p>
        </p:txBody>
      </p:sp>
      <p:pic>
        <p:nvPicPr>
          <p:cNvPr id="2" name="Audio 1">
            <a:hlinkClick r:id="" action="ppaction://media"/>
            <a:extLst>
              <a:ext uri="{FF2B5EF4-FFF2-40B4-BE49-F238E27FC236}">
                <a16:creationId xmlns:a16="http://schemas.microsoft.com/office/drawing/2014/main" id="{8B6DE087-D12F-403F-ABC6-64A1E6E55E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58"/>
    </mc:Choice>
    <mc:Fallback>
      <p:transition spd="slow" advTm="5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59CC97FD-BC94-41C7-85B9-6E1B3E02CEFB}"/>
              </a:ext>
            </a:extLst>
          </p:cNvPr>
          <p:cNvSpPr>
            <a:spLocks noGrp="1" noChangeArrowheads="1"/>
          </p:cNvSpPr>
          <p:nvPr>
            <p:ph type="title"/>
          </p:nvPr>
        </p:nvSpPr>
        <p:spPr>
          <a:xfrm>
            <a:off x="2971800" y="304800"/>
            <a:ext cx="7315200" cy="1143000"/>
          </a:xfrm>
        </p:spPr>
        <p:txBody>
          <a:bodyPr/>
          <a:lstStyle/>
          <a:p>
            <a:pPr eaLnBrk="1" hangingPunct="1"/>
            <a:r>
              <a:rPr lang="en-US" altLang="zh-TW" sz="3200">
                <a:cs typeface="B Nazanin" panose="00000400000000000000" pitchFamily="2" charset="-78"/>
              </a:rPr>
              <a:t>Tools for collection of blood from cardiac puncture</a:t>
            </a:r>
            <a:endParaRPr lang="en-US" altLang="zh-TW" sz="3600">
              <a:cs typeface="B Nazanin" panose="00000400000000000000" pitchFamily="2" charset="-78"/>
            </a:endParaRPr>
          </a:p>
        </p:txBody>
      </p:sp>
      <p:sp>
        <p:nvSpPr>
          <p:cNvPr id="40963" name="Rectangle 3">
            <a:extLst>
              <a:ext uri="{FF2B5EF4-FFF2-40B4-BE49-F238E27FC236}">
                <a16:creationId xmlns:a16="http://schemas.microsoft.com/office/drawing/2014/main" id="{BCA48E7E-D5C9-4426-8B43-C6571A6EDFF9}"/>
              </a:ext>
            </a:extLst>
          </p:cNvPr>
          <p:cNvSpPr>
            <a:spLocks noGrp="1" noChangeArrowheads="1"/>
          </p:cNvSpPr>
          <p:nvPr>
            <p:ph idx="1"/>
          </p:nvPr>
        </p:nvSpPr>
        <p:spPr>
          <a:xfrm>
            <a:off x="2895600" y="5105400"/>
            <a:ext cx="7467600" cy="1143000"/>
          </a:xfrm>
        </p:spPr>
        <p:txBody>
          <a:bodyPr>
            <a:normAutofit fontScale="92500" lnSpcReduction="20000"/>
          </a:bodyPr>
          <a:lstStyle/>
          <a:p>
            <a:pPr eaLnBrk="1" hangingPunct="1"/>
            <a:r>
              <a:rPr lang="zh-TW" altLang="en-US" sz="2400">
                <a:cs typeface="B Nazanin" panose="00000400000000000000" pitchFamily="2" charset="-78"/>
              </a:rPr>
              <a:t>75%</a:t>
            </a:r>
            <a:r>
              <a:rPr lang="zh-TW" altLang="zh-TW" sz="2400">
                <a:cs typeface="B Nazanin" panose="00000400000000000000" pitchFamily="2" charset="-78"/>
              </a:rPr>
              <a:t> </a:t>
            </a:r>
            <a:r>
              <a:rPr lang="en-US" altLang="zh-TW" sz="2400">
                <a:cs typeface="B Nazanin" panose="00000400000000000000" pitchFamily="2" charset="-78"/>
              </a:rPr>
              <a:t>alcohol cotton ball for surface disinfection</a:t>
            </a:r>
          </a:p>
          <a:p>
            <a:pPr eaLnBrk="1" hangingPunct="1"/>
            <a:r>
              <a:rPr lang="en-US" altLang="zh-TW" sz="2400">
                <a:cs typeface="B Nazanin" panose="00000400000000000000" pitchFamily="2" charset="-78"/>
              </a:rPr>
              <a:t>24G needle with 10cc syringe for blood withdraw</a:t>
            </a:r>
          </a:p>
          <a:p>
            <a:pPr eaLnBrk="1" hangingPunct="1"/>
            <a:r>
              <a:rPr lang="en-US" altLang="zh-TW" sz="2400">
                <a:cs typeface="B Nazanin" panose="00000400000000000000" pitchFamily="2" charset="-78"/>
              </a:rPr>
              <a:t>15 cc centrifuge tube for blood collection</a:t>
            </a:r>
          </a:p>
        </p:txBody>
      </p:sp>
      <p:pic>
        <p:nvPicPr>
          <p:cNvPr id="40964" name="Picture 4" descr="C:\workshop\rat\a24.tif">
            <a:extLst>
              <a:ext uri="{FF2B5EF4-FFF2-40B4-BE49-F238E27FC236}">
                <a16:creationId xmlns:a16="http://schemas.microsoft.com/office/drawing/2014/main" id="{B9F61F31-DE03-4DDB-8C3B-B9935A8AA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425576"/>
            <a:ext cx="52578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9EC2A97-0A51-4726-808A-71746334B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783"/>
    </mc:Choice>
    <mc:Fallback>
      <p:transition spd="slow" advTm="22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workshop\rat\a35.tif">
            <a:extLst>
              <a:ext uri="{FF2B5EF4-FFF2-40B4-BE49-F238E27FC236}">
                <a16:creationId xmlns:a16="http://schemas.microsoft.com/office/drawing/2014/main" id="{EC48E02C-2E82-4B69-9DD2-28B3FAD4B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a:extLst>
              <a:ext uri="{FF2B5EF4-FFF2-40B4-BE49-F238E27FC236}">
                <a16:creationId xmlns:a16="http://schemas.microsoft.com/office/drawing/2014/main" id="{390CA3C4-6114-49E0-B6CA-619DA32B04A8}"/>
              </a:ext>
            </a:extLst>
          </p:cNvPr>
          <p:cNvSpPr txBox="1">
            <a:spLocks noChangeArrowheads="1"/>
          </p:cNvSpPr>
          <p:nvPr/>
        </p:nvSpPr>
        <p:spPr bwMode="auto">
          <a:xfrm>
            <a:off x="2971800" y="55626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Disinfect the left thorax with 75% alcoholic cotton ball</a:t>
            </a:r>
          </a:p>
        </p:txBody>
      </p:sp>
      <p:pic>
        <p:nvPicPr>
          <p:cNvPr id="2" name="Audio 1">
            <a:hlinkClick r:id="" action="ppaction://media"/>
            <a:extLst>
              <a:ext uri="{FF2B5EF4-FFF2-40B4-BE49-F238E27FC236}">
                <a16:creationId xmlns:a16="http://schemas.microsoft.com/office/drawing/2014/main" id="{8655EB68-6DA1-4478-90BF-7DEE202518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641"/>
    </mc:Choice>
    <mc:Fallback>
      <p:transition spd="slow" advTm="41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workshop\rat\a36.tif">
            <a:extLst>
              <a:ext uri="{FF2B5EF4-FFF2-40B4-BE49-F238E27FC236}">
                <a16:creationId xmlns:a16="http://schemas.microsoft.com/office/drawing/2014/main" id="{DE9650A2-201F-486F-B7D3-9291FBDAB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112838"/>
            <a:ext cx="56388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a:extLst>
              <a:ext uri="{FF2B5EF4-FFF2-40B4-BE49-F238E27FC236}">
                <a16:creationId xmlns:a16="http://schemas.microsoft.com/office/drawing/2014/main" id="{2E298459-4DE9-4880-956E-C75D5F787966}"/>
              </a:ext>
            </a:extLst>
          </p:cNvPr>
          <p:cNvSpPr txBox="1">
            <a:spLocks noChangeArrowheads="1"/>
          </p:cNvSpPr>
          <p:nvPr/>
        </p:nvSpPr>
        <p:spPr bwMode="auto">
          <a:xfrm>
            <a:off x="3429000" y="5486400"/>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Search for the point of maximum heart beat</a:t>
            </a:r>
          </a:p>
        </p:txBody>
      </p:sp>
      <p:pic>
        <p:nvPicPr>
          <p:cNvPr id="2" name="Audio 1">
            <a:hlinkClick r:id="" action="ppaction://media"/>
            <a:extLst>
              <a:ext uri="{FF2B5EF4-FFF2-40B4-BE49-F238E27FC236}">
                <a16:creationId xmlns:a16="http://schemas.microsoft.com/office/drawing/2014/main" id="{C5273E0C-1E55-4A3B-B464-24750E58C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260"/>
    </mc:Choice>
    <mc:Fallback>
      <p:transition spd="slow" advTm="11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workshop\rat\b3.tif">
            <a:extLst>
              <a:ext uri="{FF2B5EF4-FFF2-40B4-BE49-F238E27FC236}">
                <a16:creationId xmlns:a16="http://schemas.microsoft.com/office/drawing/2014/main" id="{B6BA7423-9DE1-44F8-AFB2-5F34A9B51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a:extLst>
              <a:ext uri="{FF2B5EF4-FFF2-40B4-BE49-F238E27FC236}">
                <a16:creationId xmlns:a16="http://schemas.microsoft.com/office/drawing/2014/main" id="{DCE28B87-D2A2-4EF8-99ED-91BAC6FBCDE1}"/>
              </a:ext>
            </a:extLst>
          </p:cNvPr>
          <p:cNvSpPr txBox="1">
            <a:spLocks noChangeArrowheads="1"/>
          </p:cNvSpPr>
          <p:nvPr/>
        </p:nvSpPr>
        <p:spPr bwMode="auto">
          <a:xfrm>
            <a:off x="3429000" y="5410201"/>
            <a:ext cx="594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Insert the needle straight on the selected point and withdraw blood by your left hand</a:t>
            </a:r>
          </a:p>
        </p:txBody>
      </p:sp>
      <p:pic>
        <p:nvPicPr>
          <p:cNvPr id="2" name="Audio 1">
            <a:hlinkClick r:id="" action="ppaction://media"/>
            <a:extLst>
              <a:ext uri="{FF2B5EF4-FFF2-40B4-BE49-F238E27FC236}">
                <a16:creationId xmlns:a16="http://schemas.microsoft.com/office/drawing/2014/main" id="{E706B1D1-7779-482B-8B06-00BC85DF0C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161"/>
    </mc:Choice>
    <mc:Fallback>
      <p:transition spd="slow" advTm="4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AECC27E-C3E8-494B-B713-55BDF4B6CE1C}"/>
              </a:ext>
            </a:extLst>
          </p:cNvPr>
          <p:cNvSpPr>
            <a:spLocks noGrp="1" noChangeArrowheads="1"/>
          </p:cNvSpPr>
          <p:nvPr>
            <p:ph type="title"/>
          </p:nvPr>
        </p:nvSpPr>
        <p:spPr>
          <a:xfrm>
            <a:off x="3200400" y="1600200"/>
            <a:ext cx="6096000" cy="1143000"/>
          </a:xfrm>
        </p:spPr>
        <p:txBody>
          <a:bodyPr/>
          <a:lstStyle/>
          <a:p>
            <a:pPr eaLnBrk="1" hangingPunct="1"/>
            <a:r>
              <a:rPr lang="en-US" altLang="zh-TW">
                <a:cs typeface="B Nazanin" panose="00000400000000000000" pitchFamily="2" charset="-78"/>
              </a:rPr>
              <a:t>Oral Feeding in Rat</a:t>
            </a:r>
          </a:p>
        </p:txBody>
      </p:sp>
      <p:sp>
        <p:nvSpPr>
          <p:cNvPr id="45059" name="Rectangle 3">
            <a:extLst>
              <a:ext uri="{FF2B5EF4-FFF2-40B4-BE49-F238E27FC236}">
                <a16:creationId xmlns:a16="http://schemas.microsoft.com/office/drawing/2014/main" id="{7A08D675-72A5-47B5-A867-8E243207DC13}"/>
              </a:ext>
            </a:extLst>
          </p:cNvPr>
          <p:cNvSpPr>
            <a:spLocks noGrp="1" noChangeArrowheads="1"/>
          </p:cNvSpPr>
          <p:nvPr>
            <p:ph idx="1"/>
          </p:nvPr>
        </p:nvSpPr>
        <p:spPr>
          <a:xfrm>
            <a:off x="3124200" y="4038600"/>
            <a:ext cx="6096000" cy="1600200"/>
          </a:xfrm>
        </p:spPr>
        <p:txBody>
          <a:bodyPr/>
          <a:lstStyle/>
          <a:p>
            <a:pPr eaLnBrk="1" hangingPunct="1"/>
            <a:r>
              <a:rPr lang="en-US" altLang="zh-TW">
                <a:cs typeface="B Nazanin" panose="00000400000000000000" pitchFamily="2" charset="-78"/>
              </a:rPr>
              <a:t>Feeding amount limited to 1% of body weight</a:t>
            </a:r>
          </a:p>
        </p:txBody>
      </p:sp>
      <p:pic>
        <p:nvPicPr>
          <p:cNvPr id="2" name="Audio 1">
            <a:hlinkClick r:id="" action="ppaction://media"/>
            <a:extLst>
              <a:ext uri="{FF2B5EF4-FFF2-40B4-BE49-F238E27FC236}">
                <a16:creationId xmlns:a16="http://schemas.microsoft.com/office/drawing/2014/main" id="{4656B8E2-B5CD-4436-8A93-AEE7C9A945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550"/>
    </mc:Choice>
    <mc:Fallback>
      <p:transition spd="slow" advTm="30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687B82D-C41B-4B02-A776-ACD3669BA69E}"/>
              </a:ext>
            </a:extLst>
          </p:cNvPr>
          <p:cNvSpPr>
            <a:spLocks noGrp="1" noChangeArrowheads="1"/>
          </p:cNvSpPr>
          <p:nvPr>
            <p:ph type="title"/>
          </p:nvPr>
        </p:nvSpPr>
        <p:spPr>
          <a:xfrm>
            <a:off x="3276600" y="304800"/>
            <a:ext cx="7391400" cy="1143000"/>
          </a:xfrm>
        </p:spPr>
        <p:txBody>
          <a:bodyPr/>
          <a:lstStyle/>
          <a:p>
            <a:pPr eaLnBrk="1" hangingPunct="1"/>
            <a:r>
              <a:rPr lang="en-US" altLang="zh-TW" sz="3200">
                <a:cs typeface="B Nazanin" panose="00000400000000000000" pitchFamily="2" charset="-78"/>
              </a:rPr>
              <a:t>Tools for oral feeding in rat</a:t>
            </a:r>
          </a:p>
        </p:txBody>
      </p:sp>
      <p:sp>
        <p:nvSpPr>
          <p:cNvPr id="46083" name="Rectangle 8">
            <a:extLst>
              <a:ext uri="{FF2B5EF4-FFF2-40B4-BE49-F238E27FC236}">
                <a16:creationId xmlns:a16="http://schemas.microsoft.com/office/drawing/2014/main" id="{C6264BE3-328A-47CE-AD34-5EC359B0F217}"/>
              </a:ext>
            </a:extLst>
          </p:cNvPr>
          <p:cNvSpPr>
            <a:spLocks noGrp="1" noChangeArrowheads="1"/>
          </p:cNvSpPr>
          <p:nvPr>
            <p:ph idx="1"/>
          </p:nvPr>
        </p:nvSpPr>
        <p:spPr>
          <a:xfrm>
            <a:off x="3429000" y="5181600"/>
            <a:ext cx="5867400" cy="914400"/>
          </a:xfrm>
        </p:spPr>
        <p:txBody>
          <a:bodyPr/>
          <a:lstStyle/>
          <a:p>
            <a:pPr eaLnBrk="1" hangingPunct="1"/>
            <a:r>
              <a:rPr lang="en-US" altLang="zh-TW" sz="2400">
                <a:cs typeface="B Nazanin" panose="00000400000000000000" pitchFamily="2" charset="-78"/>
              </a:rPr>
              <a:t>16 G ball-tipped feeding needle with syring</a:t>
            </a:r>
          </a:p>
          <a:p>
            <a:pPr eaLnBrk="1" hangingPunct="1"/>
            <a:r>
              <a:rPr lang="en-US" altLang="zh-TW" sz="2400">
                <a:cs typeface="B Nazanin" panose="00000400000000000000" pitchFamily="2" charset="-78"/>
              </a:rPr>
              <a:t>Leather glove</a:t>
            </a:r>
          </a:p>
        </p:txBody>
      </p:sp>
      <p:pic>
        <p:nvPicPr>
          <p:cNvPr id="46084" name="Picture 9" descr="C:\workshop\rat\a26.tif">
            <a:extLst>
              <a:ext uri="{FF2B5EF4-FFF2-40B4-BE49-F238E27FC236}">
                <a16:creationId xmlns:a16="http://schemas.microsoft.com/office/drawing/2014/main" id="{69D50E0B-98F7-4F51-96D5-26C724212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371600"/>
            <a:ext cx="53340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F84357B-5BDA-447A-939F-E5682B4D1A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837"/>
    </mc:Choice>
    <mc:Fallback>
      <p:transition spd="slow" advTm="33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workshop\rat\b17.tif">
            <a:extLst>
              <a:ext uri="{FF2B5EF4-FFF2-40B4-BE49-F238E27FC236}">
                <a16:creationId xmlns:a16="http://schemas.microsoft.com/office/drawing/2014/main" id="{925D54F9-D5E9-4B57-90AD-109860695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a:extLst>
              <a:ext uri="{FF2B5EF4-FFF2-40B4-BE49-F238E27FC236}">
                <a16:creationId xmlns:a16="http://schemas.microsoft.com/office/drawing/2014/main" id="{A7DB4446-709D-4E14-95CC-BEC4DC6552CF}"/>
              </a:ext>
            </a:extLst>
          </p:cNvPr>
          <p:cNvSpPr txBox="1">
            <a:spLocks noChangeArrowheads="1"/>
          </p:cNvSpPr>
          <p:nvPr/>
        </p:nvSpPr>
        <p:spPr bwMode="auto">
          <a:xfrm>
            <a:off x="3429000" y="5410201"/>
            <a:ext cx="655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Restrain the shoulders of the rat by your thumb and index finger, then support the lower limbs with your right hand</a:t>
            </a:r>
          </a:p>
        </p:txBody>
      </p:sp>
      <p:pic>
        <p:nvPicPr>
          <p:cNvPr id="2" name="Audio 1">
            <a:hlinkClick r:id="" action="ppaction://media"/>
            <a:extLst>
              <a:ext uri="{FF2B5EF4-FFF2-40B4-BE49-F238E27FC236}">
                <a16:creationId xmlns:a16="http://schemas.microsoft.com/office/drawing/2014/main" id="{FA4753B4-55E0-4314-94FE-AFE3289C10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186"/>
    </mc:Choice>
    <mc:Fallback>
      <p:transition spd="slow" advTm="23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workshop\rat\b16.tif">
            <a:extLst>
              <a:ext uri="{FF2B5EF4-FFF2-40B4-BE49-F238E27FC236}">
                <a16:creationId xmlns:a16="http://schemas.microsoft.com/office/drawing/2014/main" id="{4CE39643-6698-44C0-97DA-5276C8285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C8E6A946-7381-49F6-B6D5-ED51A7577873}"/>
              </a:ext>
            </a:extLst>
          </p:cNvPr>
          <p:cNvSpPr txBox="1">
            <a:spLocks noChangeArrowheads="1"/>
          </p:cNvSpPr>
          <p:nvPr/>
        </p:nvSpPr>
        <p:spPr bwMode="auto">
          <a:xfrm>
            <a:off x="3352800" y="5410201"/>
            <a:ext cx="647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Restrain the tail of the rat in between your ring finger and little finger</a:t>
            </a:r>
          </a:p>
        </p:txBody>
      </p:sp>
      <p:pic>
        <p:nvPicPr>
          <p:cNvPr id="2" name="Audio 1">
            <a:hlinkClick r:id="" action="ppaction://media"/>
            <a:extLst>
              <a:ext uri="{FF2B5EF4-FFF2-40B4-BE49-F238E27FC236}">
                <a16:creationId xmlns:a16="http://schemas.microsoft.com/office/drawing/2014/main" id="{09747C33-DE15-4E9D-9D5D-3B263D5E49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152"/>
    </mc:Choice>
    <mc:Fallback>
      <p:transition spd="slow" advTm="2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workshop\rat\b14.tif">
            <a:extLst>
              <a:ext uri="{FF2B5EF4-FFF2-40B4-BE49-F238E27FC236}">
                <a16:creationId xmlns:a16="http://schemas.microsoft.com/office/drawing/2014/main" id="{22233D1D-8717-47E1-B4BB-80168082D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C3F30A2D-9299-4098-BE78-C177709CBD9A}"/>
              </a:ext>
            </a:extLst>
          </p:cNvPr>
          <p:cNvSpPr txBox="1">
            <a:spLocks noChangeArrowheads="1"/>
          </p:cNvSpPr>
          <p:nvPr/>
        </p:nvSpPr>
        <p:spPr bwMode="auto">
          <a:xfrm>
            <a:off x="3200400" y="5181601"/>
            <a:ext cx="6781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Let the rat lying on your left palm and introduce the ball-tipped feeding needle from the pharynx in to the esophagus when the rat is in the act of swallowing</a:t>
            </a:r>
          </a:p>
        </p:txBody>
      </p:sp>
      <p:pic>
        <p:nvPicPr>
          <p:cNvPr id="2" name="Audio 1">
            <a:hlinkClick r:id="" action="ppaction://media"/>
            <a:extLst>
              <a:ext uri="{FF2B5EF4-FFF2-40B4-BE49-F238E27FC236}">
                <a16:creationId xmlns:a16="http://schemas.microsoft.com/office/drawing/2014/main" id="{1B83B3A0-BCEF-44DA-9769-176F3D3ACF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182"/>
    </mc:Choice>
    <mc:Fallback>
      <p:transition spd="slow" advTm="20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ABE7ABC-4A76-4205-9D5C-8D6E2B5E521E}"/>
              </a:ext>
            </a:extLst>
          </p:cNvPr>
          <p:cNvSpPr>
            <a:spLocks noGrp="1" noChangeArrowheads="1"/>
          </p:cNvSpPr>
          <p:nvPr>
            <p:ph type="title"/>
          </p:nvPr>
        </p:nvSpPr>
        <p:spPr>
          <a:xfrm>
            <a:off x="3124200" y="1219200"/>
            <a:ext cx="7315200" cy="1371600"/>
          </a:xfrm>
        </p:spPr>
        <p:txBody>
          <a:bodyPr rtlCol="1">
            <a:normAutofit fontScale="90000"/>
          </a:bodyPr>
          <a:lstStyle/>
          <a:p>
            <a:pPr>
              <a:defRPr/>
            </a:pPr>
            <a:r>
              <a:rPr lang="en-US" altLang="zh-TW" sz="4800">
                <a:cs typeface="B Nazanin" pitchFamily="2" charset="-78"/>
              </a:rPr>
              <a:t>Laboratory Animal Handling Technique - Rat</a:t>
            </a:r>
            <a:endParaRPr lang="en-US" altLang="zh-TW">
              <a:cs typeface="B Nazanin" pitchFamily="2" charset="-78"/>
            </a:endParaRPr>
          </a:p>
        </p:txBody>
      </p:sp>
      <p:sp>
        <p:nvSpPr>
          <p:cNvPr id="64515" name="Rectangle 3">
            <a:extLst>
              <a:ext uri="{FF2B5EF4-FFF2-40B4-BE49-F238E27FC236}">
                <a16:creationId xmlns:a16="http://schemas.microsoft.com/office/drawing/2014/main" id="{8AA85BA0-BF87-479B-B3FF-277A84966A56}"/>
              </a:ext>
            </a:extLst>
          </p:cNvPr>
          <p:cNvSpPr>
            <a:spLocks noGrp="1" noChangeArrowheads="1"/>
          </p:cNvSpPr>
          <p:nvPr>
            <p:ph idx="1"/>
          </p:nvPr>
        </p:nvSpPr>
        <p:spPr>
          <a:xfrm>
            <a:off x="3200400" y="3048000"/>
            <a:ext cx="7162800" cy="3048000"/>
          </a:xfrm>
        </p:spPr>
        <p:txBody>
          <a:bodyPr rtlCol="1">
            <a:normAutofit/>
          </a:bodyPr>
          <a:lstStyle/>
          <a:p>
            <a:pPr>
              <a:defRPr/>
            </a:pPr>
            <a:r>
              <a:rPr lang="en-US" altLang="zh-TW">
                <a:cs typeface="B Nazanin" pitchFamily="2" charset="-78"/>
              </a:rPr>
              <a:t>A.Intraperitoneal injection</a:t>
            </a:r>
          </a:p>
          <a:p>
            <a:pPr>
              <a:defRPr/>
            </a:pPr>
            <a:r>
              <a:rPr lang="en-US" altLang="zh-TW">
                <a:cs typeface="B Nazanin" pitchFamily="2" charset="-78"/>
              </a:rPr>
              <a:t>B.Blood collection from tail vein</a:t>
            </a:r>
          </a:p>
          <a:p>
            <a:pPr>
              <a:defRPr/>
            </a:pPr>
            <a:r>
              <a:rPr lang="en-US" altLang="zh-TW">
                <a:cs typeface="B Nazanin" pitchFamily="2" charset="-78"/>
              </a:rPr>
              <a:t>C.Blood collection from cardiac puncture</a:t>
            </a:r>
          </a:p>
          <a:p>
            <a:pPr>
              <a:defRPr/>
            </a:pPr>
            <a:r>
              <a:rPr lang="en-US" altLang="zh-TW">
                <a:cs typeface="B Nazanin" pitchFamily="2" charset="-78"/>
              </a:rPr>
              <a:t>D. Oral feeding</a:t>
            </a:r>
          </a:p>
          <a:p>
            <a:pPr>
              <a:defRPr/>
            </a:pPr>
            <a:r>
              <a:rPr lang="en-US" altLang="zh-TW">
                <a:cs typeface="B Nazanin" pitchFamily="2" charset="-78"/>
              </a:rPr>
              <a:t>E. Sexing</a:t>
            </a:r>
          </a:p>
        </p:txBody>
      </p:sp>
      <p:pic>
        <p:nvPicPr>
          <p:cNvPr id="2" name="Audio 1">
            <a:hlinkClick r:id="" action="ppaction://media"/>
            <a:extLst>
              <a:ext uri="{FF2B5EF4-FFF2-40B4-BE49-F238E27FC236}">
                <a16:creationId xmlns:a16="http://schemas.microsoft.com/office/drawing/2014/main" id="{DF267D75-6D35-4599-BAF1-4D2F374D19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742"/>
    </mc:Choice>
    <mc:Fallback>
      <p:transition spd="slow" advTm="23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workshop\rat\b11.tif">
            <a:extLst>
              <a:ext uri="{FF2B5EF4-FFF2-40B4-BE49-F238E27FC236}">
                <a16:creationId xmlns:a16="http://schemas.microsoft.com/office/drawing/2014/main" id="{FAE01BE7-2539-4837-BBCE-C1B5E7864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990600"/>
            <a:ext cx="5562600"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a:extLst>
              <a:ext uri="{FF2B5EF4-FFF2-40B4-BE49-F238E27FC236}">
                <a16:creationId xmlns:a16="http://schemas.microsoft.com/office/drawing/2014/main" id="{2FF7C4AF-1236-4AAA-BAED-82F0C016F539}"/>
              </a:ext>
            </a:extLst>
          </p:cNvPr>
          <p:cNvSpPr txBox="1">
            <a:spLocks noChangeArrowheads="1"/>
          </p:cNvSpPr>
          <p:nvPr/>
        </p:nvSpPr>
        <p:spPr bwMode="auto">
          <a:xfrm>
            <a:off x="3505200" y="5105401"/>
            <a:ext cx="601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Sexing Rat- the distance between the anal and genital orifices is greater in the male (left) compared to the female (right)</a:t>
            </a:r>
          </a:p>
        </p:txBody>
      </p:sp>
      <p:pic>
        <p:nvPicPr>
          <p:cNvPr id="2" name="Audio 1">
            <a:hlinkClick r:id="" action="ppaction://media"/>
            <a:extLst>
              <a:ext uri="{FF2B5EF4-FFF2-40B4-BE49-F238E27FC236}">
                <a16:creationId xmlns:a16="http://schemas.microsoft.com/office/drawing/2014/main" id="{5729ADB3-14DD-4D8A-891B-5BFF480166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509"/>
    </mc:Choice>
    <mc:Fallback>
      <p:transition spd="slow" advTm="3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BFC6DA0-C6C5-4162-8C23-04A06E06178F}"/>
              </a:ext>
            </a:extLst>
          </p:cNvPr>
          <p:cNvSpPr>
            <a:spLocks noGrp="1" noChangeArrowheads="1"/>
          </p:cNvSpPr>
          <p:nvPr>
            <p:ph type="title"/>
          </p:nvPr>
        </p:nvSpPr>
        <p:spPr>
          <a:xfrm>
            <a:off x="3048000" y="1371600"/>
            <a:ext cx="7010400" cy="1143000"/>
          </a:xfrm>
        </p:spPr>
        <p:txBody>
          <a:bodyPr rtlCol="1">
            <a:normAutofit fontScale="90000"/>
          </a:bodyPr>
          <a:lstStyle/>
          <a:p>
            <a:pPr>
              <a:defRPr/>
            </a:pPr>
            <a:r>
              <a:rPr lang="en-US" altLang="zh-TW">
                <a:cs typeface="B Nazanin" pitchFamily="2" charset="-78"/>
              </a:rPr>
              <a:t>Intraperitoneal Injection in Rat</a:t>
            </a:r>
          </a:p>
        </p:txBody>
      </p:sp>
      <p:sp>
        <p:nvSpPr>
          <p:cNvPr id="23555" name="Rectangle 3">
            <a:extLst>
              <a:ext uri="{FF2B5EF4-FFF2-40B4-BE49-F238E27FC236}">
                <a16:creationId xmlns:a16="http://schemas.microsoft.com/office/drawing/2014/main" id="{256AB5B5-C62C-46A6-B5DA-DE4B9236EAA0}"/>
              </a:ext>
            </a:extLst>
          </p:cNvPr>
          <p:cNvSpPr>
            <a:spLocks noGrp="1" noChangeArrowheads="1"/>
          </p:cNvSpPr>
          <p:nvPr>
            <p:ph idx="1"/>
          </p:nvPr>
        </p:nvSpPr>
        <p:spPr>
          <a:xfrm>
            <a:off x="3276600" y="3810000"/>
            <a:ext cx="6096000" cy="1066800"/>
          </a:xfrm>
        </p:spPr>
        <p:txBody>
          <a:bodyPr/>
          <a:lstStyle/>
          <a:p>
            <a:pPr eaLnBrk="1" hangingPunct="1"/>
            <a:r>
              <a:rPr lang="en-US" altLang="zh-TW">
                <a:cs typeface="B Nazanin" panose="00000400000000000000" pitchFamily="2" charset="-78"/>
              </a:rPr>
              <a:t>The most common method of administering drugs to rats</a:t>
            </a:r>
          </a:p>
        </p:txBody>
      </p:sp>
      <p:pic>
        <p:nvPicPr>
          <p:cNvPr id="2" name="Audio 1">
            <a:hlinkClick r:id="" action="ppaction://media"/>
            <a:extLst>
              <a:ext uri="{FF2B5EF4-FFF2-40B4-BE49-F238E27FC236}">
                <a16:creationId xmlns:a16="http://schemas.microsoft.com/office/drawing/2014/main" id="{F419D009-02F1-4114-B3DF-C8ED3FCA41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090"/>
    </mc:Choice>
    <mc:Fallback>
      <p:transition spd="slow" advTm="35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70C53BE-9B45-4588-B4C0-9F6E5888BA3F}"/>
              </a:ext>
            </a:extLst>
          </p:cNvPr>
          <p:cNvSpPr>
            <a:spLocks noGrp="1" noChangeArrowheads="1"/>
          </p:cNvSpPr>
          <p:nvPr>
            <p:ph type="title"/>
          </p:nvPr>
        </p:nvSpPr>
        <p:spPr>
          <a:xfrm>
            <a:off x="2743200" y="228600"/>
            <a:ext cx="7924800" cy="1143000"/>
          </a:xfrm>
        </p:spPr>
        <p:txBody>
          <a:bodyPr/>
          <a:lstStyle/>
          <a:p>
            <a:pPr eaLnBrk="1" hangingPunct="1"/>
            <a:r>
              <a:rPr lang="en-US" altLang="zh-TW" sz="3200">
                <a:cs typeface="B Nazanin" panose="00000400000000000000" pitchFamily="2" charset="-78"/>
              </a:rPr>
              <a:t>Tools for intraperitoneal injection in rat</a:t>
            </a:r>
          </a:p>
        </p:txBody>
      </p:sp>
      <p:sp>
        <p:nvSpPr>
          <p:cNvPr id="15364" name="Rectangle 4">
            <a:extLst>
              <a:ext uri="{FF2B5EF4-FFF2-40B4-BE49-F238E27FC236}">
                <a16:creationId xmlns:a16="http://schemas.microsoft.com/office/drawing/2014/main" id="{6D4A9E33-CAAE-4390-B60D-74581D9721AC}"/>
              </a:ext>
            </a:extLst>
          </p:cNvPr>
          <p:cNvSpPr>
            <a:spLocks noGrp="1" noChangeArrowheads="1"/>
          </p:cNvSpPr>
          <p:nvPr>
            <p:ph type="body" sz="half" idx="2"/>
          </p:nvPr>
        </p:nvSpPr>
        <p:spPr>
          <a:xfrm>
            <a:off x="2895600" y="5105400"/>
            <a:ext cx="7162800" cy="1219200"/>
          </a:xfrm>
        </p:spPr>
        <p:txBody>
          <a:bodyPr rtlCol="1">
            <a:normAutofit fontScale="92500" lnSpcReduction="10000"/>
          </a:bodyPr>
          <a:lstStyle/>
          <a:p>
            <a:pPr>
              <a:defRPr/>
            </a:pPr>
            <a:r>
              <a:rPr lang="zh-TW" altLang="zh-TW" sz="2400">
                <a:cs typeface="B Nazanin" pitchFamily="2" charset="-78"/>
              </a:rPr>
              <a:t>75% </a:t>
            </a:r>
            <a:r>
              <a:rPr lang="en-US" altLang="zh-TW" sz="2400">
                <a:cs typeface="B Nazanin" pitchFamily="2" charset="-78"/>
              </a:rPr>
              <a:t>alcohol cotton ball for surface disinfection</a:t>
            </a:r>
          </a:p>
          <a:p>
            <a:pPr>
              <a:defRPr/>
            </a:pPr>
            <a:r>
              <a:rPr lang="en-US" altLang="zh-TW" sz="2400">
                <a:cs typeface="B Nazanin" pitchFamily="2" charset="-78"/>
              </a:rPr>
              <a:t>medium size towel for restraining the rat</a:t>
            </a:r>
          </a:p>
          <a:p>
            <a:pPr>
              <a:defRPr/>
            </a:pPr>
            <a:r>
              <a:rPr lang="en-US" altLang="zh-TW" sz="2400">
                <a:cs typeface="B Nazanin" pitchFamily="2" charset="-78"/>
              </a:rPr>
              <a:t>25G 5/8” needle with 1cc syringe for injection</a:t>
            </a:r>
          </a:p>
        </p:txBody>
      </p:sp>
      <p:pic>
        <p:nvPicPr>
          <p:cNvPr id="24580" name="Picture 6" descr="C:\workshop\rat\A23.tif">
            <a:extLst>
              <a:ext uri="{FF2B5EF4-FFF2-40B4-BE49-F238E27FC236}">
                <a16:creationId xmlns:a16="http://schemas.microsoft.com/office/drawing/2014/main" id="{5CB7C353-FD58-4A13-BEF9-6A34309FF4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1" y="1371600"/>
            <a:ext cx="469582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2349791B-013E-4314-9605-F17DA8ED05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4813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0D612FEB-DE0A-48C5-9B21-08CB0F709E9D}"/>
              </a:ext>
            </a:extLst>
          </p:cNvPr>
          <p:cNvSpPr txBox="1">
            <a:spLocks noChangeArrowheads="1"/>
          </p:cNvSpPr>
          <p:nvPr/>
        </p:nvSpPr>
        <p:spPr bwMode="auto">
          <a:xfrm>
            <a:off x="4724400" y="57912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endParaRPr lang="zh-TW" altLang="en-US" sz="2400">
              <a:latin typeface="Times New Roman" panose="02020603050405020304" pitchFamily="18" charset="0"/>
            </a:endParaRPr>
          </a:p>
        </p:txBody>
      </p:sp>
      <p:pic>
        <p:nvPicPr>
          <p:cNvPr id="25603" name="Picture 3" descr="C:\workshop\rat\b24.tif">
            <a:extLst>
              <a:ext uri="{FF2B5EF4-FFF2-40B4-BE49-F238E27FC236}">
                <a16:creationId xmlns:a16="http://schemas.microsoft.com/office/drawing/2014/main" id="{61A364CF-2FAC-4713-B6E1-53C8A1B4D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990600"/>
            <a:ext cx="5715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a:extLst>
              <a:ext uri="{FF2B5EF4-FFF2-40B4-BE49-F238E27FC236}">
                <a16:creationId xmlns:a16="http://schemas.microsoft.com/office/drawing/2014/main" id="{3F66CB8A-6BB9-4EF1-B6D0-9849C0F51600}"/>
              </a:ext>
            </a:extLst>
          </p:cNvPr>
          <p:cNvSpPr txBox="1">
            <a:spLocks noChangeArrowheads="1"/>
          </p:cNvSpPr>
          <p:nvPr/>
        </p:nvSpPr>
        <p:spPr bwMode="auto">
          <a:xfrm>
            <a:off x="3733800" y="556260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Let the rat relaxes on the top of the lid.</a:t>
            </a:r>
          </a:p>
        </p:txBody>
      </p:sp>
      <p:pic>
        <p:nvPicPr>
          <p:cNvPr id="2" name="Audio 1">
            <a:hlinkClick r:id="" action="ppaction://media"/>
            <a:extLst>
              <a:ext uri="{FF2B5EF4-FFF2-40B4-BE49-F238E27FC236}">
                <a16:creationId xmlns:a16="http://schemas.microsoft.com/office/drawing/2014/main" id="{939B60D2-31A3-40E1-9D7B-DECE19AE9F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472"/>
    </mc:Choice>
    <mc:Fallback>
      <p:transition spd="slow" advTm="72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workshop\rat\b23.tif">
            <a:extLst>
              <a:ext uri="{FF2B5EF4-FFF2-40B4-BE49-F238E27FC236}">
                <a16:creationId xmlns:a16="http://schemas.microsoft.com/office/drawing/2014/main" id="{2EE6251F-193C-433B-84D6-260FF0ECC0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914400"/>
            <a:ext cx="56388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4">
            <a:extLst>
              <a:ext uri="{FF2B5EF4-FFF2-40B4-BE49-F238E27FC236}">
                <a16:creationId xmlns:a16="http://schemas.microsoft.com/office/drawing/2014/main" id="{DAA10E60-76AC-488B-B56B-B0152939D8FE}"/>
              </a:ext>
            </a:extLst>
          </p:cNvPr>
          <p:cNvSpPr txBox="1">
            <a:spLocks noChangeArrowheads="1"/>
          </p:cNvSpPr>
          <p:nvPr/>
        </p:nvSpPr>
        <p:spPr bwMode="auto">
          <a:xfrm>
            <a:off x="3505200" y="5257801"/>
            <a:ext cx="5562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Stretch the body of the rat by pulling up it’s tail and then cover the rat with a towel by your left hand</a:t>
            </a:r>
          </a:p>
        </p:txBody>
      </p:sp>
      <p:pic>
        <p:nvPicPr>
          <p:cNvPr id="2" name="Audio 1">
            <a:hlinkClick r:id="" action="ppaction://media"/>
            <a:extLst>
              <a:ext uri="{FF2B5EF4-FFF2-40B4-BE49-F238E27FC236}">
                <a16:creationId xmlns:a16="http://schemas.microsoft.com/office/drawing/2014/main" id="{5278A85B-B65E-47CD-AD3B-DB276700A1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826"/>
    </mc:Choice>
    <mc:Fallback>
      <p:transition spd="slow" advTm="9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workshop\rat\b22.tif">
            <a:extLst>
              <a:ext uri="{FF2B5EF4-FFF2-40B4-BE49-F238E27FC236}">
                <a16:creationId xmlns:a16="http://schemas.microsoft.com/office/drawing/2014/main" id="{6747E92B-5DEF-4436-B0FE-1FE552565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909638"/>
            <a:ext cx="56388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a:extLst>
              <a:ext uri="{FF2B5EF4-FFF2-40B4-BE49-F238E27FC236}">
                <a16:creationId xmlns:a16="http://schemas.microsoft.com/office/drawing/2014/main" id="{BA684470-9FDB-4831-8A3C-8E33702FE7C0}"/>
              </a:ext>
            </a:extLst>
          </p:cNvPr>
          <p:cNvSpPr txBox="1">
            <a:spLocks noChangeArrowheads="1"/>
          </p:cNvSpPr>
          <p:nvPr/>
        </p:nvSpPr>
        <p:spPr bwMode="auto">
          <a:xfrm>
            <a:off x="3505200" y="5486401"/>
            <a:ext cx="594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Fold the skirts of towel under the rat from all directions </a:t>
            </a:r>
          </a:p>
        </p:txBody>
      </p:sp>
      <p:pic>
        <p:nvPicPr>
          <p:cNvPr id="2" name="Audio 1">
            <a:hlinkClick r:id="" action="ppaction://media"/>
            <a:extLst>
              <a:ext uri="{FF2B5EF4-FFF2-40B4-BE49-F238E27FC236}">
                <a16:creationId xmlns:a16="http://schemas.microsoft.com/office/drawing/2014/main" id="{B6CC65F1-DB16-462B-8B99-D6DEE0B030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26"/>
    </mc:Choice>
    <mc:Fallback>
      <p:transition spd="slow" advTm="11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workshop\rat\b21.tif">
            <a:extLst>
              <a:ext uri="{FF2B5EF4-FFF2-40B4-BE49-F238E27FC236}">
                <a16:creationId xmlns:a16="http://schemas.microsoft.com/office/drawing/2014/main" id="{381C9AB3-40EC-4B3A-9C81-6D6C4EDA8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914401"/>
            <a:ext cx="57150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extLst>
              <a:ext uri="{FF2B5EF4-FFF2-40B4-BE49-F238E27FC236}">
                <a16:creationId xmlns:a16="http://schemas.microsoft.com/office/drawing/2014/main" id="{CC5821EB-37AA-417F-BDFE-EA3EF8E8E6C9}"/>
              </a:ext>
            </a:extLst>
          </p:cNvPr>
          <p:cNvSpPr txBox="1">
            <a:spLocks noChangeArrowheads="1"/>
          </p:cNvSpPr>
          <p:nvPr/>
        </p:nvSpPr>
        <p:spPr bwMode="auto">
          <a:xfrm>
            <a:off x="3276600" y="5334001"/>
            <a:ext cx="5715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Grasp up the left hindlimb of the rat to expose the abdomen</a:t>
            </a:r>
          </a:p>
        </p:txBody>
      </p:sp>
      <p:pic>
        <p:nvPicPr>
          <p:cNvPr id="2" name="Audio 1">
            <a:hlinkClick r:id="" action="ppaction://media"/>
            <a:extLst>
              <a:ext uri="{FF2B5EF4-FFF2-40B4-BE49-F238E27FC236}">
                <a16:creationId xmlns:a16="http://schemas.microsoft.com/office/drawing/2014/main" id="{5D34CF7D-1569-4D5F-AED4-E2D033CBC9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137"/>
    </mc:Choice>
    <mc:Fallback>
      <p:transition spd="slow" advTm="2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641</Words>
  <Application>Microsoft Office PowerPoint</Application>
  <PresentationFormat>Widescreen</PresentationFormat>
  <Paragraphs>58</Paragraphs>
  <Slides>30</Slides>
  <Notes>0</Notes>
  <HiddenSlides>0</HiddenSlides>
  <MMClips>30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Laboratory Animal Handling Technique </vt:lpstr>
      <vt:lpstr>Objective</vt:lpstr>
      <vt:lpstr>Laboratory Animal Handling Technique - Rat</vt:lpstr>
      <vt:lpstr>Intraperitoneal Injection in Rat</vt:lpstr>
      <vt:lpstr>Tools for intraperitoneal injection in rat</vt:lpstr>
      <vt:lpstr>PowerPoint Presentation</vt:lpstr>
      <vt:lpstr>PowerPoint Presentation</vt:lpstr>
      <vt:lpstr>PowerPoint Presentation</vt:lpstr>
      <vt:lpstr>PowerPoint Presentation</vt:lpstr>
      <vt:lpstr>PowerPoint Presentation</vt:lpstr>
      <vt:lpstr>PowerPoint Presentation</vt:lpstr>
      <vt:lpstr>Collection of blood from tail vein in rat</vt:lpstr>
      <vt:lpstr>Tools for collection of blood from tail vein</vt:lpstr>
      <vt:lpstr>PowerPoint Presentation</vt:lpstr>
      <vt:lpstr>PowerPoint Presentation</vt:lpstr>
      <vt:lpstr>PowerPoint Presentation</vt:lpstr>
      <vt:lpstr>PowerPoint Presentation</vt:lpstr>
      <vt:lpstr>PowerPoint Presentation</vt:lpstr>
      <vt:lpstr>PowerPoint Presentation</vt:lpstr>
      <vt:lpstr>Collection of Blood from Cardiac puncture in Rat</vt:lpstr>
      <vt:lpstr>Tools for collection of blood from cardiac puncture</vt:lpstr>
      <vt:lpstr>PowerPoint Presentation</vt:lpstr>
      <vt:lpstr>PowerPoint Presentation</vt:lpstr>
      <vt:lpstr>PowerPoint Presentation</vt:lpstr>
      <vt:lpstr>Oral Feeding in Rat</vt:lpstr>
      <vt:lpstr>Tools for oral feeding in rat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Laboratory Animal Handling Technique</dc:title>
  <dc:creator>ebrahim shahroozian</dc:creator>
  <cp:lastModifiedBy>ebrahim shahroozian</cp:lastModifiedBy>
  <cp:revision>4</cp:revision>
  <dcterms:created xsi:type="dcterms:W3CDTF">2020-04-13T10:34:56Z</dcterms:created>
  <dcterms:modified xsi:type="dcterms:W3CDTF">2020-04-13T10:54:22Z</dcterms:modified>
</cp:coreProperties>
</file>