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9" r:id="rId6"/>
    <p:sldId id="260" r:id="rId7"/>
    <p:sldId id="261" r:id="rId8"/>
    <p:sldId id="268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91" autoAdjust="0"/>
    <p:restoredTop sz="94660"/>
  </p:normalViewPr>
  <p:slideViewPr>
    <p:cSldViewPr snapToGrid="0">
      <p:cViewPr varScale="1">
        <p:scale>
          <a:sx n="88" d="100"/>
          <a:sy n="88" d="100"/>
        </p:scale>
        <p:origin x="72" y="7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F65391-ECB2-4582-B96B-04929FCC27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9EFC40-DED3-4598-977E-FD12E39D8B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05FF3C-5E87-4FB8-9826-C4614BC75A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B65A8-FFFB-4043-9D22-8544FB2C83EA}" type="datetimeFigureOut">
              <a:rPr lang="en-US" smtClean="0"/>
              <a:t>4/12/2020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3A83EA-AC9B-4E9C-AF36-2D848AE86D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B36B78-0DD6-41BF-82A6-4CCCAB0D3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81A36-832E-4E89-9A1F-E74F5362831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5324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1ACD35-DC45-48A3-8420-62D589A649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64DB317-5D3B-42E4-BF31-7A7D316A26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54A966-FAB3-44FC-A281-920B6D68A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B65A8-FFFB-4043-9D22-8544FB2C83EA}" type="datetimeFigureOut">
              <a:rPr lang="en-US" smtClean="0"/>
              <a:t>4/12/2020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B4D7C4-8CED-4A1A-8CCE-CC1653B46C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0AD2C0-08E4-44C2-9F88-4F223EA0B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81A36-832E-4E89-9A1F-E74F5362831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96321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3299306-9E9D-4E39-BF86-B0FE4D22430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B63379-FD6F-4C3D-AA72-1AE3E1B0C8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38DF06-8DAD-4D47-A36C-B0506E06B6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B65A8-FFFB-4043-9D22-8544FB2C83EA}" type="datetimeFigureOut">
              <a:rPr lang="en-US" smtClean="0"/>
              <a:t>4/12/2020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A93860-BC91-471E-850E-231F5D9A2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C91985-4CE3-4AB8-A393-DB16AE26B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81A36-832E-4E89-9A1F-E74F5362831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16708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F37CDF-65A0-4916-A368-41DB5BF3F8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537CB-F290-4FF5-BFFC-B6DE7C1EA3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5D5CB9-73C0-4EB6-925F-09BDE9A074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B65A8-FFFB-4043-9D22-8544FB2C83EA}" type="datetimeFigureOut">
              <a:rPr lang="en-US" smtClean="0"/>
              <a:t>4/12/2020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E80E94-9AFF-489A-8AF9-0EA96035F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3C6ADB-8BDF-433F-9340-61864B392A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81A36-832E-4E89-9A1F-E74F5362831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0194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8788C9-568C-464B-AAA9-2439B5E317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4C8576-4044-4D38-848A-F473885D1A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8D7D89-B22B-4664-9169-7402FC0E24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B65A8-FFFB-4043-9D22-8544FB2C83EA}" type="datetimeFigureOut">
              <a:rPr lang="en-US" smtClean="0"/>
              <a:t>4/12/2020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6EBCA6-62F5-4A2F-B0F2-5F365444A6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818D72-9312-4916-9F9E-536B356791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81A36-832E-4E89-9A1F-E74F5362831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2251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B83D6B-CFB3-4EB7-BEF7-4B2DA820C4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C71969-986B-4D31-986A-5AA54578D5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A78577-5086-4978-95C2-D2933BF2C0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1DA9C5-A703-46C8-ABA0-B7DF739773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B65A8-FFFB-4043-9D22-8544FB2C83EA}" type="datetimeFigureOut">
              <a:rPr lang="en-US" smtClean="0"/>
              <a:t>4/12/2020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63FB1A-1F58-43DC-8F94-E51DD3ACAF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6B6765-8F97-44BC-92CC-203324C02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81A36-832E-4E89-9A1F-E74F5362831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72668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346294-9900-4948-9142-7690958285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587AF0-4AF4-4289-9B93-29A4C88E5F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B709A1-9BA4-476D-B255-9E430EBB9E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A65BD21-5E6C-4119-B73A-08711F8DB6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AB82BE-7DB7-4B92-8B25-2B8B0B51C3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9E35E8-97E6-47AB-8C00-A5F157A28B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B65A8-FFFB-4043-9D22-8544FB2C83EA}" type="datetimeFigureOut">
              <a:rPr lang="en-US" smtClean="0"/>
              <a:t>4/12/2020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6DAD597-3E43-42BF-A62F-A2D775E75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42B258-06D2-4306-A864-EE2E36DBB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81A36-832E-4E89-9A1F-E74F5362831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0078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DFCE9B-9470-47D8-B741-8DB030DB2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CB5AA5-BD30-4841-B098-FCBB6E7DCD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B65A8-FFFB-4043-9D22-8544FB2C83EA}" type="datetimeFigureOut">
              <a:rPr lang="en-US" smtClean="0"/>
              <a:t>4/12/2020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F1F7E8-31EB-4999-A708-C416657EC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DE7FA2-9677-4925-8386-58B5B16DD5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81A36-832E-4E89-9A1F-E74F5362831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420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2809B4-9E6F-4195-8C33-22A5245DDE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B65A8-FFFB-4043-9D22-8544FB2C83EA}" type="datetimeFigureOut">
              <a:rPr lang="en-US" smtClean="0"/>
              <a:t>4/12/2020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981C188-B25B-4291-B8D7-A157FE44F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8F139E-01D2-47BD-8218-287556775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81A36-832E-4E89-9A1F-E74F5362831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6364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47ADB8-C2A9-4AF1-95B8-4E9982B68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0A37ED-6343-485C-8D1E-454192F741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FC1CC9-F2D2-46B4-A4D9-20A4F6F5B8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D7E3A1-E5A9-462E-A4F9-E7431508D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B65A8-FFFB-4043-9D22-8544FB2C83EA}" type="datetimeFigureOut">
              <a:rPr lang="en-US" smtClean="0"/>
              <a:t>4/12/2020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A1A4C2-BC80-4782-8C00-84D338CF40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D42D99-8CF9-44A6-BBB7-C15FF294B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81A36-832E-4E89-9A1F-E74F5362831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47988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7024B3-52F4-426C-9E37-7C1CA52BB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39D9806-D8C6-4872-A579-6FDDEFFB76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9D5AE9-C8B6-48EE-BC7B-EFBD060ECB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80D337-05A8-4AD8-841C-DBEA74714A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B65A8-FFFB-4043-9D22-8544FB2C83EA}" type="datetimeFigureOut">
              <a:rPr lang="en-US" smtClean="0"/>
              <a:t>4/12/2020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F10854-4B9B-429B-BCA9-4846E255F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472490-01EB-4F34-92BD-13115A0A56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81A36-832E-4E89-9A1F-E74F5362831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3191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4081452-4306-4083-86CA-5B55CBF710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BAC8FE-42B7-4BED-BF93-A2F31888AB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8EF2AB-1E14-44BB-B7DF-A76A26CC855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6B65A8-FFFB-4043-9D22-8544FB2C83EA}" type="datetimeFigureOut">
              <a:rPr lang="en-US" smtClean="0"/>
              <a:t>4/12/2020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4558A5-409C-489F-BCF8-CCA9212CC8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8D4A87-FDC4-4C26-B636-390AE96E97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581A36-832E-4E89-9A1F-E74F5362831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546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2.png"/><Relationship Id="rId4" Type="http://schemas.openxmlformats.org/officeDocument/2006/relationships/image" Target="../media/image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A40E87-D81F-4647-9E75-EA491865FC7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a-IR" dirty="0"/>
              <a:t>آمار زیستی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523CCA-86FE-4975-9A0C-852034EC7BB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a-IR" dirty="0"/>
              <a:t>دکتر شهرزویان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7104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3303"/>
    </mc:Choice>
    <mc:Fallback xmlns="">
      <p:transition spd="slow" advTm="123303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814CB8-76D3-403A-9343-F8D48A628E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/>
              <a:t>تعاریف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7161EB-E7B2-43B6-9B8A-69FCC5836A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/>
              <a:t>آمار </a:t>
            </a:r>
            <a:r>
              <a:rPr lang="en-US" dirty="0"/>
              <a:t>(Statistic)</a:t>
            </a:r>
            <a:endParaRPr lang="fa-IR" dirty="0"/>
          </a:p>
          <a:p>
            <a:pPr algn="r" rtl="1"/>
            <a:r>
              <a:rPr lang="fa-IR" dirty="0"/>
              <a:t>داده ها </a:t>
            </a:r>
            <a:r>
              <a:rPr lang="en-US" dirty="0"/>
              <a:t>(Data)</a:t>
            </a:r>
            <a:r>
              <a:rPr lang="fa-IR" dirty="0"/>
              <a:t> </a:t>
            </a:r>
          </a:p>
          <a:p>
            <a:pPr algn="r" rtl="1"/>
            <a:r>
              <a:rPr lang="fa-IR" dirty="0"/>
              <a:t>متغیر </a:t>
            </a:r>
            <a:r>
              <a:rPr lang="en-US" dirty="0"/>
              <a:t>(Variable)</a:t>
            </a:r>
            <a:r>
              <a:rPr lang="fa-IR" dirty="0"/>
              <a:t> </a:t>
            </a:r>
          </a:p>
          <a:p>
            <a:pPr algn="r" rtl="1"/>
            <a:r>
              <a:rPr lang="en-US" dirty="0"/>
              <a:t>Sample </a:t>
            </a:r>
            <a:r>
              <a:rPr lang="fa-IR" dirty="0"/>
              <a:t> در مقابل </a:t>
            </a:r>
            <a:r>
              <a:rPr lang="en-US" dirty="0"/>
              <a:t>Population</a:t>
            </a:r>
            <a:r>
              <a:rPr lang="fa-I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93278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40282"/>
    </mc:Choice>
    <mc:Fallback xmlns="">
      <p:transition spd="slow" advTm="440282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9A8F67-A085-46B6-B534-E3C0A997E8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/>
              <a:t>انواع داده ها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E2C622-7932-4C4D-8A0F-D66DF8D924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8368463-F732-4428-A699-E29ED5B76E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8543" y="2307771"/>
            <a:ext cx="563880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988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52805"/>
    </mc:Choice>
    <mc:Fallback xmlns="">
      <p:transition spd="slow" advTm="552805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846677-7918-4F85-92B8-ABC37855B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CE7921-01C2-435E-ABDE-5F91C5D384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r" rtl="1"/>
            <a:r>
              <a:rPr lang="fa-IR" dirty="0"/>
              <a:t>درصدها </a:t>
            </a:r>
            <a:r>
              <a:rPr lang="en-US" dirty="0"/>
              <a:t>(Percentage)</a:t>
            </a:r>
            <a:r>
              <a:rPr lang="fa-IR" dirty="0"/>
              <a:t> </a:t>
            </a:r>
          </a:p>
          <a:p>
            <a:pPr algn="r" rtl="1"/>
            <a:r>
              <a:rPr lang="fa-IR" dirty="0"/>
              <a:t>نرخ ها </a:t>
            </a:r>
            <a:r>
              <a:rPr lang="en-US" dirty="0"/>
              <a:t>(Rate)</a:t>
            </a:r>
            <a:r>
              <a:rPr lang="fa-IR" dirty="0"/>
              <a:t> </a:t>
            </a:r>
          </a:p>
          <a:p>
            <a:pPr algn="r" rtl="1"/>
            <a:r>
              <a:rPr lang="fa-IR" dirty="0"/>
              <a:t>امتیاز </a:t>
            </a:r>
            <a:r>
              <a:rPr lang="en-US" dirty="0"/>
              <a:t>(Score)</a:t>
            </a:r>
            <a:r>
              <a:rPr lang="fa-IR" dirty="0"/>
              <a:t> </a:t>
            </a:r>
          </a:p>
          <a:p>
            <a:pPr algn="r" rtl="1"/>
            <a:r>
              <a:rPr lang="fa-IR" dirty="0"/>
              <a:t>داده های سانسور شده </a:t>
            </a:r>
            <a:r>
              <a:rPr lang="en-US" dirty="0"/>
              <a:t>(Censored data)</a:t>
            </a:r>
            <a:r>
              <a:rPr lang="fa-IR" dirty="0"/>
              <a:t> </a:t>
            </a:r>
          </a:p>
          <a:p>
            <a:pPr lvl="1" algn="r" rtl="1"/>
            <a:r>
              <a:rPr lang="en-US" dirty="0"/>
              <a:t>Cut-off value</a:t>
            </a:r>
            <a:r>
              <a:rPr lang="fa-IR" dirty="0"/>
              <a:t> </a:t>
            </a:r>
          </a:p>
          <a:p>
            <a:pPr algn="r" rtl="1"/>
            <a:r>
              <a:rPr lang="fa-IR" dirty="0"/>
              <a:t>روشهای وارد کردن دادها</a:t>
            </a:r>
          </a:p>
          <a:p>
            <a:pPr lvl="1" algn="r" rtl="1"/>
            <a:r>
              <a:rPr lang="fa-IR" dirty="0"/>
              <a:t>داده های کمی</a:t>
            </a:r>
          </a:p>
          <a:p>
            <a:pPr lvl="1" algn="r" rtl="1"/>
            <a:r>
              <a:rPr lang="fa-IR" dirty="0"/>
              <a:t>داده های کیفی</a:t>
            </a:r>
          </a:p>
          <a:p>
            <a:pPr algn="r" rtl="1"/>
            <a:r>
              <a:rPr lang="fa-IR" dirty="0"/>
              <a:t>داده های از دست رفته </a:t>
            </a:r>
            <a:r>
              <a:rPr lang="en-US" dirty="0"/>
              <a:t>(missing data)</a:t>
            </a:r>
            <a:r>
              <a:rPr lang="fa-IR" dirty="0"/>
              <a:t> </a:t>
            </a:r>
          </a:p>
          <a:p>
            <a:pPr algn="r" rtl="1"/>
            <a:r>
              <a:rPr lang="fa-IR" dirty="0"/>
              <a:t>مشاهدات دورافتاده </a:t>
            </a:r>
            <a:r>
              <a:rPr lang="en-US" dirty="0"/>
              <a:t>(Outlier observation)</a:t>
            </a:r>
            <a:r>
              <a:rPr lang="fa-IR" dirty="0"/>
              <a:t> </a:t>
            </a:r>
            <a:endParaRPr lang="en-US" dirty="0"/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4912ED79-5D5C-4576-8478-DC1AA36802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1310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84117"/>
    </mc:Choice>
    <mc:Fallback>
      <p:transition spd="slow" advTm="4841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7D2BA-8CCF-4BD9-B446-23C930D5C5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D8C8E75-2A6B-45CE-92DC-19697A32D6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" y="50800"/>
            <a:ext cx="12121481" cy="6726451"/>
          </a:xfrm>
        </p:spPr>
      </p:pic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B7874E2B-D0FF-4CF9-AE12-F2C294B604D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8491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9789"/>
    </mc:Choice>
    <mc:Fallback>
      <p:transition spd="slow" advTm="1897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02DAAD-0339-4756-A521-F8ADF33FB9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/>
              <a:t>جداول توزیع فراوانی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D244E9-9654-4301-A742-755B2E1A3B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/>
              <a:t>فراوانی مطلق </a:t>
            </a:r>
            <a:r>
              <a:rPr lang="en-US" dirty="0"/>
              <a:t>(absolute frequency)</a:t>
            </a:r>
            <a:r>
              <a:rPr lang="fa-IR" dirty="0"/>
              <a:t> </a:t>
            </a:r>
          </a:p>
          <a:p>
            <a:pPr algn="r" rtl="1"/>
            <a:r>
              <a:rPr lang="fa-IR" dirty="0"/>
              <a:t>فراوانی نسبی </a:t>
            </a:r>
            <a:r>
              <a:rPr lang="en-US" dirty="0"/>
              <a:t>(relative frequency)</a:t>
            </a:r>
            <a:endParaRPr lang="fa-IR" dirty="0"/>
          </a:p>
          <a:p>
            <a:pPr algn="r" rtl="1"/>
            <a:r>
              <a:rPr lang="fa-IR" dirty="0"/>
              <a:t>فراوانی تجمعی </a:t>
            </a:r>
            <a:r>
              <a:rPr lang="en-US" dirty="0"/>
              <a:t>(cumulative frequency)</a:t>
            </a:r>
            <a:r>
              <a:rPr lang="fa-IR" dirty="0"/>
              <a:t> </a:t>
            </a:r>
          </a:p>
          <a:p>
            <a:pPr algn="r" rtl="1"/>
            <a:r>
              <a:rPr lang="fa-IR" dirty="0"/>
              <a:t>درصد فراوانی تجمعی </a:t>
            </a:r>
            <a:r>
              <a:rPr lang="en-US" dirty="0"/>
              <a:t>(percent of cumulative frequency)</a:t>
            </a:r>
            <a:r>
              <a:rPr lang="fa-IR" dirty="0"/>
              <a:t> </a:t>
            </a:r>
            <a:endParaRPr lang="en-US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E7DE58F2-3D42-4A5F-98CE-555088775D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6042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56272"/>
    </mc:Choice>
    <mc:Fallback>
      <p:transition spd="slow" advTm="3562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39ECF-EBB6-4E89-BC13-AC397E45D2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Frequency Distribution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31216BA-D7F2-442B-B2A4-9A0909D0755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68603673"/>
              </p:ext>
            </p:extLst>
          </p:nvPr>
        </p:nvGraphicFramePr>
        <p:xfrm>
          <a:off x="838200" y="2949734"/>
          <a:ext cx="10515600" cy="2103120"/>
        </p:xfrm>
        <a:graphic>
          <a:graphicData uri="http://schemas.openxmlformats.org/drawingml/2006/table">
            <a:tbl>
              <a:tblPr>
                <a:tableStyleId>{8A107856-5554-42FB-B03E-39F5DBC370BA}</a:tableStyleId>
              </a:tblPr>
              <a:tblGrid>
                <a:gridCol w="2103120">
                  <a:extLst>
                    <a:ext uri="{9D8B030D-6E8A-4147-A177-3AD203B41FA5}">
                      <a16:colId xmlns:a16="http://schemas.microsoft.com/office/drawing/2014/main" val="2371612300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1190558772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3653547129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168376955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367940652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Name or</a:t>
                      </a:r>
                    </a:p>
                    <a:p>
                      <a:pPr algn="ctr"/>
                      <a:r>
                        <a:rPr lang="en-US" dirty="0"/>
                        <a:t>Classification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Frequency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Relative</a:t>
                      </a:r>
                      <a:br>
                        <a:rPr lang="en-US"/>
                      </a:br>
                      <a:r>
                        <a:rPr lang="en-US"/>
                        <a:t>frequency (%)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Cumulative</a:t>
                      </a:r>
                      <a:br>
                        <a:rPr lang="en-US"/>
                      </a:br>
                      <a:r>
                        <a:rPr lang="en-US"/>
                        <a:t>frequency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Cumulative relative</a:t>
                      </a:r>
                      <a:br>
                        <a:rPr lang="en-US"/>
                      </a:br>
                      <a:r>
                        <a:rPr lang="en-US"/>
                        <a:t>frequency (%)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453032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4199203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5695984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3093727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6522353"/>
                  </a:ext>
                </a:extLst>
              </a:tr>
            </a:tbl>
          </a:graphicData>
        </a:graphic>
      </p:graphicFrame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1C52CA76-6A91-46CE-A702-B03324E3FD8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1651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52447"/>
    </mc:Choice>
    <mc:Fallback>
      <p:transition spd="slow" advTm="3524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2800" dirty="0"/>
              <a:t>A new drug is studied and the following data are collected in rats </a:t>
            </a:r>
            <a:r>
              <a:rPr lang="en-US" sz="2800"/>
              <a:t>in an effort </a:t>
            </a:r>
            <a:r>
              <a:rPr lang="en-US" sz="2800" dirty="0"/>
              <a:t>to determine the LD50. Use these data to calculate the LD50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1" y="2052639"/>
            <a:ext cx="2547938" cy="40237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696CA4AD-15ED-4D55-A0A7-DAE3BFFBF0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1178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4449"/>
    </mc:Choice>
    <mc:Fallback>
      <p:transition spd="slow" advTm="1144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1172</TotalTime>
  <Words>149</Words>
  <Application>Microsoft Office PowerPoint</Application>
  <PresentationFormat>Widescreen</PresentationFormat>
  <Paragraphs>31</Paragraphs>
  <Slides>8</Slides>
  <Notes>0</Notes>
  <HiddenSlides>0</HiddenSlides>
  <MMClips>5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آمار زیستی</vt:lpstr>
      <vt:lpstr>تعاریف</vt:lpstr>
      <vt:lpstr>انواع داده ها</vt:lpstr>
      <vt:lpstr>PowerPoint Presentation</vt:lpstr>
      <vt:lpstr>PowerPoint Presentation</vt:lpstr>
      <vt:lpstr>جداول توزیع فراوانی</vt:lpstr>
      <vt:lpstr>Frequency Distribution</vt:lpstr>
      <vt:lpstr>A new drug is studied and the following data are collected in rats in an effort to determine the LD50. Use these data to calculate the LD50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آمار زیستی</dc:title>
  <dc:creator>ebrahim shahroozian</dc:creator>
  <cp:lastModifiedBy>ebrahim shahroozian</cp:lastModifiedBy>
  <cp:revision>11</cp:revision>
  <dcterms:created xsi:type="dcterms:W3CDTF">2020-04-12T09:50:43Z</dcterms:created>
  <dcterms:modified xsi:type="dcterms:W3CDTF">2020-04-13T10:18:46Z</dcterms:modified>
</cp:coreProperties>
</file>