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6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91" autoAdjust="0"/>
    <p:restoredTop sz="94660"/>
  </p:normalViewPr>
  <p:slideViewPr>
    <p:cSldViewPr snapToGrid="0">
      <p:cViewPr varScale="1">
        <p:scale>
          <a:sx n="88" d="100"/>
          <a:sy n="88" d="100"/>
        </p:scale>
        <p:origin x="72" y="7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65391-ECB2-4582-B96B-04929FCC2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9EFC40-DED3-4598-977E-FD12E39D8B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5FF3C-5E87-4FB8-9826-C4614BC75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A83EA-AC9B-4E9C-AF36-2D848AE86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36B78-0DD6-41BF-82A6-4CCCAB0D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324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ACD35-DC45-48A3-8420-62D589A64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4DB317-5D3B-42E4-BF31-7A7D316A2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4A966-FAB3-44FC-A281-920B6D68A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4D7C4-8CED-4A1A-8CCE-CC1653B46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AD2C0-08E4-44C2-9F88-4F223EA0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632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299306-9E9D-4E39-BF86-B0FE4D2243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B63379-FD6F-4C3D-AA72-1AE3E1B0C8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8DF06-8DAD-4D47-A36C-B0506E06B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93860-BC91-471E-850E-231F5D9A2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91985-4CE3-4AB8-A393-DB16AE26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670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37CDF-65A0-4916-A368-41DB5BF3F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537CB-F290-4FF5-BFFC-B6DE7C1EA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D5CB9-73C0-4EB6-925F-09BDE9A07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80E94-9AFF-489A-8AF9-0EA96035F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C6ADB-8BDF-433F-9340-61864B392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194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788C9-568C-464B-AAA9-2439B5E31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C8576-4044-4D38-848A-F473885D1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D7D89-B22B-4664-9169-7402FC0E2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EBCA6-62F5-4A2F-B0F2-5F365444A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18D72-9312-4916-9F9E-536B35679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251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83D6B-CFB3-4EB7-BEF7-4B2DA820C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71969-986B-4D31-986A-5AA54578D5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78577-5086-4978-95C2-D2933BF2C0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1DA9C5-A703-46C8-ABA0-B7DF73977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3FB1A-1F58-43DC-8F94-E51DD3ACA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6B6765-8F97-44BC-92CC-203324C02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266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46294-9900-4948-9142-769095828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7AF0-4AF4-4289-9B93-29A4C88E5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B709A1-9BA4-476D-B255-9E430EBB9E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65BD21-5E6C-4119-B73A-08711F8DB6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AB82BE-7DB7-4B92-8B25-2B8B0B51C3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9E35E8-97E6-47AB-8C00-A5F157A28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4/12/2020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DAD597-3E43-42BF-A62F-A2D775E75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42B258-06D2-4306-A864-EE2E36DBB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078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FCE9B-9470-47D8-B741-8DB030DB2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CB5AA5-BD30-4841-B098-FCBB6E7DC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4/12/2020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F1F7E8-31EB-4999-A708-C416657EC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DE7FA2-9677-4925-8386-58B5B16DD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042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2809B4-9E6F-4195-8C33-22A5245DD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4/12/2020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81C188-B25B-4291-B8D7-A157FE44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F139E-01D2-47BD-8218-287556775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364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7ADB8-C2A9-4AF1-95B8-4E9982B68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A37ED-6343-485C-8D1E-454192F74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FC1CC9-F2D2-46B4-A4D9-20A4F6F5B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D7E3A1-E5A9-462E-A4F9-E7431508D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1A4C2-BC80-4782-8C00-84D338CF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42D99-8CF9-44A6-BBB7-C15FF294B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798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024B3-52F4-426C-9E37-7C1CA52BB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9D9806-D8C6-4872-A579-6FDDEFFB7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9D5AE9-C8B6-48EE-BC7B-EFBD060EC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80D337-05A8-4AD8-841C-DBEA74714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10854-4B9B-429B-BCA9-4846E255F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72490-01EB-4F34-92BD-13115A0A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191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081452-4306-4083-86CA-5B55CBF71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AC8FE-42B7-4BED-BF93-A2F31888A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EF2AB-1E14-44BB-B7DF-A76A26CC8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B65A8-FFFB-4043-9D22-8544FB2C83EA}" type="datetimeFigureOut">
              <a:rPr lang="en-US" smtClean="0"/>
              <a:t>4/12/2020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558A5-409C-489F-BCF8-CCA9212CC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D4A87-FDC4-4C26-B636-390AE96E97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81A36-832E-4E89-9A1F-E74F536283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4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40E87-D81F-4647-9E75-EA491865FC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/>
              <a:t>آمار زیستی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523CCA-86FE-4975-9A0C-852034EC7B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dirty="0"/>
              <a:t>دکتر شهرزویان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1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03"/>
    </mc:Choice>
    <mc:Fallback xmlns="">
      <p:transition spd="slow" advTm="12330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14CB8-76D3-403A-9343-F8D48A62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تعاریف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161EB-E7B2-43B6-9B8A-69FCC5836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/>
              <a:t>آمار </a:t>
            </a:r>
            <a:r>
              <a:rPr lang="en-US" dirty="0"/>
              <a:t>(Statistic)</a:t>
            </a:r>
            <a:endParaRPr lang="fa-IR" dirty="0"/>
          </a:p>
          <a:p>
            <a:pPr algn="r" rtl="1"/>
            <a:r>
              <a:rPr lang="fa-IR" dirty="0"/>
              <a:t>داده ها </a:t>
            </a:r>
            <a:r>
              <a:rPr lang="en-US" dirty="0"/>
              <a:t>(Data)</a:t>
            </a:r>
            <a:r>
              <a:rPr lang="fa-IR" dirty="0"/>
              <a:t> </a:t>
            </a:r>
          </a:p>
          <a:p>
            <a:pPr algn="r" rtl="1"/>
            <a:r>
              <a:rPr lang="fa-IR" dirty="0"/>
              <a:t>متغیر </a:t>
            </a:r>
            <a:r>
              <a:rPr lang="en-US" dirty="0"/>
              <a:t>(Variable)</a:t>
            </a:r>
            <a:r>
              <a:rPr lang="fa-IR" dirty="0"/>
              <a:t> </a:t>
            </a:r>
          </a:p>
          <a:p>
            <a:pPr algn="r" rtl="1"/>
            <a:r>
              <a:rPr lang="en-US" dirty="0"/>
              <a:t>Sample </a:t>
            </a:r>
            <a:r>
              <a:rPr lang="fa-IR" dirty="0"/>
              <a:t> در مقابل </a:t>
            </a:r>
            <a:r>
              <a:rPr lang="en-US" dirty="0"/>
              <a:t>Population</a:t>
            </a:r>
            <a:r>
              <a:rPr lang="fa-I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327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282"/>
    </mc:Choice>
    <mc:Fallback xmlns="">
      <p:transition spd="slow" advTm="44028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A8F67-A085-46B6-B534-E3C0A997E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انواع داده ها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2C622-7932-4C4D-8A0F-D66DF8D92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368463-F732-4428-A699-E29ED5B76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543" y="2307771"/>
            <a:ext cx="56388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8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805"/>
    </mc:Choice>
    <mc:Fallback xmlns="">
      <p:transition spd="slow" advTm="55280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46677-7918-4F85-92B8-ABC37855B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E7921-01C2-435E-ABDE-5F91C5D38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fa-IR" dirty="0"/>
              <a:t>درصدها </a:t>
            </a:r>
            <a:r>
              <a:rPr lang="en-US" dirty="0"/>
              <a:t>(Percentage)</a:t>
            </a:r>
            <a:r>
              <a:rPr lang="fa-IR" dirty="0"/>
              <a:t> </a:t>
            </a:r>
          </a:p>
          <a:p>
            <a:pPr algn="r" rtl="1"/>
            <a:r>
              <a:rPr lang="fa-IR" dirty="0"/>
              <a:t>نرخ ها </a:t>
            </a:r>
            <a:r>
              <a:rPr lang="en-US" dirty="0"/>
              <a:t>(Rate)</a:t>
            </a:r>
            <a:r>
              <a:rPr lang="fa-IR" dirty="0"/>
              <a:t> </a:t>
            </a:r>
          </a:p>
          <a:p>
            <a:pPr algn="r" rtl="1"/>
            <a:r>
              <a:rPr lang="fa-IR" dirty="0"/>
              <a:t>امتیاز </a:t>
            </a:r>
            <a:r>
              <a:rPr lang="en-US" dirty="0"/>
              <a:t>(Score)</a:t>
            </a:r>
            <a:r>
              <a:rPr lang="fa-IR" dirty="0"/>
              <a:t> </a:t>
            </a:r>
          </a:p>
          <a:p>
            <a:pPr algn="r" rtl="1"/>
            <a:r>
              <a:rPr lang="fa-IR" dirty="0"/>
              <a:t>داده های سانسور شده </a:t>
            </a:r>
            <a:r>
              <a:rPr lang="en-US" dirty="0"/>
              <a:t>(Censored data)</a:t>
            </a:r>
            <a:r>
              <a:rPr lang="fa-IR" dirty="0"/>
              <a:t> </a:t>
            </a:r>
          </a:p>
          <a:p>
            <a:pPr lvl="1" algn="r" rtl="1"/>
            <a:r>
              <a:rPr lang="en-US" dirty="0"/>
              <a:t>Cut-off value</a:t>
            </a:r>
            <a:r>
              <a:rPr lang="fa-IR" dirty="0"/>
              <a:t> </a:t>
            </a:r>
          </a:p>
          <a:p>
            <a:pPr algn="r" rtl="1"/>
            <a:r>
              <a:rPr lang="fa-IR" dirty="0"/>
              <a:t>روشهای وارد کردن دادها</a:t>
            </a:r>
          </a:p>
          <a:p>
            <a:pPr lvl="1" algn="r" rtl="1"/>
            <a:r>
              <a:rPr lang="fa-IR" dirty="0"/>
              <a:t>داده های کمی</a:t>
            </a:r>
          </a:p>
          <a:p>
            <a:pPr lvl="1" algn="r" rtl="1"/>
            <a:r>
              <a:rPr lang="fa-IR" dirty="0"/>
              <a:t>داده های کیفی</a:t>
            </a:r>
          </a:p>
          <a:p>
            <a:pPr algn="r" rtl="1"/>
            <a:r>
              <a:rPr lang="fa-IR" dirty="0"/>
              <a:t>داده های از دست رفته </a:t>
            </a:r>
            <a:r>
              <a:rPr lang="en-US" dirty="0"/>
              <a:t>(missing data)</a:t>
            </a:r>
            <a:r>
              <a:rPr lang="fa-IR" dirty="0"/>
              <a:t> </a:t>
            </a:r>
          </a:p>
          <a:p>
            <a:pPr algn="r" rtl="1"/>
            <a:r>
              <a:rPr lang="fa-IR" dirty="0"/>
              <a:t>مشاهدات دورافتاده </a:t>
            </a:r>
            <a:r>
              <a:rPr lang="en-US" dirty="0"/>
              <a:t>(Outlier observation)</a:t>
            </a:r>
            <a:r>
              <a:rPr lang="fa-IR" dirty="0"/>
              <a:t> </a:t>
            </a: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912ED79-5D5C-4576-8478-DC1AA3680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31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117"/>
    </mc:Choice>
    <mc:Fallback>
      <p:transition spd="slow" advTm="484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7D2BA-8CCF-4BD9-B446-23C930D5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8C8E75-2A6B-45CE-92DC-19697A32D6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50800"/>
            <a:ext cx="12121481" cy="6726451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7874E2B-D0FF-4CF9-AE12-F2C294B60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49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789"/>
    </mc:Choice>
    <mc:Fallback>
      <p:transition spd="slow" advTm="189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2DAAD-0339-4756-A521-F8ADF33FB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جداول توزیع فراوانی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244E9-9654-4301-A742-755B2E1A3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/>
              <a:t>فراوانی مطلق </a:t>
            </a:r>
            <a:r>
              <a:rPr lang="en-US" dirty="0"/>
              <a:t>(absolute frequency)</a:t>
            </a:r>
            <a:r>
              <a:rPr lang="fa-IR" dirty="0"/>
              <a:t> </a:t>
            </a:r>
          </a:p>
          <a:p>
            <a:pPr algn="r" rtl="1"/>
            <a:r>
              <a:rPr lang="fa-IR" dirty="0"/>
              <a:t>فراوانی نسبی </a:t>
            </a:r>
            <a:r>
              <a:rPr lang="en-US" dirty="0"/>
              <a:t>(relative frequency)</a:t>
            </a:r>
            <a:endParaRPr lang="fa-IR" dirty="0"/>
          </a:p>
          <a:p>
            <a:pPr algn="r" rtl="1"/>
            <a:r>
              <a:rPr lang="fa-IR" dirty="0"/>
              <a:t>فراوانی تجمعی </a:t>
            </a:r>
            <a:r>
              <a:rPr lang="en-US" dirty="0"/>
              <a:t>(cumulative frequency)</a:t>
            </a:r>
            <a:r>
              <a:rPr lang="fa-IR" dirty="0"/>
              <a:t> </a:t>
            </a:r>
          </a:p>
          <a:p>
            <a:pPr algn="r" rtl="1"/>
            <a:r>
              <a:rPr lang="fa-IR" dirty="0"/>
              <a:t>درصد فراوانی تجمعی </a:t>
            </a:r>
            <a:r>
              <a:rPr lang="en-US" dirty="0"/>
              <a:t>(percent of cumulative frequency)</a:t>
            </a:r>
            <a:r>
              <a:rPr lang="fa-IR" dirty="0"/>
              <a:t> 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DE58F2-3D42-4A5F-98CE-555088775D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04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272"/>
    </mc:Choice>
    <mc:Fallback>
      <p:transition spd="slow" advTm="356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39ECF-EBB6-4E89-BC13-AC397E45D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Distribution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31216BA-D7F2-442B-B2A4-9A0909D075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8603673"/>
              </p:ext>
            </p:extLst>
          </p:nvPr>
        </p:nvGraphicFramePr>
        <p:xfrm>
          <a:off x="838200" y="2949734"/>
          <a:ext cx="10515600" cy="210312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3716123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9055877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65354712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16837695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6794065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Name or</a:t>
                      </a:r>
                    </a:p>
                    <a:p>
                      <a:pPr algn="ctr"/>
                      <a:r>
                        <a:rPr lang="en-US" dirty="0"/>
                        <a:t>Classification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Frequency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Relative</a:t>
                      </a:r>
                      <a:br>
                        <a:rPr lang="en-US"/>
                      </a:br>
                      <a:r>
                        <a:rPr lang="en-US"/>
                        <a:t>frequency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Cumulative</a:t>
                      </a:r>
                      <a:br>
                        <a:rPr lang="en-US"/>
                      </a:br>
                      <a:r>
                        <a:rPr lang="en-US"/>
                        <a:t>frequency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Cumulative relative</a:t>
                      </a:r>
                      <a:br>
                        <a:rPr lang="en-US"/>
                      </a:br>
                      <a:r>
                        <a:rPr lang="en-US"/>
                        <a:t>frequency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53032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19920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69598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09372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6522353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C52CA76-6A91-46CE-A702-B03324E3FD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65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447"/>
    </mc:Choice>
    <mc:Fallback>
      <p:transition spd="slow" advTm="352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800" dirty="0"/>
              <a:t>A new drug is studied and the following data are collected in rats </a:t>
            </a:r>
            <a:r>
              <a:rPr lang="en-US" sz="2800"/>
              <a:t>in an effort </a:t>
            </a:r>
            <a:r>
              <a:rPr lang="en-US" sz="2800" dirty="0"/>
              <a:t>to determine the LD50. Use these data to calculate the LD50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2052639"/>
            <a:ext cx="2547938" cy="4023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6CA4AD-15ED-4D55-A0A7-DAE3BFFBF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17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449"/>
    </mc:Choice>
    <mc:Fallback>
      <p:transition spd="slow" advTm="114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149</Words>
  <Application>Microsoft Office PowerPoint</Application>
  <PresentationFormat>Widescreen</PresentationFormat>
  <Paragraphs>31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آمار زیستی</vt:lpstr>
      <vt:lpstr>تعاریف</vt:lpstr>
      <vt:lpstr>انواع داده ها</vt:lpstr>
      <vt:lpstr>PowerPoint Presentation</vt:lpstr>
      <vt:lpstr>PowerPoint Presentation</vt:lpstr>
      <vt:lpstr>جداول توزیع فراوانی</vt:lpstr>
      <vt:lpstr>Frequency Distribution</vt:lpstr>
      <vt:lpstr>A new drug is studied and the following data are collected in rats in an effort to determine the LD50. Use these data to calculate the LD50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آمار زیستی</dc:title>
  <dc:creator>ebrahim shahroozian</dc:creator>
  <cp:lastModifiedBy>ebrahim shahroozian</cp:lastModifiedBy>
  <cp:revision>11</cp:revision>
  <dcterms:created xsi:type="dcterms:W3CDTF">2020-04-12T09:50:43Z</dcterms:created>
  <dcterms:modified xsi:type="dcterms:W3CDTF">2020-04-13T10:18:46Z</dcterms:modified>
</cp:coreProperties>
</file>