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82" r:id="rId13"/>
    <p:sldId id="266" r:id="rId14"/>
    <p:sldId id="281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73" r:id="rId25"/>
    <p:sldId id="277" r:id="rId26"/>
    <p:sldId id="284" r:id="rId27"/>
    <p:sldId id="278" r:id="rId28"/>
    <p:sldId id="283" r:id="rId29"/>
    <p:sldId id="279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1" autoAdjust="0"/>
    <p:restoredTop sz="86432" autoAdjust="0"/>
  </p:normalViewPr>
  <p:slideViewPr>
    <p:cSldViewPr>
      <p:cViewPr varScale="1">
        <p:scale>
          <a:sx n="97" d="100"/>
          <a:sy n="97" d="100"/>
        </p:scale>
        <p:origin x="1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C9886-62A4-43BD-AD3C-1C0FB936037F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AF170-48F4-47A1-B75B-D744BB77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AF170-48F4-47A1-B75B-D744BB77F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9563-4D2D-4D49-A53F-FC7E84D3A0DA}" type="datetimeFigureOut">
              <a:rPr lang="fa-IR" smtClean="0"/>
              <a:pPr/>
              <a:t>15/08/1441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9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mozeshi\Thin%20Layer%20Chromatography-%20Description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شناسی تشخیصی دامپزشکی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(Veterinary Diagnostic Toxicology)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"/>
    </mc:Choice>
    <mc:Fallback xmlns="">
      <p:transition spd="slow" advTm="151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363272" cy="56166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های اختصاصی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کروماتوگرافی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Thin layer chromatography (TLC)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Gas Chromatography (GC)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High Performance Liquid Chromatography (HPLC)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ایمونواسی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Linked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Immunosorbent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Assay (ELISA)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Radio Immunoassay (RIA)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Multiple Immunoassay Technique (EMIT)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طیف سنجی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Ultraviolet-Visible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(UV-VIS)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Infra red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(IR)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Atomic Absorption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(AAS)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6758AA-B5A5-47A1-AEC3-122D97A5C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98"/>
    </mc:Choice>
    <mc:Fallback>
      <p:transition spd="slow" advTm="26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600200"/>
            <a:ext cx="4690864" cy="4997152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روشی برای جدا کردن اجزای یک ترکیب یا مخلوط</a:t>
            </a:r>
          </a:p>
          <a:p>
            <a:r>
              <a:rPr lang="fa-IR" dirty="0">
                <a:cs typeface="B Nazanin" pitchFamily="2" charset="-78"/>
              </a:rPr>
              <a:t>اساس کار</a:t>
            </a:r>
          </a:p>
          <a:p>
            <a:pPr lvl="1"/>
            <a:r>
              <a:rPr lang="fa-IR" dirty="0">
                <a:cs typeface="B Nazanin" pitchFamily="2" charset="-78"/>
              </a:rPr>
              <a:t>عبور فاز متحرک از فاز ساکن و برهمکنش اجزای موجود در نمونه با دو فاز </a:t>
            </a:r>
          </a:p>
          <a:p>
            <a:pPr lvl="1"/>
            <a:r>
              <a:rPr lang="fa-IR" dirty="0">
                <a:cs typeface="B Nazanin" pitchFamily="2" charset="-78"/>
              </a:rPr>
              <a:t>فاز ساکن ممکن است یک ماده جاذب جامد فعال و یا یک لایه نازک مایع باشد.</a:t>
            </a:r>
          </a:p>
          <a:p>
            <a:pPr lvl="1"/>
            <a:r>
              <a:rPr lang="fa-IR" dirty="0">
                <a:cs typeface="B Nazanin" pitchFamily="2" charset="-78"/>
              </a:rPr>
              <a:t>فاز متحرک یا شوینده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eluent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از فاز ساکن برای جدا کردن اجزای یک مخلوط عبور کرده که شویندگی </a:t>
            </a:r>
            <a:r>
              <a:rPr lang="en-US" dirty="0">
                <a:cs typeface="B Nazanin" pitchFamily="2" charset="-78"/>
              </a:rPr>
              <a:t>(elution)</a:t>
            </a:r>
            <a:r>
              <a:rPr lang="fa-IR" dirty="0">
                <a:cs typeface="B Nazanin" pitchFamily="2" charset="-78"/>
              </a:rPr>
              <a:t> نامیده می شود </a:t>
            </a:r>
          </a:p>
          <a:p>
            <a:pPr lvl="1"/>
            <a:r>
              <a:rPr lang="fa-IR" dirty="0">
                <a:cs typeface="B Nazanin" pitchFamily="2" charset="-78"/>
              </a:rPr>
              <a:t>اجزای جدا شده در صفحه ای به نام کروماتوگرام منعکس میشود.</a:t>
            </a:r>
          </a:p>
        </p:txBody>
      </p:sp>
      <p:pic>
        <p:nvPicPr>
          <p:cNvPr id="4" name="Picture 3" descr="C:\Users\Ebrahim\Desktop\آموزشی\درسی\سم شناسی\New folder\image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2132856"/>
            <a:ext cx="4323958" cy="3168352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1B401B-E998-44CF-AFA8-20E4D3D9E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03"/>
    </mc:Choice>
    <mc:Fallback>
      <p:transition spd="slow" advTm="20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pic>
        <p:nvPicPr>
          <p:cNvPr id="31748" name="Picture 4" descr="C:\Users\Ebrahim\Desktop\آموزشی\درسی\سم شناسی\New folder\lc_basic_1_2_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196752"/>
            <a:ext cx="6336704" cy="3416399"/>
          </a:xfrm>
          <a:prstGeom prst="rect">
            <a:avLst/>
          </a:prstGeom>
          <a:noFill/>
        </p:spPr>
      </p:pic>
      <p:pic>
        <p:nvPicPr>
          <p:cNvPr id="31749" name="Picture 5" descr="C:\Users\Ebrahim\Desktop\آموزشی\درسی\سم شناسی\New folder\zz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6264" y="4653136"/>
            <a:ext cx="4644008" cy="218769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3A474D-BE3F-4207-BFC6-E12F6DDA0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05"/>
    </mc:Choice>
    <mc:Fallback>
      <p:transition spd="slow" advTm="161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00" y="53752"/>
            <a:ext cx="3178696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980728"/>
            <a:ext cx="5904656" cy="5877272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غربالگری کیفی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ارزان قیمت و ساده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آنالیز همزمان چند نمونه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جداسازی بر اساس جذب سطحی و تسهیم مواد بین فاز متحرک و ساکن انجام میگیرد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متحرک: انواع حلال های آلی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ساکن: سیلیکاژل، آلومین، سلولز و رزین تبادل یونی بر روی پایه ای از شیشه، پلاستیک یاآلومنیوم قرار دارد.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در کنار نمونه های مجهول از نمونه های استاندارد استفاده میشود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مواد موجود در نمونه مجهول بر اساس رنگ، شکل و میزان جابه جایی لکه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(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با نمونه استاندارد مقایسه می شود.</a:t>
            </a:r>
          </a:p>
          <a:p>
            <a:pPr lvl="1"/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عبارتست از نسبت جابه جایی لکه جسم به فاصله جابه جایی حلال از مبدا</a:t>
            </a:r>
          </a:p>
          <a:p>
            <a:pPr lvl="2"/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این خصوصیت برای هر ماده یکسان بوده و معرف ماهیت آن ماده می باشد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از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برای جداسازی، شناسایی تعیین مقدار و خالص سازی داروها و سموم استفاده می شود.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حد آشکارسازی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mg/lit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1-0/5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معایب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وابستگی زیاد به تجربه اپراتور و حساسیت کم</a:t>
            </a:r>
          </a:p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HPTLC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قطر ذرات فاز ثابت در مقایسه با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کاهش یافته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افزایش قدرت جداسازی و حساسیت روش آنالیز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نیاز به مقادیر کمتری نمونه است</a:t>
            </a:r>
          </a:p>
        </p:txBody>
      </p:sp>
      <p:pic>
        <p:nvPicPr>
          <p:cNvPr id="9218" name="Picture 2" descr="http://www.spectrumlabs.com/chrom/big/ThinLay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chem.wisc.edu/deptfiles/genchem/lab/labdocs/modules/tlc/pic/rfcal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24" y="59432"/>
            <a:ext cx="1879104" cy="2505472"/>
          </a:xfrm>
          <a:prstGeom prst="rect">
            <a:avLst/>
          </a:prstGeom>
          <a:noFill/>
        </p:spPr>
      </p:pic>
      <p:pic>
        <p:nvPicPr>
          <p:cNvPr id="9222" name="Picture 6" descr="http://upload.wikimedia.org/wikipedia/commons/thumb/0/0a/Paper.jpg/220px-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1512168" cy="1835222"/>
          </a:xfrm>
          <a:prstGeom prst="rect">
            <a:avLst/>
          </a:prstGeom>
          <a:noFill/>
        </p:spPr>
      </p:pic>
      <p:pic>
        <p:nvPicPr>
          <p:cNvPr id="9224" name="Picture 8" descr="http://upload.wikimedia.org/wikipedia/commons/0/0b/TLC-Essential-O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160240" cy="1877896"/>
          </a:xfrm>
          <a:prstGeom prst="rect">
            <a:avLst/>
          </a:prstGeom>
          <a:noFill/>
        </p:spPr>
      </p:pic>
      <p:pic>
        <p:nvPicPr>
          <p:cNvPr id="9226" name="Picture 10" descr="https://chromadex.com/wpresources/Upload/Article/CDXImages/ServicesPageImages/CAMAGAutoTLCSmpl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576911"/>
            <a:ext cx="2085975" cy="187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ماده ظاهر کننده</a:t>
            </a:r>
          </a:p>
          <a:p>
            <a:r>
              <a:rPr lang="fa-IR" dirty="0">
                <a:cs typeface="B Nazanin" pitchFamily="2" charset="-78"/>
              </a:rPr>
              <a:t>در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ابتدا ماده مجهول را روي صفحات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كه به عنوان فاز جاذب يا ساكن است قرار داده سپس از روي اين فاز يك حلال آلي يا همان فاز متحرك را عبور مي دهند . فاز متحرك در ضمن حركت از روي فاز ساكن ، نمونه لكه گذاري شده را با خود حركت داده و به نسبت ضريب حلاليت آن ماده بين فاز ساكن و متحرك در يك قسمت  از صفحه ( فاز ساكن) آن ماده را به جاي مي گذارد و خودش به حركت ادامه مي دهد . از انجا كه لكه بجا مانده در مسير  حركت فاز متحرك ، معمولا بي رنگ مي باشد. 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لذا در مرحله ي بعد از معرفهاي اختصاصي براي ظاهر شدن محل لكه بر روي صفحه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استفاده مي شود. متداول ترين اين معرفها عبارتنداز نيترات نقره در كروامتو گرافي سموم دفع آفات  كلره محلول يدو پلاتينات و دراژندورف براي تشخيص الكالوييدها ، محلول كلرور پالاديوم در تشخيص سموم دفع آفات فسفره ، نیترات مركوريك و دي فنيل كاربازون در تشخيص باربيتوراتها و نور فلورسانس در تشخيص آفلا توكسين.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براي جدا كردن اجزاي يك نمونه با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توجه به جنس فاز ساكن ، نوع حلال مورد استفاده و يا فاز متحر ك و نوع ماده ظاهر كننده بسيار اهميت دارد.</a:t>
            </a:r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TLC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" name="Thin Layer Chromatography- Description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109669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784" y="44624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گازی </a:t>
            </a:r>
            <a:r>
              <a:rPr lang="en-US" dirty="0">
                <a:cs typeface="B Nazanin" pitchFamily="2" charset="-78"/>
              </a:rPr>
              <a:t>(GC)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328592" cy="5400600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متحرک از جنس گاز بی اثر (نیتروژن یا هلیوم)</a:t>
            </a:r>
          </a:p>
          <a:p>
            <a:r>
              <a:rPr lang="fa-IR" dirty="0">
                <a:cs typeface="B Nazanin" pitchFamily="2" charset="-78"/>
              </a:rPr>
              <a:t>فاز ثابت از جنس جامد یا مایع</a:t>
            </a:r>
          </a:p>
          <a:p>
            <a:r>
              <a:rPr lang="fa-IR" dirty="0">
                <a:cs typeface="B Nazanin" pitchFamily="2" charset="-78"/>
              </a:rPr>
              <a:t>برای آنالیزی موادی است که قابلیت تبخیر را دارند و در دمای بالا تجزیه نمی شوند.</a:t>
            </a:r>
          </a:p>
          <a:p>
            <a:r>
              <a:rPr lang="fa-IR" dirty="0">
                <a:cs typeface="B Nazanin" pitchFamily="2" charset="-78"/>
              </a:rPr>
              <a:t>نمونه تزریق شده به دستگاه در اثر حرارت تبدیل به بخار شده و با جریان گاز بی اثر نمونه به داخل ستون هدایت می شود و بر اساس تمایل بین بین فاز متحرک و فاز ثابت نمونه ها جدا می شوند.</a:t>
            </a:r>
          </a:p>
          <a:p>
            <a:r>
              <a:rPr lang="fa-IR" dirty="0">
                <a:cs typeface="B Nazanin" pitchFamily="2" charset="-78"/>
              </a:rPr>
              <a:t>ستون ها</a:t>
            </a:r>
          </a:p>
          <a:p>
            <a:pPr lvl="1"/>
            <a:r>
              <a:rPr lang="fa-IR" dirty="0">
                <a:cs typeface="B Nazanin" pitchFamily="2" charset="-78"/>
              </a:rPr>
              <a:t>پر شده </a:t>
            </a:r>
            <a:r>
              <a:rPr lang="en-US" dirty="0">
                <a:cs typeface="B Nazanin" pitchFamily="2" charset="-78"/>
              </a:rPr>
              <a:t>(Packed column)</a:t>
            </a:r>
            <a:r>
              <a:rPr lang="fa-IR" dirty="0">
                <a:cs typeface="B Nazanin" pitchFamily="2" charset="-78"/>
              </a:rPr>
              <a:t> : طول 2-0/5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متر و قطر داخلی چند میلی متر</a:t>
            </a:r>
          </a:p>
          <a:p>
            <a:pPr lvl="1"/>
            <a:r>
              <a:rPr lang="fa-IR" dirty="0">
                <a:cs typeface="B Nazanin" pitchFamily="2" charset="-78"/>
              </a:rPr>
              <a:t>مویینه </a:t>
            </a:r>
            <a:r>
              <a:rPr lang="en-US" dirty="0">
                <a:cs typeface="B Nazanin" pitchFamily="2" charset="-78"/>
              </a:rPr>
              <a:t>(Capillary)</a:t>
            </a:r>
            <a:r>
              <a:rPr lang="fa-IR" dirty="0">
                <a:cs typeface="B Nazanin" pitchFamily="2" charset="-78"/>
              </a:rPr>
              <a:t> : طول 100-30 متر و قطر داخلی 0/7-0/2 میلی متر</a:t>
            </a:r>
          </a:p>
          <a:p>
            <a:r>
              <a:rPr lang="fa-IR" dirty="0">
                <a:cs typeface="B Nazanin" pitchFamily="2" charset="-78"/>
              </a:rPr>
              <a:t>اجزای تفکیک شده در نهایت وارد ردیاب </a:t>
            </a:r>
            <a:r>
              <a:rPr lang="en-US" dirty="0">
                <a:cs typeface="B Nazanin" pitchFamily="2" charset="-78"/>
              </a:rPr>
              <a:t>(Detector)</a:t>
            </a:r>
            <a:r>
              <a:rPr lang="fa-IR" dirty="0">
                <a:cs typeface="B Nazanin" pitchFamily="2" charset="-78"/>
              </a:rPr>
              <a:t> شده و سیگنال مربوط به هر جزء   بوسیله ثبات به شکل پیک در می آید</a:t>
            </a:r>
          </a:p>
          <a:p>
            <a:r>
              <a:rPr lang="fa-IR" dirty="0">
                <a:cs typeface="B Nazanin" pitchFamily="2" charset="-78"/>
              </a:rPr>
              <a:t>با ساتفاده از زمان بازداری </a:t>
            </a:r>
            <a:r>
              <a:rPr lang="en-US" dirty="0">
                <a:cs typeface="B Nazanin" pitchFamily="2" charset="-78"/>
              </a:rPr>
              <a:t>(Retention Time)</a:t>
            </a:r>
            <a:r>
              <a:rPr lang="fa-IR" dirty="0">
                <a:cs typeface="B Nazanin" pitchFamily="2" charset="-78"/>
              </a:rPr>
              <a:t> و سطح زیر منحنی هر پیک می توان شناسایی و تیین مقدار را انجام داد</a:t>
            </a:r>
          </a:p>
          <a:p>
            <a:pPr lvl="1"/>
            <a:r>
              <a:rPr lang="en-US" dirty="0" err="1">
                <a:cs typeface="B Nazanin" pitchFamily="2" charset="-78"/>
              </a:rPr>
              <a:t>Rt</a:t>
            </a:r>
            <a:r>
              <a:rPr lang="fa-IR" dirty="0">
                <a:cs typeface="B Nazanin" pitchFamily="2" charset="-78"/>
              </a:rPr>
              <a:t> :مدت زمان لازم برای بروز هر پیک مربوط به آنالیت در کروماتوگرام حاصله بعد از تزریق را گویند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7169" name="Picture 1" descr="C:\Users\Ebrahim\Desktop\آموزشی\درسی\سم شناسی\New folder\intr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7" y="44624"/>
            <a:ext cx="3807953" cy="2088232"/>
          </a:xfrm>
          <a:prstGeom prst="rect">
            <a:avLst/>
          </a:prstGeom>
          <a:noFill/>
        </p:spPr>
      </p:pic>
      <p:pic>
        <p:nvPicPr>
          <p:cNvPr id="7171" name="Picture 3" descr="http://web.nmsu.edu/~kburke/Instrumentation/schm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2204864"/>
            <a:ext cx="3563888" cy="2108679"/>
          </a:xfrm>
          <a:prstGeom prst="rect">
            <a:avLst/>
          </a:prstGeom>
          <a:noFill/>
        </p:spPr>
      </p:pic>
      <p:pic>
        <p:nvPicPr>
          <p:cNvPr id="7173" name="Picture 5" descr="http://www.okbu.net/chemistry/mrjordan/webtutorials/gc/images/gcover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38" y="4308300"/>
            <a:ext cx="3333750" cy="2505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224" y="-27384"/>
            <a:ext cx="20985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6712"/>
            <a:ext cx="4572000" cy="5832648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انواع 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ردیاب نیتروژن–فسفر </a:t>
            </a:r>
            <a:r>
              <a:rPr lang="en-US" dirty="0">
                <a:cs typeface="B Nazanin" pitchFamily="2" charset="-78"/>
              </a:rPr>
              <a:t>(Nitrogen-Phosphorous Detector=NPD)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یونش شعله </a:t>
            </a:r>
            <a:r>
              <a:rPr lang="en-US" dirty="0">
                <a:cs typeface="B Nazanin" pitchFamily="2" charset="-78"/>
              </a:rPr>
              <a:t>(Flame Ionization Detector=FID)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ربایش الکترون </a:t>
            </a:r>
            <a:r>
              <a:rPr lang="en-US" dirty="0">
                <a:cs typeface="B Nazanin" pitchFamily="2" charset="-78"/>
              </a:rPr>
              <a:t>(Electron Capture Detector=ECD)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طیف سنجی جرمی </a:t>
            </a:r>
            <a:r>
              <a:rPr lang="en-US" dirty="0">
                <a:cs typeface="B Nazanin" pitchFamily="2" charset="-78"/>
              </a:rPr>
              <a:t>(Mass </a:t>
            </a:r>
            <a:r>
              <a:rPr lang="en-US" dirty="0" err="1">
                <a:cs typeface="B Nazanin" pitchFamily="2" charset="-78"/>
              </a:rPr>
              <a:t>Spectrometery</a:t>
            </a:r>
            <a:r>
              <a:rPr lang="en-US" dirty="0">
                <a:cs typeface="B Nazanin" pitchFamily="2" charset="-78"/>
              </a:rPr>
              <a:t>=MS)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در این روش قابلیت تفکیک و شناسایی مواد شیمیایی بالا رفته و ابزار قدرتمندی در سم شناسی است</a:t>
            </a:r>
          </a:p>
          <a:p>
            <a:pPr lvl="2"/>
            <a:r>
              <a:rPr lang="fa-IR" dirty="0">
                <a:cs typeface="B Nazanin" pitchFamily="2" charset="-78"/>
              </a:rPr>
              <a:t>طیف جرمی مواد ناشی از شکست مولکول ها به مثابه یک اثر انگشت می باشد</a:t>
            </a:r>
          </a:p>
          <a:p>
            <a:pPr lvl="2"/>
            <a:r>
              <a:rPr lang="fa-IR" dirty="0">
                <a:cs typeface="B Nazanin" pitchFamily="2" charset="-78"/>
              </a:rPr>
              <a:t>حساسایت و اختصاصی بودن بالای دستگاه</a:t>
            </a:r>
          </a:p>
          <a:p>
            <a:pPr lvl="2"/>
            <a:r>
              <a:rPr lang="fa-IR" dirty="0">
                <a:cs typeface="B Nazanin" pitchFamily="2" charset="-78"/>
              </a:rPr>
              <a:t>گران بودن دستگاه، وقت گیر بودن زمان آنالیز و تبحر بالای اپراتور</a:t>
            </a:r>
          </a:p>
        </p:txBody>
      </p:sp>
      <p:pic>
        <p:nvPicPr>
          <p:cNvPr id="6146" name="Picture 2" descr="https://www.etslabs.com/images/methods/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4624"/>
            <a:ext cx="4355976" cy="2085976"/>
          </a:xfrm>
          <a:prstGeom prst="rect">
            <a:avLst/>
          </a:prstGeom>
          <a:noFill/>
        </p:spPr>
      </p:pic>
      <p:pic>
        <p:nvPicPr>
          <p:cNvPr id="6148" name="Picture 4" descr="http://www.chromacademy.com/essential-guide/nov2010/fi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" y="2276872"/>
            <a:ext cx="4769768" cy="2172895"/>
          </a:xfrm>
          <a:prstGeom prst="rect">
            <a:avLst/>
          </a:prstGeom>
          <a:noFill/>
        </p:spPr>
      </p:pic>
      <p:pic>
        <p:nvPicPr>
          <p:cNvPr id="6150" name="Picture 6" descr="http://www.engineering.auckland.ac.nz/webdav/site/engineering/shared/about/our-research/images/iande/cl-seperate-mix-grap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604194"/>
            <a:ext cx="3312368" cy="2186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مایع با عملکرد بالا </a:t>
            </a:r>
            <a:r>
              <a:rPr lang="en-US" dirty="0">
                <a:cs typeface="B Nazanin" pitchFamily="2" charset="-78"/>
              </a:rPr>
              <a:t>(HPLC)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525963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ثابت از جنس جامد و فاز متحرک از جنس مایع</a:t>
            </a:r>
          </a:p>
          <a:p>
            <a:r>
              <a:rPr lang="fa-IR" dirty="0">
                <a:cs typeface="B Nazanin" pitchFamily="2" charset="-78"/>
              </a:rPr>
              <a:t>مکانیسم های جداسازی</a:t>
            </a:r>
          </a:p>
          <a:p>
            <a:pPr lvl="1"/>
            <a:r>
              <a:rPr lang="fa-IR" dirty="0">
                <a:cs typeface="B Nazanin" pitchFamily="2" charset="-78"/>
              </a:rPr>
              <a:t>تسهیم</a:t>
            </a:r>
          </a:p>
          <a:p>
            <a:pPr lvl="1"/>
            <a:r>
              <a:rPr lang="fa-IR" dirty="0">
                <a:cs typeface="B Nazanin" pitchFamily="2" charset="-78"/>
              </a:rPr>
              <a:t>تعویض یونی</a:t>
            </a:r>
          </a:p>
          <a:p>
            <a:pPr lvl="1"/>
            <a:r>
              <a:rPr lang="fa-IR" dirty="0">
                <a:cs typeface="B Nazanin" pitchFamily="2" charset="-78"/>
              </a:rPr>
              <a:t>جذب سطحی</a:t>
            </a:r>
          </a:p>
          <a:p>
            <a:pPr lvl="1"/>
            <a:r>
              <a:rPr lang="fa-IR" dirty="0">
                <a:cs typeface="B Nazanin" pitchFamily="2" charset="-78"/>
              </a:rPr>
              <a:t>و ...</a:t>
            </a:r>
          </a:p>
          <a:p>
            <a:r>
              <a:rPr lang="fa-IR" dirty="0">
                <a:cs typeface="B Nazanin" pitchFamily="2" charset="-78"/>
              </a:rPr>
              <a:t>برای جداسازی مواد آلی قطبی و موادی که با روش </a:t>
            </a:r>
            <a:r>
              <a:rPr lang="en-US" dirty="0">
                <a:cs typeface="B Nazanin" pitchFamily="2" charset="-78"/>
              </a:rPr>
              <a:t>GC</a:t>
            </a:r>
            <a:r>
              <a:rPr lang="fa-IR" dirty="0">
                <a:cs typeface="B Nazanin" pitchFamily="2" charset="-78"/>
              </a:rPr>
              <a:t> مقدور نیست انجام می پذیرد</a:t>
            </a:r>
          </a:p>
          <a:p>
            <a:r>
              <a:rPr lang="fa-IR" dirty="0">
                <a:cs typeface="B Nazanin" pitchFamily="2" charset="-78"/>
              </a:rPr>
              <a:t>فشار ایجاد توسط پمپ باعث حرکت فاز متجرک در ستون شده و افزایش سرعت آنالیز می شود.</a:t>
            </a:r>
          </a:p>
          <a:p>
            <a:r>
              <a:rPr lang="fa-IR" dirty="0">
                <a:cs typeface="B Nazanin" pitchFamily="2" charset="-78"/>
              </a:rPr>
              <a:t>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ماوراء بنفش-مرئی</a:t>
            </a:r>
          </a:p>
          <a:p>
            <a:pPr lvl="1"/>
            <a:r>
              <a:rPr lang="fa-IR" dirty="0">
                <a:cs typeface="B Nazanin" pitchFamily="2" charset="-78"/>
              </a:rPr>
              <a:t>فلوئورسانس</a:t>
            </a:r>
          </a:p>
          <a:p>
            <a:pPr lvl="1"/>
            <a:r>
              <a:rPr lang="fa-IR" dirty="0">
                <a:cs typeface="B Nazanin" pitchFamily="2" charset="-78"/>
              </a:rPr>
              <a:t>الکتروشیمیایی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طیف سنجی جرمی</a:t>
            </a:r>
          </a:p>
        </p:txBody>
      </p:sp>
      <p:pic>
        <p:nvPicPr>
          <p:cNvPr id="5122" name="Picture 2" descr="http://web.nmsu.edu/~kburke/Instrumentation/Waters_HPLC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2" y="764704"/>
            <a:ext cx="4076710" cy="2568328"/>
          </a:xfrm>
          <a:prstGeom prst="rect">
            <a:avLst/>
          </a:prstGeom>
          <a:noFill/>
        </p:spPr>
      </p:pic>
      <p:pic>
        <p:nvPicPr>
          <p:cNvPr id="5124" name="Picture 4" descr="http://www.perkinelmer.com/CMSResources/Images/44-70514_Flexar-FX-15-UV-UHPLC-System-copy-(Large)_649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72" y="4156292"/>
            <a:ext cx="4195736" cy="2657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ایمنوآسی </a:t>
            </a:r>
            <a:r>
              <a:rPr lang="en-US" dirty="0">
                <a:cs typeface="B Nazanin" pitchFamily="2" charset="-78"/>
              </a:rPr>
              <a:t>(Immunoassay)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بر اساس واکنش رقابتی بین آنتی ژن (آنالیت) نشاندار </a:t>
            </a:r>
            <a:r>
              <a:rPr lang="en-US" dirty="0">
                <a:cs typeface="B Nazanin" pitchFamily="2" charset="-78"/>
              </a:rPr>
              <a:t>(Labeled)</a:t>
            </a:r>
            <a:r>
              <a:rPr lang="fa-IR" dirty="0">
                <a:cs typeface="B Nazanin" pitchFamily="2" charset="-78"/>
              </a:rPr>
              <a:t> و انتی ژن غیر نشاندار برای اتصال به نواحی خاصی از آنتی بادی اختصاصی است</a:t>
            </a:r>
          </a:p>
          <a:p>
            <a:r>
              <a:rPr lang="fa-IR" dirty="0">
                <a:cs typeface="B Nazanin" pitchFamily="2" charset="-78"/>
              </a:rPr>
              <a:t>دونوع متداول از روشهای ایمنواسی</a:t>
            </a:r>
          </a:p>
          <a:p>
            <a:pPr lvl="1"/>
            <a:r>
              <a:rPr lang="fa-IR" dirty="0">
                <a:cs typeface="B Nazanin" pitchFamily="2" charset="-78"/>
              </a:rPr>
              <a:t>رادیو ایمنواسی </a:t>
            </a:r>
            <a:r>
              <a:rPr lang="en-US" dirty="0">
                <a:cs typeface="B Nazanin" pitchFamily="2" charset="-78"/>
              </a:rPr>
              <a:t>(RIA)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آنزیم ایمنواسی </a:t>
            </a:r>
            <a:r>
              <a:rPr lang="en-US" dirty="0">
                <a:cs typeface="B Nazanin" pitchFamily="2" charset="-78"/>
              </a:rPr>
              <a:t>(EIA)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ELISA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332656"/>
            <a:ext cx="5040560" cy="5832648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تشخیص:</a:t>
            </a:r>
          </a:p>
          <a:p>
            <a:pPr lvl="1"/>
            <a:r>
              <a:rPr lang="fa-IR" dirty="0">
                <a:cs typeface="B Nazanin" pitchFamily="2" charset="-78"/>
              </a:rPr>
              <a:t>ارزیابی بیمار و علائم ونشانه های بیماری یا اختلال عملکرد برای رسیدن به علت</a:t>
            </a:r>
          </a:p>
          <a:p>
            <a:pPr lvl="1"/>
            <a:r>
              <a:rPr lang="fa-IR" dirty="0">
                <a:cs typeface="B Nazanin" pitchFamily="2" charset="-78"/>
              </a:rPr>
              <a:t>ایجاد روشها و درمانهای خاص برای تصحیح اثرات مسمومیت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تشخیص بالینی</a:t>
            </a:r>
          </a:p>
          <a:p>
            <a:pPr lvl="1"/>
            <a:r>
              <a:rPr lang="fa-IR" dirty="0">
                <a:cs typeface="B Nazanin" pitchFamily="2" charset="-78"/>
              </a:rPr>
              <a:t>در آغاز برای تعیین ارگان آسیب دیده (ایست تنفسی، تشنج وشوک عمومی) و کنترل اختلالات برای نجات زندگی حیوان استفاده می شود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تشخیص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توصیف تغییراتی که در بافت اتفاق می افتد (نکروز حاد کبدی چند کانونی)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تشخیص علیتی (مهمترین تشخیص)</a:t>
            </a:r>
          </a:p>
          <a:p>
            <a:pPr lvl="1"/>
            <a:r>
              <a:rPr lang="fa-IR" dirty="0">
                <a:cs typeface="B Nazanin" pitchFamily="2" charset="-78"/>
              </a:rPr>
              <a:t>پادزهرهای خاص </a:t>
            </a:r>
            <a:r>
              <a:rPr lang="en-US" dirty="0">
                <a:cs typeface="B Nazanin" pitchFamily="2" charset="-78"/>
              </a:rPr>
              <a:t>(Antidote)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حفاظت از سلامت عمومی</a:t>
            </a:r>
          </a:p>
          <a:p>
            <a:pPr lvl="1"/>
            <a:r>
              <a:rPr lang="fa-IR" dirty="0">
                <a:cs typeface="B Nazanin" pitchFamily="2" charset="-78"/>
              </a:rPr>
              <a:t>شناسایی آسیب ها و درگیری ها</a:t>
            </a:r>
          </a:p>
        </p:txBody>
      </p:sp>
      <p:pic>
        <p:nvPicPr>
          <p:cNvPr id="15362" name="Picture 2" descr="http://phoenixrising.me/wp-content/uploads/Diagnos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9" y="1386432"/>
            <a:ext cx="3720413" cy="3266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44"/>
    </mc:Choice>
    <mc:Fallback xmlns="">
      <p:transition spd="slow" advTm="2003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556792"/>
            <a:ext cx="4067944" cy="44973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مواد نشان دار</a:t>
            </a:r>
          </a:p>
          <a:p>
            <a:pPr lvl="2"/>
            <a:r>
              <a:rPr lang="fa-IR" dirty="0">
                <a:cs typeface="B Nazanin" pitchFamily="2" charset="-78"/>
              </a:rPr>
              <a:t>تریتیوم </a:t>
            </a:r>
            <a:r>
              <a:rPr lang="en-US" dirty="0">
                <a:cs typeface="B Nazanin" pitchFamily="2" charset="-78"/>
              </a:rPr>
              <a:t>(3H)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ید 125</a:t>
            </a:r>
            <a:r>
              <a:rPr lang="en-US" dirty="0">
                <a:cs typeface="B Nazanin" pitchFamily="2" charset="-78"/>
              </a:rPr>
              <a:t> (125 I)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کرین 14 </a:t>
            </a:r>
            <a:r>
              <a:rPr lang="en-US" dirty="0">
                <a:cs typeface="B Nazanin" pitchFamily="2" charset="-78"/>
              </a:rPr>
              <a:t>(14 C)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حساسیت بالا (5-1 نانوگرم در میلی لیتر</a:t>
            </a:r>
          </a:p>
          <a:p>
            <a:pPr lvl="1"/>
            <a:r>
              <a:rPr lang="fa-IR" dirty="0">
                <a:cs typeface="B Nazanin" pitchFamily="2" charset="-78"/>
              </a:rPr>
              <a:t>عدم نیاز به حجم بالای نمونه </a:t>
            </a:r>
          </a:p>
          <a:p>
            <a:pPr lvl="1"/>
            <a:r>
              <a:rPr lang="fa-IR" dirty="0">
                <a:cs typeface="B Nazanin" pitchFamily="2" charset="-78"/>
              </a:rPr>
              <a:t>گرانی دستگاه ها و خطر کار با مواد رادیواکتیویتی و وقت گیر بودن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  <p:sp>
        <p:nvSpPr>
          <p:cNvPr id="1026" name="AutoShape 2" descr="http://www.millipore.com/diagnostics_cap/files/estapor/$file/Immunoassays_competitivetests.bmp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8" name="Picture 4" descr="http://www.millipore.com/diagnostics_cap/files/estapor/$file/Immunoassays_competitivetest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811737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10" descr="Fig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29600" cy="4816475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ELISA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1026" name="Picture 2" descr="C:\Users\Ebrahim\Desktop\آموزشی\درسی\سم شناسی\New folder\Automated-Microplate-Washer-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9963"/>
            <a:ext cx="3240360" cy="362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Ebrahim\Desktop\آموزشی\درسی\سم شناسی\New folder\2100STF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393" y="1988840"/>
            <a:ext cx="4289668" cy="351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436096" y="5877272"/>
            <a:ext cx="259228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Reader</a:t>
            </a:r>
            <a:endParaRPr lang="fa-IR" dirty="0"/>
          </a:p>
        </p:txBody>
      </p:sp>
      <p:sp>
        <p:nvSpPr>
          <p:cNvPr id="9" name="Rounded Rectangle 8"/>
          <p:cNvSpPr/>
          <p:nvPr/>
        </p:nvSpPr>
        <p:spPr>
          <a:xfrm>
            <a:off x="1043608" y="5805264"/>
            <a:ext cx="244827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Washer</a:t>
            </a:r>
            <a:endParaRPr lang="fa-I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esktop\آموزشی\درسی\سم شناسی\New folder\ELIS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6672"/>
            <a:ext cx="3057128" cy="2680082"/>
          </a:xfrm>
          <a:prstGeom prst="rect">
            <a:avLst/>
          </a:prstGeom>
          <a:noFill/>
        </p:spPr>
      </p:pic>
      <p:pic>
        <p:nvPicPr>
          <p:cNvPr id="2051" name="Picture 3" descr="C:\Users\Ebrahim\Desktop\آموزشی\درسی\سم شناسی\New folder\ELISA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52" y="3933056"/>
            <a:ext cx="3780420" cy="2520280"/>
          </a:xfrm>
          <a:prstGeom prst="rect">
            <a:avLst/>
          </a:prstGeom>
          <a:noFill/>
        </p:spPr>
      </p:pic>
      <p:pic>
        <p:nvPicPr>
          <p:cNvPr id="2052" name="Picture 4" descr="C:\Users\Ebrahim\Desktop\آموزشی\درسی\سم شناسی\New folder\ELI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970" y="3645024"/>
            <a:ext cx="4507062" cy="3096344"/>
          </a:xfrm>
          <a:prstGeom prst="rect">
            <a:avLst/>
          </a:prstGeom>
          <a:noFill/>
        </p:spPr>
      </p:pic>
      <p:pic>
        <p:nvPicPr>
          <p:cNvPr id="2053" name="Picture 5" descr="C:\Users\Ebrahim\Desktop\آموزشی\درسی\سم شناسی\New folder\elisa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624"/>
            <a:ext cx="3240359" cy="3410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550547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آنتی ژن(دارو) توسط یک آنزیم نشاندار شده</a:t>
            </a:r>
          </a:p>
          <a:p>
            <a:pPr lvl="2"/>
            <a:r>
              <a:rPr lang="fa-IR" dirty="0">
                <a:cs typeface="B Nazanin" pitchFamily="2" charset="-78"/>
              </a:rPr>
              <a:t>رقابت بین دارو یا متابولیت غیر نشان دار با متابولیت نشان دار برای اتصال به نواحی خاصی از انتی بادی صورت می گیرد.</a:t>
            </a:r>
          </a:p>
          <a:p>
            <a:pPr lvl="2"/>
            <a:r>
              <a:rPr lang="fa-IR" dirty="0">
                <a:cs typeface="B Nazanin" pitchFamily="2" charset="-78"/>
              </a:rPr>
              <a:t>نمونه ادرار با یک واکنش گر شامل گلوکز-6-فسفات دهیدروژناز و انتی بادی اختصاصی مخلوط شده و سپس داروی نشاندار شده با آنزیم گلوکز-6-فسفات دهیدروژناز وارد واکنش شده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اتصال داروی نشان دار شده با آنزیم با مولکول آنتی بادی به علت تغیییر ساختار سه بعدی آنزیم مولکول آنزیم قادر به متابولیسم سوبسترا نخواهد بود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حضور دارو در نمونه ادراری، داروی نشان دارشده به مولکولانتی بادی اتصال نیافته و قادر به متابولیسم سوبسترای خود است</a:t>
            </a:r>
          </a:p>
          <a:p>
            <a:pPr lvl="2"/>
            <a:r>
              <a:rPr lang="fa-IR" dirty="0">
                <a:cs typeface="B Nazanin" pitchFamily="2" charset="-78"/>
              </a:rPr>
              <a:t>فعالیت آنزیم نسبت مستقیم با غلظت آنالیت موجود در نمونه دارد</a:t>
            </a:r>
          </a:p>
          <a:p>
            <a:pPr lvl="2"/>
            <a:r>
              <a:rPr lang="fa-IR" dirty="0">
                <a:cs typeface="B Nazanin" pitchFamily="2" charset="-78"/>
              </a:rPr>
              <a:t>مزایا</a:t>
            </a:r>
          </a:p>
          <a:p>
            <a:pPr lvl="3"/>
            <a:r>
              <a:rPr lang="fa-IR" dirty="0">
                <a:cs typeface="B Nazanin" pitchFamily="2" charset="-78"/>
              </a:rPr>
              <a:t>زمان کوتاه آنالیز، عدم نیاز به مواد رادیواکتیو، آسانی مراحل انالیز و عدم نیاز به جداسازیجزء آزاد</a:t>
            </a:r>
          </a:p>
          <a:p>
            <a:pPr lvl="2"/>
            <a:r>
              <a:rPr lang="fa-IR" dirty="0">
                <a:cs typeface="B Nazanin" pitchFamily="2" charset="-78"/>
              </a:rPr>
              <a:t>معایب</a:t>
            </a:r>
          </a:p>
          <a:p>
            <a:pPr lvl="3"/>
            <a:r>
              <a:rPr lang="fa-IR" dirty="0">
                <a:cs typeface="B Nazanin" pitchFamily="2" charset="-78"/>
              </a:rPr>
              <a:t>حساسیت کمتر نسبت به </a:t>
            </a:r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حساس بودن واکنش به عواملی مانند دما، قدرت یونی و 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brahim\Desktop\آموزشی\درسی\سم شناسی\New folder\emi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7" y="1412776"/>
            <a:ext cx="3821461" cy="1872208"/>
          </a:xfrm>
          <a:prstGeom prst="rect">
            <a:avLst/>
          </a:prstGeom>
          <a:noFill/>
        </p:spPr>
      </p:pic>
      <p:pic>
        <p:nvPicPr>
          <p:cNvPr id="3075" name="Picture 3" descr="C:\Users\Ebrahim\Desktop\آموزشی\درسی\سم شناسی\New folder\F3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01289"/>
            <a:ext cx="3744416" cy="1928375"/>
          </a:xfrm>
          <a:prstGeom prst="rect">
            <a:avLst/>
          </a:prstGeom>
          <a:noFill/>
        </p:spPr>
      </p:pic>
      <p:pic>
        <p:nvPicPr>
          <p:cNvPr id="3076" name="Picture 4" descr="C:\Users\Ebrahim\Desktop\آموزشی\درسی\سم شناسی\New folder\ClkimmunoassaysF005_defau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277" y="980728"/>
            <a:ext cx="516622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از روشهای متداول آنالیز سموم در سم شناسی است</a:t>
            </a:r>
          </a:p>
          <a:p>
            <a:r>
              <a:rPr lang="fa-IR" dirty="0">
                <a:cs typeface="B Nazanin" pitchFamily="2" charset="-78"/>
              </a:rPr>
              <a:t>اندازه گیری میزان تابش (نامرئی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400-200) و 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800-400))جذب شده بوسیله مواد موجود در نمونه محلول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100" name="Picture 4" descr="http://www.thechemicalblog.co.uk/wp-content/uploads/2012/04/Spectrophot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365104"/>
            <a:ext cx="3355032" cy="2239326"/>
          </a:xfrm>
          <a:prstGeom prst="rect">
            <a:avLst/>
          </a:prstGeom>
          <a:noFill/>
        </p:spPr>
      </p:pic>
      <p:pic>
        <p:nvPicPr>
          <p:cNvPr id="4102" name="Picture 6" descr="http://www.laboratory-equipment.com/gallery/lab_equipment/analytical/Images/Spectrophotometer_Lambda_Bio_per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22576"/>
            <a:ext cx="2857500" cy="2590800"/>
          </a:xfrm>
          <a:prstGeom prst="rect">
            <a:avLst/>
          </a:prstGeom>
          <a:noFill/>
        </p:spPr>
      </p:pic>
      <p:pic>
        <p:nvPicPr>
          <p:cNvPr id="4103" name="Picture 7" descr="C:\Users\Ebrahim\Downloads\spectrophotometer_stru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8064896" cy="2929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روش متداول در انالیز سموم فلزی مثل سرب، آرسنیک، جیوه،کادمیوم، تالیوم و آهن</a:t>
            </a:r>
          </a:p>
          <a:p>
            <a:r>
              <a:rPr lang="fa-IR" dirty="0">
                <a:cs typeface="B Nazanin" pitchFamily="2" charset="-78"/>
              </a:rPr>
              <a:t>اساس روش</a:t>
            </a:r>
          </a:p>
          <a:p>
            <a:pPr lvl="1"/>
            <a:r>
              <a:rPr lang="fa-IR" dirty="0">
                <a:cs typeface="B Nazanin" pitchFamily="2" charset="-78"/>
              </a:rPr>
              <a:t>جذب یک طول موج خاص بوسیله ذرات اتمی شده فلز مورد نظر</a:t>
            </a:r>
          </a:p>
          <a:p>
            <a:pPr lvl="1"/>
            <a:r>
              <a:rPr lang="fa-IR" dirty="0">
                <a:cs typeface="B Nazanin" pitchFamily="2" charset="-78"/>
              </a:rPr>
              <a:t>انرژی موجود در این طول موج خاص (طول موج رزونانس) صرف انتقال الکترون های لایه ظرفیت اتم از سطح انرژی پایین به سطح انرژی بالاتر می شود. این امر </a:t>
            </a:r>
            <a:r>
              <a:rPr lang="fa-IR">
                <a:cs typeface="B Nazanin" pitchFamily="2" charset="-78"/>
              </a:rPr>
              <a:t>باعث کاهش </a:t>
            </a:r>
            <a:r>
              <a:rPr lang="fa-IR" dirty="0">
                <a:cs typeface="B Nazanin" pitchFamily="2" charset="-78"/>
              </a:rPr>
              <a:t>شدت طول موج تابش شده به ذرات اتمی بوسیله ردیاب دستگاه قابل شناسایی است.</a:t>
            </a:r>
          </a:p>
          <a:p>
            <a:pPr lvl="1"/>
            <a:r>
              <a:rPr lang="fa-IR" dirty="0">
                <a:cs typeface="B Nazanin" pitchFamily="2" charset="-78"/>
              </a:rPr>
              <a:t>کاهش شدت با تعداد اتم ها و در نهایت غلظت فلز در نمونه متناسب است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36866" name="Picture 2" descr="http://upload.wikimedia.org/wikipedia/commons/8/85/Atomic_absorption_spectros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437112"/>
            <a:ext cx="3168352" cy="2376264"/>
          </a:xfrm>
          <a:prstGeom prst="rect">
            <a:avLst/>
          </a:prstGeom>
          <a:noFill/>
        </p:spPr>
      </p:pic>
      <p:pic>
        <p:nvPicPr>
          <p:cNvPr id="36868" name="Picture 4" descr="http://4.bp.blogspot.com/_SqZAcZMfN6w/TFVH32oR4PI/AAAAAAAAALA/9HwPusXcqVM/s1600/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684" y="1268760"/>
            <a:ext cx="6769692" cy="3202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340768"/>
            <a:ext cx="3898776" cy="5112568"/>
          </a:xfrm>
        </p:spPr>
        <p:txBody>
          <a:bodyPr>
            <a:normAutofit fontScale="92500" lnSpcReduction="10000"/>
          </a:bodyPr>
          <a:lstStyle/>
          <a:p>
            <a:r>
              <a:rPr lang="fa-IR" dirty="0">
                <a:cs typeface="B Nazanin" pitchFamily="2" charset="-78"/>
              </a:rPr>
              <a:t>تارخچه و شرایط مواجهه</a:t>
            </a:r>
          </a:p>
          <a:p>
            <a:pPr lvl="1"/>
            <a:r>
              <a:rPr lang="fa-IR" dirty="0">
                <a:cs typeface="B Nazanin" pitchFamily="2" charset="-78"/>
              </a:rPr>
              <a:t>در صورت مواجهه به ماده سمی فرضی، شناسایی آن باید انجام پذیرد (تغییرات و کارهای انجام شده و محیط زندگی دام)</a:t>
            </a:r>
          </a:p>
          <a:p>
            <a:pPr lvl="1"/>
            <a:r>
              <a:rPr lang="fa-IR" dirty="0">
                <a:cs typeface="B Nazanin" pitchFamily="2" charset="-78"/>
              </a:rPr>
              <a:t>حضور ماده سمی در محیط تایید کننده سمیت نیست</a:t>
            </a:r>
          </a:p>
          <a:p>
            <a:pPr lvl="2"/>
            <a:r>
              <a:rPr lang="fa-IR" dirty="0">
                <a:cs typeface="B Nazanin" pitchFamily="2" charset="-78"/>
              </a:rPr>
              <a:t>مواجهه کافی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بالینی، متابولیکی و بافتی</a:t>
            </a:r>
          </a:p>
          <a:p>
            <a:pPr lvl="2"/>
            <a:r>
              <a:rPr lang="fa-IR" dirty="0">
                <a:cs typeface="B Nazanin" pitchFamily="2" charset="-78"/>
              </a:rPr>
              <a:t>سطوح سمی ماده سمی در ارگان یا بافت 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4338" name="Picture 2" descr="http://risenetworks.org/wp-content/uploads/2014/01/hi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73016"/>
            <a:ext cx="2808312" cy="2236438"/>
          </a:xfrm>
          <a:prstGeom prst="rect">
            <a:avLst/>
          </a:prstGeom>
          <a:noFill/>
        </p:spPr>
      </p:pic>
      <p:pic>
        <p:nvPicPr>
          <p:cNvPr id="14340" name="Picture 4" descr="https://zenportfolios.ca/capu-bmkt-360-01-summer-2013/files/2013/06/slesson3_807658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191000" cy="26193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260648"/>
            <a:ext cx="595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جمع آوری اطلاعات مهم</a:t>
            </a:r>
            <a:endParaRPr lang="fa-I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86"/>
    </mc:Choice>
    <mc:Fallback xmlns="">
      <p:transition spd="slow" advTm="19798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جمع آوری نمونه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نمونه مناسب برای آنالیز مورد نیاز است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</a:t>
            </a:r>
            <a:r>
              <a:rPr lang="fa-IR" dirty="0">
                <a:cs typeface="B Nazanin" pitchFamily="2" charset="-78"/>
              </a:rPr>
              <a:t> ارگان اصلی متابولیسم و دفع مواد سمی است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مسیر اصلی دفع تعداد زیادی ازمواد سمی است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محتویات معده و روده </a:t>
            </a:r>
            <a:r>
              <a:rPr lang="fa-IR" dirty="0">
                <a:cs typeface="B Nazanin" pitchFamily="2" charset="-78"/>
              </a:rPr>
              <a:t>مواجهه خوراکی اخیر را نشان می دهند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پوست و مو </a:t>
            </a:r>
            <a:r>
              <a:rPr lang="fa-IR" dirty="0">
                <a:cs typeface="B Nazanin" pitchFamily="2" charset="-78"/>
              </a:rPr>
              <a:t>برای مواجهه پوستی مهم هستند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آب و غذا و علوفه </a:t>
            </a:r>
            <a:r>
              <a:rPr lang="fa-IR" dirty="0">
                <a:cs typeface="B Nazanin" pitchFamily="2" charset="-78"/>
              </a:rPr>
              <a:t>منبع بالقوه ای برای مسمومیت ها باشند</a:t>
            </a:r>
          </a:p>
          <a:p>
            <a:pPr lvl="1"/>
            <a:r>
              <a:rPr lang="fa-IR" dirty="0">
                <a:solidFill>
                  <a:srgbClr val="00B0F0"/>
                </a:solidFill>
                <a:cs typeface="B Nazanin" pitchFamily="2" charset="-78"/>
              </a:rPr>
              <a:t>اسپری، طعمه ها، گیاهان، خاک،وموارد دیگر </a:t>
            </a:r>
            <a:r>
              <a:rPr lang="fa-IR" dirty="0">
                <a:cs typeface="B Nazanin" pitchFamily="2" charset="-78"/>
              </a:rPr>
              <a:t>از محیط حیوان مسموم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dirty="0">
                <a:cs typeface="B Nazanin" pitchFamily="2" charset="-78"/>
              </a:rPr>
              <a:t>اندازه نمونه</a:t>
            </a:r>
          </a:p>
          <a:p>
            <a:pPr lvl="1"/>
            <a:r>
              <a:rPr lang="fa-IR" dirty="0">
                <a:cs typeface="B Nazanin" pitchFamily="2" charset="-78"/>
              </a:rPr>
              <a:t>سرم یا خون: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10-5 </a:t>
            </a:r>
          </a:p>
          <a:p>
            <a:pPr lvl="1"/>
            <a:r>
              <a:rPr lang="fa-IR" dirty="0">
                <a:cs typeface="B Nazanin" pitchFamily="2" charset="-78"/>
              </a:rPr>
              <a:t>ادرار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 50 </a:t>
            </a:r>
          </a:p>
          <a:p>
            <a:pPr lvl="1"/>
            <a:r>
              <a:rPr lang="fa-IR" dirty="0">
                <a:cs typeface="B Nazanin" pitchFamily="2" charset="-78"/>
              </a:rPr>
              <a:t>ارگان ها و بافت ها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fa-IR" dirty="0">
                <a:cs typeface="B Nazanin" pitchFamily="2" charset="-78"/>
              </a:rPr>
              <a:t>200 </a:t>
            </a:r>
          </a:p>
          <a:p>
            <a:pPr lvl="1"/>
            <a:r>
              <a:rPr lang="fa-IR" dirty="0">
                <a:cs typeface="B Nazanin" pitchFamily="2" charset="-78"/>
              </a:rPr>
              <a:t>معده و محتویات شکمبه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 500 </a:t>
            </a:r>
          </a:p>
          <a:p>
            <a:pPr lvl="1"/>
            <a:r>
              <a:rPr lang="fa-IR" dirty="0">
                <a:cs typeface="B Nazanin" pitchFamily="2" charset="-78"/>
              </a:rPr>
              <a:t>غذا یا علوفه </a:t>
            </a:r>
            <a:r>
              <a:rPr lang="en-US" dirty="0">
                <a:cs typeface="B Nazanin" pitchFamily="2" charset="-78"/>
              </a:rPr>
              <a:t>Kg</a:t>
            </a:r>
            <a:r>
              <a:rPr lang="fa-IR" dirty="0">
                <a:cs typeface="B Nazanin" pitchFamily="2" charset="-78"/>
              </a:rPr>
              <a:t> 2 </a:t>
            </a:r>
          </a:p>
          <a:p>
            <a:r>
              <a:rPr lang="fa-IR" dirty="0">
                <a:cs typeface="B Nazanin" pitchFamily="2" charset="-78"/>
              </a:rPr>
              <a:t>عوامل سمی که باید تست شوند باید تعیین گردد و به آزمایشگاه ابلاغ شود</a:t>
            </a:r>
          </a:p>
          <a:p>
            <a:r>
              <a:rPr lang="fa-IR" dirty="0">
                <a:cs typeface="B Nazanin" pitchFamily="2" charset="-78"/>
              </a:rPr>
              <a:t>تاریخچه،یافته های بالینی و نکروپسی باید ثبت شود</a:t>
            </a:r>
          </a:p>
          <a:p>
            <a:r>
              <a:rPr lang="fa-IR" dirty="0">
                <a:cs typeface="B Nazanin" pitchFamily="2" charset="-78"/>
              </a:rPr>
              <a:t>نمونه ها باید تمییز و عاری از گرد و غبار و مو عوامل محیطی باشد</a:t>
            </a:r>
          </a:p>
          <a:p>
            <a:r>
              <a:rPr lang="fa-IR" dirty="0">
                <a:cs typeface="B Nazanin" pitchFamily="2" charset="-78"/>
              </a:rPr>
              <a:t>هر نمونه باید در ظرف جداگانه و تمییزی باید نگهداری شود.</a:t>
            </a:r>
          </a:p>
          <a:p>
            <a:pPr lvl="1"/>
            <a:r>
              <a:rPr lang="fa-IR" dirty="0">
                <a:cs typeface="B Nazanin" pitchFamily="2" charset="-78"/>
              </a:rPr>
              <a:t>ظروف پلاستیکی و شیشه ای برای اکثر نمونه ها مناسب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برای آنالیز باقیمانده آفت کش ها و آلوده کننده هایی آلی ظروف شیشه ای بهتر از پلاستیک هستند</a:t>
            </a:r>
          </a:p>
          <a:p>
            <a:r>
              <a:rPr lang="fa-IR" dirty="0">
                <a:cs typeface="B Nazanin" pitchFamily="2" charset="-78"/>
              </a:rPr>
              <a:t>نگهدارنده به نمونه نباید زده شود مگر دستورالعمل آزمایشگاه به طور خاص اشاره کرده باشد</a:t>
            </a:r>
          </a:p>
          <a:p>
            <a:r>
              <a:rPr lang="fa-IR" dirty="0">
                <a:cs typeface="B Nazanin" pitchFamily="2" charset="-78"/>
              </a:rPr>
              <a:t>اکثرنمونه ها باید فریز شوند</a:t>
            </a:r>
          </a:p>
          <a:p>
            <a:pPr lvl="1"/>
            <a:r>
              <a:rPr lang="fa-IR" dirty="0">
                <a:cs typeface="B Nazanin" pitchFamily="2" charset="-78"/>
              </a:rPr>
              <a:t>جلوگیری از کاهش عوامل فرار(آمونیاک و سیانید) و جلوگیری از فعالیت باکتریایی و انزیمی که ماده سمی را غیر فعال میکند</a:t>
            </a:r>
          </a:p>
          <a:p>
            <a:pPr lvl="1"/>
            <a:r>
              <a:rPr lang="fa-IR" dirty="0">
                <a:cs typeface="B Nazanin" pitchFamily="2" charset="-78"/>
              </a:rPr>
              <a:t>برعکس، فریز کردن باعث غیر فعال شدن بعضی تست ها مثل فعالیت آنزیمی می شود.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نمونه سرم باید از لخته جدا شود به علت نشت مواد از اریتروسیت ها</a:t>
            </a:r>
          </a:p>
          <a:p>
            <a:r>
              <a:rPr lang="fa-IR" dirty="0">
                <a:cs typeface="B Nazanin" pitchFamily="2" charset="-78"/>
              </a:rPr>
              <a:t>برای بعضی از عناصر خاص لوله های عاری از عنصر وجود دارد</a:t>
            </a:r>
          </a:p>
          <a:p>
            <a:r>
              <a:rPr lang="fa-IR" dirty="0">
                <a:cs typeface="B Nazanin" pitchFamily="2" charset="-78"/>
              </a:rPr>
              <a:t>غذا و نمونه های حاوی علوفه که رطوبت بالای 15 درصد دارند برای به تاخیر انداختم رشد کپک باید خشک شوند یا در یخچال نگهداری شوند</a:t>
            </a:r>
          </a:p>
          <a:p>
            <a:r>
              <a:rPr lang="fa-IR" dirty="0">
                <a:cs typeface="B Nazanin" pitchFamily="2" charset="-78"/>
              </a:rPr>
              <a:t>سردکننده کافی باید استفاده شود</a:t>
            </a:r>
          </a:p>
          <a:p>
            <a:pPr lvl="1"/>
            <a:r>
              <a:rPr lang="fa-IR" dirty="0">
                <a:cs typeface="B Nazanin" pitchFamily="2" charset="-78"/>
              </a:rPr>
              <a:t>نسبت 4 به یک سرد کننده و نمونه لازم است</a:t>
            </a:r>
          </a:p>
          <a:p>
            <a:r>
              <a:rPr lang="fa-IR" dirty="0">
                <a:cs typeface="B Nazanin" pitchFamily="2" charset="-78"/>
              </a:rPr>
              <a:t>نمونه های زیستی برای جلوگیری از نشت خون و مایعات بیولوژیکی باید دوبار داخل کیسه قرار داده شده و سر آنها خوب بسته شود.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5176"/>
            <a:ext cx="4896544" cy="66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1"/>
    </mc:Choice>
    <mc:Fallback xmlns="">
      <p:transition spd="slow" advTm="571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260648"/>
            <a:ext cx="5400600" cy="6192688"/>
          </a:xfrm>
        </p:spPr>
        <p:txBody>
          <a:bodyPr>
            <a:normAutofit fontScale="92500"/>
          </a:bodyPr>
          <a:lstStyle/>
          <a:p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علائم بالینی و اثرات</a:t>
            </a:r>
          </a:p>
          <a:p>
            <a:pPr lvl="1"/>
            <a:r>
              <a:rPr lang="fa-IR" dirty="0">
                <a:cs typeface="B Nazanin" pitchFamily="2" charset="-78"/>
              </a:rPr>
              <a:t>علائم بالینی به تنهایی برای تایید تشخیص مسمومیت کافی نیستند</a:t>
            </a:r>
          </a:p>
          <a:p>
            <a:pPr lvl="2"/>
            <a:r>
              <a:rPr lang="fa-IR" dirty="0">
                <a:cs typeface="B Nazanin" pitchFamily="2" charset="-78"/>
              </a:rPr>
              <a:t>هزاران ماده شیمیایی باعث اثرات مشابه در تعداد محدودی ارگان می شوند.</a:t>
            </a:r>
          </a:p>
          <a:p>
            <a:pPr lvl="2"/>
            <a:r>
              <a:rPr lang="fa-IR" dirty="0">
                <a:cs typeface="B Nazanin" pitchFamily="2" charset="-78"/>
              </a:rPr>
              <a:t>علائم دیده شده درمسمومیت در بیماریهای عفونی و متابولیک و اندوکرین دیده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تعریف صحیح ارگان، بافت یا روند متابولیکی تحت تاثیر در روند تشخیص مسمومیت مهم است.</a:t>
            </a:r>
          </a:p>
          <a:p>
            <a:pPr lvl="1"/>
            <a:r>
              <a:rPr lang="fa-IR" dirty="0">
                <a:cs typeface="B Nazanin" pitchFamily="2" charset="-78"/>
              </a:rPr>
              <a:t>پیشرفت علائم بالینی ارزش تشخیصی دارد</a:t>
            </a:r>
          </a:p>
          <a:p>
            <a:pPr lvl="2"/>
            <a:r>
              <a:rPr lang="fa-IR" dirty="0">
                <a:cs typeface="B Nazanin" pitchFamily="2" charset="-78"/>
              </a:rPr>
              <a:t>تمام فازهای پیشرفت بیماری ممکن است توسط دامپزشک مشاهده نشود</a:t>
            </a:r>
          </a:p>
          <a:p>
            <a:pPr lvl="2"/>
            <a:r>
              <a:rPr lang="fa-IR" dirty="0">
                <a:cs typeface="B Nazanin" pitchFamily="2" charset="-78"/>
              </a:rPr>
              <a:t>سرعت شروع و مدت علائم</a:t>
            </a:r>
          </a:p>
          <a:p>
            <a:pPr lvl="2"/>
            <a:r>
              <a:rPr lang="fa-IR" dirty="0">
                <a:cs typeface="B Nazanin" pitchFamily="2" charset="-78"/>
              </a:rPr>
              <a:t>میزان مرگ ومیر</a:t>
            </a:r>
          </a:p>
        </p:txBody>
      </p:sp>
      <p:pic>
        <p:nvPicPr>
          <p:cNvPr id="13314" name="Picture 2" descr="http://t3.gstatic.com/images?q=tbn:ANd9GcRp6SZw_aepll2AzZItfZCQFToHicJINpHe_Bae2K-lcHubAB6d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2466975" cy="1847851"/>
          </a:xfrm>
          <a:prstGeom prst="rect">
            <a:avLst/>
          </a:prstGeom>
          <a:noFill/>
        </p:spPr>
      </p:pic>
      <p:pic>
        <p:nvPicPr>
          <p:cNvPr id="13316" name="Picture 4" descr="http://cdn.thehorse.com/images/cms/2013/10/gray-horse-rolling-in-dirt.jpg?preset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2685571" cy="1764804"/>
          </a:xfrm>
          <a:prstGeom prst="rect">
            <a:avLst/>
          </a:prstGeom>
          <a:noFill/>
        </p:spPr>
      </p:pic>
      <p:pic>
        <p:nvPicPr>
          <p:cNvPr id="13318" name="Picture 6" descr="http://www.cvm.tamu.edu/FADR/Files/AI%20Clinical%20Signs%20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10" y="1988840"/>
            <a:ext cx="2594898" cy="1731666"/>
          </a:xfrm>
          <a:prstGeom prst="rect">
            <a:avLst/>
          </a:prstGeom>
          <a:noFill/>
        </p:spPr>
      </p:pic>
      <p:sp>
        <p:nvSpPr>
          <p:cNvPr id="13320" name="AutoShape 8" descr="http://www.aphis.usda.gov/focusonfish/assets/PBowser-Hemorrhaged-Gizzard-Shad-larg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2" name="Picture 10" descr="http://www.aphis.usda.gov/focusonfish/assets/PBowser-Hemorrhaged-Gizzard-Shad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271" y="5157192"/>
            <a:ext cx="2267744" cy="1700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00"/>
    </mc:Choice>
    <mc:Fallback xmlns="">
      <p:transition spd="slow" advTm="18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980728"/>
            <a:ext cx="3816424" cy="5328592"/>
          </a:xfrm>
        </p:spPr>
        <p:txBody>
          <a:bodyPr/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عوامل دیگر</a:t>
            </a:r>
          </a:p>
          <a:p>
            <a:pPr lvl="1"/>
            <a:r>
              <a:rPr lang="fa-IR" dirty="0">
                <a:cs typeface="B Nazanin" pitchFamily="2" charset="-78"/>
              </a:rPr>
              <a:t>گونه حیوان</a:t>
            </a:r>
          </a:p>
          <a:p>
            <a:pPr lvl="1"/>
            <a:r>
              <a:rPr lang="fa-IR" dirty="0">
                <a:cs typeface="B Nazanin" pitchFamily="2" charset="-78"/>
              </a:rPr>
              <a:t>جنس</a:t>
            </a:r>
          </a:p>
          <a:p>
            <a:pPr lvl="1"/>
            <a:r>
              <a:rPr lang="fa-IR" dirty="0">
                <a:cs typeface="B Nazanin" pitchFamily="2" charset="-78"/>
              </a:rPr>
              <a:t>تداخل با مواد مغذی، داروها یا مواد شیمیایی دیگر</a:t>
            </a:r>
          </a:p>
          <a:p>
            <a:pPr lvl="1"/>
            <a:r>
              <a:rPr lang="fa-IR" dirty="0">
                <a:cs typeface="B Nazanin" pitchFamily="2" charset="-78"/>
              </a:rPr>
              <a:t>استرس های قبلی یا ارگان های آسیب دیده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sp>
        <p:nvSpPr>
          <p:cNvPr id="12290" name="AutoShape 2" descr="http://www.mac-art.us/wp-content/uploads/2012/10/Animal-Sampl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mac-art.us/wp-content/uploads/2012/10/Animal-Sam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93" y="1425624"/>
            <a:ext cx="5145087" cy="40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2"/>
    </mc:Choice>
    <mc:Fallback xmlns="">
      <p:transition spd="slow" advTm="561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rgeo.com/wp-content/uploads/2010/10/ur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624"/>
            <a:ext cx="2736304" cy="2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AutoShape 4" descr="http://www.sciencemediacentre.co.nz/wp-content/upload/2013/08/blood-vial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0" name="Picture 6" descr="http://www.sciencemediacentre.co.nz/wp-content/upload/2013/08/blood-v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83970"/>
            <a:ext cx="2339752" cy="156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AutoShape 2" descr="http://upload.wikimedia.org/wikipedia/commons/3/36/20080311_Nerium_Oleander_Flower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6" name="Picture 4" descr="http://upload.wikimedia.org/wikipedia/commons/3/36/20080311_Nerium_Oleander_Flow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://barfblog.com/wp-content/uploads/2011/03/vomi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32656"/>
            <a:ext cx="1865724" cy="2343261"/>
          </a:xfrm>
          <a:prstGeom prst="rect">
            <a:avLst/>
          </a:prstGeom>
          <a:noFill/>
        </p:spPr>
      </p:pic>
      <p:pic>
        <p:nvPicPr>
          <p:cNvPr id="13320" name="Picture 8" descr="http://www.toupee.co.kr/model_img/hairsam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248274"/>
            <a:ext cx="1905000" cy="160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http://t1.gstatic.com/images?q=tbn:ANd9GcRV6a2CFXwaytw84_DJYKSRn8dNZZNPjLb5G2JaC3WAvYIGsjyfH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852936"/>
            <a:ext cx="2047875" cy="1419226"/>
          </a:xfrm>
          <a:prstGeom prst="rect">
            <a:avLst/>
          </a:prstGeom>
          <a:noFill/>
        </p:spPr>
      </p:pic>
      <p:pic>
        <p:nvPicPr>
          <p:cNvPr id="13324" name="Picture 12" descr="https://www.omlet.co.uk/images/cache/750/700/Sample_organic_omlet_chicken_fe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334812"/>
            <a:ext cx="1584176" cy="1478564"/>
          </a:xfrm>
          <a:prstGeom prst="rect">
            <a:avLst/>
          </a:prstGeom>
          <a:noFill/>
        </p:spPr>
      </p:pic>
      <p:sp>
        <p:nvSpPr>
          <p:cNvPr id="13326" name="AutoShape 14" descr="http://naturalwaterscapes.com/Water_Quality/Images/Marcellus%20Water%20Samplin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8" name="Picture 16" descr="http://naturalwaterscapes.com/Water_Quality/Images/Marcellus%20Water%20Sampl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5111823"/>
            <a:ext cx="1130469" cy="1701553"/>
          </a:xfrm>
          <a:prstGeom prst="rect">
            <a:avLst/>
          </a:prstGeom>
          <a:noFill/>
        </p:spPr>
      </p:pic>
      <p:sp>
        <p:nvSpPr>
          <p:cNvPr id="13330" name="AutoShape 18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3332" name="AutoShape 20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4" name="Picture 22" descr="https://www.softchalk.com/lessonchallenge09/lesson/Pharmacology/prescription_drug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1536113" cy="2301456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3275856" y="332656"/>
            <a:ext cx="3168352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نمونه های محیطی و حیوانی</a:t>
            </a:r>
          </a:p>
          <a:p>
            <a:pPr lvl="1"/>
            <a:r>
              <a:rPr lang="fa-IR" dirty="0">
                <a:cs typeface="B Nazanin" pitchFamily="2" charset="-78"/>
              </a:rPr>
              <a:t>خون</a:t>
            </a:r>
          </a:p>
          <a:p>
            <a:pPr lvl="1"/>
            <a:r>
              <a:rPr lang="fa-IR" dirty="0">
                <a:cs typeface="B Nazanin" pitchFamily="2" charset="-78"/>
              </a:rPr>
              <a:t>مواد استفراغی یا مدفوعی</a:t>
            </a:r>
          </a:p>
          <a:p>
            <a:pPr lvl="1"/>
            <a:r>
              <a:rPr lang="fa-IR" dirty="0">
                <a:cs typeface="B Nazanin" pitchFamily="2" charset="-78"/>
              </a:rPr>
              <a:t>ادرار</a:t>
            </a:r>
          </a:p>
          <a:p>
            <a:pPr lvl="1"/>
            <a:r>
              <a:rPr lang="fa-IR" dirty="0">
                <a:cs typeface="B Nazanin" pitchFamily="2" charset="-78"/>
              </a:rPr>
              <a:t>مو</a:t>
            </a:r>
          </a:p>
          <a:p>
            <a:pPr lvl="1"/>
            <a:r>
              <a:rPr lang="fa-IR" dirty="0">
                <a:cs typeface="B Nazanin" pitchFamily="2" charset="-78"/>
              </a:rPr>
              <a:t>آب و غذا وخوراک</a:t>
            </a:r>
          </a:p>
          <a:p>
            <a:pPr lvl="1"/>
            <a:r>
              <a:rPr lang="fa-IR" dirty="0">
                <a:cs typeface="B Nazanin" pitchFamily="2" charset="-78"/>
              </a:rPr>
              <a:t>گیاهان سمی</a:t>
            </a:r>
          </a:p>
          <a:p>
            <a:pPr lvl="1"/>
            <a:r>
              <a:rPr lang="fa-IR" dirty="0">
                <a:cs typeface="B Nazanin" pitchFamily="2" charset="-78"/>
              </a:rPr>
              <a:t>طعمه های سمی</a:t>
            </a:r>
          </a:p>
          <a:p>
            <a:pPr lvl="1"/>
            <a:r>
              <a:rPr lang="fa-IR" dirty="0">
                <a:cs typeface="B Nazanin" pitchFamily="2" charset="-78"/>
              </a:rPr>
              <a:t>مواد شیمیایی در محل(آفت کش ها، حلال ها، محصولات خانگی)</a:t>
            </a:r>
          </a:p>
          <a:p>
            <a:pPr lvl="1"/>
            <a:r>
              <a:rPr lang="fa-IR" dirty="0">
                <a:cs typeface="B Nazanin" pitchFamily="2" charset="-78"/>
              </a:rPr>
              <a:t>داروها</a:t>
            </a:r>
          </a:p>
        </p:txBody>
      </p:sp>
      <p:sp>
        <p:nvSpPr>
          <p:cNvPr id="13336" name="AutoShape 24" descr="http://apes08.tripod.com/sitebuildercontent/sitebuilderpictures/raidtriple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8" name="Picture 26" descr="http://apes08.tripod.com/sitebuildercontent/sitebuilderpictures/raidtriple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8344" y="4758643"/>
            <a:ext cx="1440159" cy="20993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28"/>
    </mc:Choice>
    <mc:Fallback xmlns="">
      <p:transition spd="slow" advTm="1530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488" y="399181"/>
            <a:ext cx="5987008" cy="6126163"/>
          </a:xfrm>
        </p:spPr>
        <p:txBody>
          <a:bodyPr>
            <a:normAutofit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نکروپسی و بررسی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بعضی سموم آسیب ماکرو و میکروسکوپی خاصی ایجاد نمی کنند</a:t>
            </a:r>
          </a:p>
          <a:p>
            <a:pPr lv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آسیب های رایج</a:t>
            </a:r>
          </a:p>
          <a:p>
            <a:pPr lvl="2"/>
            <a:r>
              <a:rPr lang="fa-IR" i="1" dirty="0">
                <a:cs typeface="B Nazanin" pitchFamily="2" charset="-78"/>
              </a:rPr>
              <a:t>گاستروآنتریت، کبد چرب، نکروز کبدی مرکزلوبولی، کورتکس کلیوی متورم رنگ پریده، هموگلوبین اوری، اتساع قلبی، نکروز قلبی، ادم ریوی، هیدروتوراکس، تحریک چشمی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بررسی محتویات معده و روده (رنگ و حضورمواد خارجی)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نگهداری ارگان مناسب در فرمالین بافر 10%</a:t>
            </a:r>
          </a:p>
          <a:p>
            <a:pPr lvl="3"/>
            <a:r>
              <a:rPr lang="fa-IR" dirty="0">
                <a:cs typeface="B Nazanin" pitchFamily="2" charset="-78"/>
              </a:rPr>
              <a:t>حضور کریستالهای اگزالاتی در مسمومیت با ضد یخ</a:t>
            </a:r>
          </a:p>
          <a:p>
            <a:pPr lvl="3"/>
            <a:r>
              <a:rPr lang="fa-IR" dirty="0">
                <a:cs typeface="B Nazanin" pitchFamily="2" charset="-78"/>
              </a:rPr>
              <a:t>لیپیدوزکبدی و تکثیر مجاری صفراوی در مسمومیت با آفلاتوکسین</a:t>
            </a:r>
          </a:p>
        </p:txBody>
      </p:sp>
      <p:sp>
        <p:nvSpPr>
          <p:cNvPr id="12290" name="AutoShape 2" descr="http://www.escardio.org/SiteCollectionImages/Working-Groups/myocardial-pericardial/Dec2009-answer-cas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escardio.org/SiteCollectionImages/Working-Groups/myocardial-pericardial/Dec2009-answer-c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64704"/>
            <a:ext cx="3742874" cy="1944216"/>
          </a:xfrm>
          <a:prstGeom prst="rect">
            <a:avLst/>
          </a:prstGeom>
          <a:noFill/>
        </p:spPr>
      </p:pic>
      <p:pic>
        <p:nvPicPr>
          <p:cNvPr id="12294" name="Picture 6" descr="http://www.thepoultrysite.com/publications/images/4_Page_71_Image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705100" cy="18954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9"/>
    </mc:Choice>
    <mc:Fallback xmlns="">
      <p:transition spd="slow" advTm="1376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616624" cy="1066130"/>
          </a:xfrm>
        </p:spPr>
        <p:txBody>
          <a:bodyPr>
            <a:normAutofit/>
          </a:bodyPr>
          <a:lstStyle/>
          <a:p>
            <a:r>
              <a:rPr lang="fa-I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B Nazanin" pitchFamily="2" charset="-78"/>
              </a:rPr>
              <a:t>تست های آزمایشگاهی سم شناسی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196752"/>
            <a:ext cx="5112568" cy="55892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عمومی</a:t>
            </a:r>
            <a:endParaRPr lang="fa-IR" dirty="0"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پروفایل آنزیمی سرم برای آسیب های کبدی و کلیوی</a:t>
            </a:r>
          </a:p>
          <a:p>
            <a:pPr lvl="3"/>
            <a:r>
              <a:rPr lang="en-US" dirty="0">
                <a:cs typeface="B Nazanin" pitchFamily="2" charset="-78"/>
              </a:rPr>
              <a:t>AST,ALT, GGT</a:t>
            </a:r>
            <a:r>
              <a:rPr lang="fa-IR" dirty="0">
                <a:cs typeface="B Nazanin" pitchFamily="2" charset="-78"/>
              </a:rPr>
              <a:t> برای کبد</a:t>
            </a:r>
          </a:p>
          <a:p>
            <a:pPr lvl="3"/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 و کراتینین برای کلیه</a:t>
            </a:r>
          </a:p>
          <a:p>
            <a:pPr lvl="2"/>
            <a:r>
              <a:rPr lang="fa-IR" dirty="0">
                <a:cs typeface="B Nazanin" pitchFamily="2" charset="-78"/>
              </a:rPr>
              <a:t>تست های انعقادی (زمان پروترومبین </a:t>
            </a:r>
            <a:r>
              <a:rPr lang="en-US" dirty="0">
                <a:cs typeface="B Nazanin" pitchFamily="2" charset="-78"/>
              </a:rPr>
              <a:t>(PT)</a:t>
            </a:r>
            <a:r>
              <a:rPr lang="fa-IR" dirty="0">
                <a:cs typeface="B Nazanin" pitchFamily="2" charset="-78"/>
              </a:rPr>
              <a:t>، زمان ترومبوپلاستین فعال شده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aPTT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)</a:t>
            </a:r>
          </a:p>
          <a:p>
            <a:pPr lvl="2"/>
            <a:r>
              <a:rPr lang="fa-IR" dirty="0">
                <a:cs typeface="B Nazanin" pitchFamily="2" charset="-78"/>
              </a:rPr>
              <a:t>تجزیه ادرار(خون، اگزالات، بیلی روبین و هموگلوبین)</a:t>
            </a:r>
          </a:p>
          <a:p>
            <a:pPr lvl="2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 (آنمی، بازوفیلیک استیپلینگ، کمبود پلاکتی)</a:t>
            </a:r>
          </a:p>
          <a:p>
            <a:pPr lvl="2"/>
            <a:r>
              <a:rPr lang="fa-IR" dirty="0">
                <a:cs typeface="B Nazanin" pitchFamily="2" charset="-78"/>
              </a:rPr>
              <a:t>الکترولیت ها (سدیم، پتاسیم، منیزیوم و کلسیم)</a:t>
            </a:r>
          </a:p>
          <a:p>
            <a:pPr lvl="2"/>
            <a:r>
              <a:rPr lang="fa-IR" dirty="0">
                <a:cs typeface="B Nazanin" pitchFamily="2" charset="-78"/>
              </a:rPr>
              <a:t>آنیون گپ، اسمولالیتی، گلوکز، بی کربنات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Anion gap={Na}-({</a:t>
            </a:r>
            <a:r>
              <a:rPr lang="en-US" dirty="0" err="1">
                <a:solidFill>
                  <a:srgbClr val="FF0000"/>
                </a:solidFill>
                <a:cs typeface="B Nazanin" pitchFamily="2" charset="-78"/>
              </a:rPr>
              <a:t>Cl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}+{HCO3})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lvl="3"/>
            <a:r>
              <a:rPr lang="en-US" dirty="0" err="1">
                <a:cs typeface="B Nazanin" pitchFamily="2" charset="-78"/>
              </a:rPr>
              <a:t>Osmolar</a:t>
            </a:r>
            <a:r>
              <a:rPr lang="en-US" dirty="0">
                <a:cs typeface="B Nazanin" pitchFamily="2" charset="-78"/>
              </a:rPr>
              <a:t> gap=</a:t>
            </a:r>
            <a:r>
              <a:rPr lang="en-US" dirty="0" err="1">
                <a:cs typeface="B Nazanin" pitchFamily="2" charset="-78"/>
              </a:rPr>
              <a:t>Meaured</a:t>
            </a:r>
            <a:r>
              <a:rPr lang="en-US" dirty="0">
                <a:cs typeface="B Nazanin" pitchFamily="2" charset="-78"/>
              </a:rPr>
              <a:t> – Calculated </a:t>
            </a:r>
            <a:r>
              <a:rPr lang="en-US" dirty="0" err="1">
                <a:cs typeface="B Nazanin" pitchFamily="2" charset="-78"/>
              </a:rPr>
              <a:t>osmolality</a:t>
            </a:r>
            <a:endParaRPr lang="fa-IR" dirty="0">
              <a:cs typeface="B Nazanin" pitchFamily="2" charset="-78"/>
            </a:endParaRPr>
          </a:p>
          <a:p>
            <a:pPr lvl="4"/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Calculated </a:t>
            </a:r>
            <a:r>
              <a:rPr lang="en-US" i="1" dirty="0" err="1">
                <a:solidFill>
                  <a:srgbClr val="00B050"/>
                </a:solidFill>
                <a:cs typeface="B Nazanin" pitchFamily="2" charset="-78"/>
              </a:rPr>
              <a:t>Osmolality</a:t>
            </a:r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=2{Na}+{Glucose}/18+{BUN}/2.8</a:t>
            </a:r>
            <a:r>
              <a:rPr lang="fa-IR" i="1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www.medicalook.com/test_images/Blood_Urea_Nitrogen_T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85744"/>
            <a:ext cx="2304256" cy="3447312"/>
          </a:xfrm>
          <a:prstGeom prst="rect">
            <a:avLst/>
          </a:prstGeom>
          <a:noFill/>
        </p:spPr>
      </p:pic>
      <p:pic>
        <p:nvPicPr>
          <p:cNvPr id="11268" name="Picture 4" descr="http://tothemaximusblog.org/wp-content/uploads/2013/02/kidney-adjusted-27543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816932"/>
            <a:ext cx="1944216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www.sccollege.edu/SiteCollectionImages/Private/816_li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151112" cy="141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www.microscopesblog.com/wp-content/uploads/2012/08/differential+white+blood+cell+cou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629" y="3356992"/>
            <a:ext cx="1652075" cy="108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://www.etsu.edu/com/medicalmystery/pictures/Basophilic_stippli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4437112"/>
            <a:ext cx="2304256" cy="155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://wcvh.com.au/wp-content/uploads/2013/06/urinalys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5466805"/>
            <a:ext cx="2160240" cy="139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1D588-5FF0-4B66-9EF6-041445475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40"/>
    </mc:Choice>
    <mc:Fallback>
      <p:transition spd="slow" advTm="40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2162</Words>
  <Application>Microsoft Office PowerPoint</Application>
  <PresentationFormat>On-screen Show (4:3)</PresentationFormat>
  <Paragraphs>219</Paragraphs>
  <Slides>32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سم شناسی تشخیصی دامپزشکی (Veterinary Diagnostic Toxicology)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تست های آزمایشگاهی سم شناسی</vt:lpstr>
      <vt:lpstr>PowerPoint Presentation</vt:lpstr>
      <vt:lpstr>کروماتوگرافی</vt:lpstr>
      <vt:lpstr>کروماتوگرافی</vt:lpstr>
      <vt:lpstr>TLC </vt:lpstr>
      <vt:lpstr>ادامه...</vt:lpstr>
      <vt:lpstr>TLC</vt:lpstr>
      <vt:lpstr>کروماتوگرافی گازی (GC) </vt:lpstr>
      <vt:lpstr>ادامه...</vt:lpstr>
      <vt:lpstr>کروماتوگرافی مایع با عملکرد بالا (HPLC) </vt:lpstr>
      <vt:lpstr>ایمنوآسی (Immunoassay) </vt:lpstr>
      <vt:lpstr>PowerPoint Presentation</vt:lpstr>
      <vt:lpstr>PowerPoint Presentation</vt:lpstr>
      <vt:lpstr>ELISA</vt:lpstr>
      <vt:lpstr>PowerPoint Presentation</vt:lpstr>
      <vt:lpstr>PowerPoint Presentation</vt:lpstr>
      <vt:lpstr>PowerPoint Presentation</vt:lpstr>
      <vt:lpstr>طیف سنجی ماوراء بنفش-مرئی UV-VIS </vt:lpstr>
      <vt:lpstr>طیف سنجی ماوراء بنفش-مرئی UV-VIS </vt:lpstr>
      <vt:lpstr>طیف سنجی جذب اتمی AAS </vt:lpstr>
      <vt:lpstr>طیف سنجی جذب اتمی AAS </vt:lpstr>
      <vt:lpstr>جمع آوری نمونه</vt:lpstr>
      <vt:lpstr>ادامه...</vt:lpstr>
      <vt:lpstr>ادامه...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سم شناسی تشخیصی دامپزشکی (Veterinary Diagnostic Toxicology)</dc:title>
  <dc:creator>Ebrahim</dc:creator>
  <cp:lastModifiedBy>ebrahim shahroozian</cp:lastModifiedBy>
  <cp:revision>54</cp:revision>
  <dcterms:created xsi:type="dcterms:W3CDTF">2014-04-12T07:40:15Z</dcterms:created>
  <dcterms:modified xsi:type="dcterms:W3CDTF">2020-04-08T10:09:52Z</dcterms:modified>
</cp:coreProperties>
</file>