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85" r:id="rId5"/>
    <p:sldId id="259" r:id="rId6"/>
    <p:sldId id="260" r:id="rId7"/>
    <p:sldId id="261" r:id="rId8"/>
    <p:sldId id="262" r:id="rId9"/>
    <p:sldId id="263" r:id="rId10"/>
    <p:sldId id="264" r:id="rId11"/>
    <p:sldId id="280" r:id="rId12"/>
    <p:sldId id="282" r:id="rId13"/>
    <p:sldId id="266" r:id="rId14"/>
    <p:sldId id="281" r:id="rId15"/>
    <p:sldId id="265" r:id="rId16"/>
    <p:sldId id="267" r:id="rId17"/>
    <p:sldId id="268" r:id="rId18"/>
    <p:sldId id="269" r:id="rId19"/>
    <p:sldId id="270" r:id="rId20"/>
    <p:sldId id="271" r:id="rId21"/>
    <p:sldId id="272" r:id="rId22"/>
    <p:sldId id="275" r:id="rId23"/>
    <p:sldId id="276" r:id="rId24"/>
    <p:sldId id="273" r:id="rId25"/>
    <p:sldId id="277" r:id="rId26"/>
    <p:sldId id="284" r:id="rId27"/>
    <p:sldId id="278" r:id="rId28"/>
    <p:sldId id="283" r:id="rId29"/>
    <p:sldId id="279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441" autoAdjust="0"/>
    <p:restoredTop sz="86432" autoAdjust="0"/>
  </p:normalViewPr>
  <p:slideViewPr>
    <p:cSldViewPr>
      <p:cViewPr varScale="1">
        <p:scale>
          <a:sx n="97" d="100"/>
          <a:sy n="97" d="100"/>
        </p:scale>
        <p:origin x="176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48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C9886-62A4-43BD-AD3C-1C0FB936037F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AF170-48F4-47A1-B75B-D744BB77F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21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AF170-48F4-47A1-B75B-D744BB77FD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40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14/08/1441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14/08/1441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14/08/1441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14/08/1441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14/08/1441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14/08/1441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14/08/1441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14/08/1441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14/08/1441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14/08/1441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E9563-4D2D-4D49-A53F-FC7E84D3A0DA}" type="datetimeFigureOut">
              <a:rPr lang="fa-IR" smtClean="0"/>
              <a:pPr/>
              <a:t>14/08/1441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E9563-4D2D-4D49-A53F-FC7E84D3A0DA}" type="datetimeFigureOut">
              <a:rPr lang="fa-IR" smtClean="0"/>
              <a:pPr/>
              <a:t>14/08/1441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E915D-DA6B-4E59-92A2-DC9DA976BF00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amozeshi\Thin%20Layer%20Chromatography-%20Description.mo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gif"/><Relationship Id="rId12" Type="http://schemas.openxmlformats.org/officeDocument/2006/relationships/image" Target="../media/image20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2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سم شناسی تشخیصی دامپزشکی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(Veterinary Diagnostic Toxicology)</a:t>
            </a:r>
            <a:endParaRPr lang="fa-IR" dirty="0">
              <a:cs typeface="B Nazanin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8AB533-A156-4C5D-B3B2-D88EB4449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19"/>
    </mc:Choice>
    <mc:Fallback>
      <p:transition spd="slow" advTm="15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20688"/>
            <a:ext cx="8363272" cy="561662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آزمون های اختصاصی</a:t>
            </a:r>
          </a:p>
          <a:p>
            <a:pPr lvl="2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روشهای کروماتوگرافی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Thin layer chromatography (TLC)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Gas Chromatography (GC)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High Performance Liquid Chromatography (HPLC)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2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روشهای ایمونواسی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Enzyme Linked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Immunosorbent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Assay (ELISA)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Radio Immunoassay (RIA)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Enzyme Multiple Immunoassay Technique (EMIT)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2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روشهای طیف سنجی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Ultraviolet-Visible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Spectrophotometery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(UV-VIS)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Infra red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Spectrophotometery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(IR)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3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Atomic Absorption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Spectrophotometery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(AAS)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کروماتوگرافی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5976" y="1600200"/>
            <a:ext cx="4690864" cy="4997152"/>
          </a:xfrm>
        </p:spPr>
        <p:txBody>
          <a:bodyPr>
            <a:normAutofit fontScale="85000" lnSpcReduction="20000"/>
          </a:bodyPr>
          <a:lstStyle/>
          <a:p>
            <a:r>
              <a:rPr lang="fa-IR" dirty="0">
                <a:cs typeface="B Nazanin" pitchFamily="2" charset="-78"/>
              </a:rPr>
              <a:t>روشی برای جدا کردن اجزای یک ترکیب یا مخلوط</a:t>
            </a:r>
          </a:p>
          <a:p>
            <a:r>
              <a:rPr lang="fa-IR" dirty="0">
                <a:cs typeface="B Nazanin" pitchFamily="2" charset="-78"/>
              </a:rPr>
              <a:t>اساس کار</a:t>
            </a:r>
          </a:p>
          <a:p>
            <a:pPr lvl="1"/>
            <a:r>
              <a:rPr lang="fa-IR" dirty="0">
                <a:cs typeface="B Nazanin" pitchFamily="2" charset="-78"/>
              </a:rPr>
              <a:t>عبور فاز متحرک از فاز ساکن و برهمکنش اجزای موجود در نمونه با دو فاز </a:t>
            </a:r>
          </a:p>
          <a:p>
            <a:pPr lvl="1"/>
            <a:r>
              <a:rPr lang="fa-IR" dirty="0">
                <a:cs typeface="B Nazanin" pitchFamily="2" charset="-78"/>
              </a:rPr>
              <a:t>فاز ساکن ممکن است یک ماده جاذب جامد فعال و یا یک لایه نازک مایع باشد.</a:t>
            </a:r>
          </a:p>
          <a:p>
            <a:pPr lvl="1"/>
            <a:r>
              <a:rPr lang="fa-IR" dirty="0">
                <a:cs typeface="B Nazanin" pitchFamily="2" charset="-78"/>
              </a:rPr>
              <a:t>فاز متحرک یا شوینده </a:t>
            </a:r>
            <a:r>
              <a:rPr lang="en-US" dirty="0">
                <a:cs typeface="B Nazanin" pitchFamily="2" charset="-78"/>
              </a:rPr>
              <a:t>(</a:t>
            </a:r>
            <a:r>
              <a:rPr lang="en-US" dirty="0" err="1">
                <a:cs typeface="B Nazanin" pitchFamily="2" charset="-78"/>
              </a:rPr>
              <a:t>eluent</a:t>
            </a:r>
            <a:r>
              <a:rPr lang="en-US" dirty="0">
                <a:cs typeface="B Nazanin" pitchFamily="2" charset="-78"/>
              </a:rPr>
              <a:t>)</a:t>
            </a:r>
            <a:r>
              <a:rPr lang="fa-IR" dirty="0">
                <a:cs typeface="B Nazanin" pitchFamily="2" charset="-78"/>
              </a:rPr>
              <a:t> از فاز ساکن برای جدا کردن اجزای یک مخلوط عبور کرده که شویندگی </a:t>
            </a:r>
            <a:r>
              <a:rPr lang="en-US" dirty="0">
                <a:cs typeface="B Nazanin" pitchFamily="2" charset="-78"/>
              </a:rPr>
              <a:t>(elution)</a:t>
            </a:r>
            <a:r>
              <a:rPr lang="fa-IR" dirty="0">
                <a:cs typeface="B Nazanin" pitchFamily="2" charset="-78"/>
              </a:rPr>
              <a:t> نامیده می شود </a:t>
            </a:r>
          </a:p>
          <a:p>
            <a:pPr lvl="1"/>
            <a:r>
              <a:rPr lang="fa-IR" dirty="0">
                <a:cs typeface="B Nazanin" pitchFamily="2" charset="-78"/>
              </a:rPr>
              <a:t>اجزای جدا شده در صفحه ای به نام کروماتوگرام منعکس میشود.</a:t>
            </a:r>
          </a:p>
        </p:txBody>
      </p:sp>
      <p:pic>
        <p:nvPicPr>
          <p:cNvPr id="4" name="Picture 3" descr="C:\Users\Ebrahim\Desktop\آموزشی\درسی\سم شناسی\New folder\image00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18" y="2132856"/>
            <a:ext cx="4323958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کروماتوگرافی</a:t>
            </a:r>
          </a:p>
        </p:txBody>
      </p:sp>
      <p:pic>
        <p:nvPicPr>
          <p:cNvPr id="31748" name="Picture 4" descr="C:\Users\Ebrahim\Desktop\آموزشی\درسی\سم شناسی\New folder\lc_basic_1_2_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96752"/>
            <a:ext cx="6336704" cy="3416399"/>
          </a:xfrm>
          <a:prstGeom prst="rect">
            <a:avLst/>
          </a:prstGeom>
          <a:noFill/>
        </p:spPr>
      </p:pic>
      <p:pic>
        <p:nvPicPr>
          <p:cNvPr id="31749" name="Picture 5" descr="C:\Users\Ebrahim\Desktop\آموزشی\درسی\سم شناسی\New folder\zz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6264" y="4653136"/>
            <a:ext cx="4644008" cy="21876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7800" y="53752"/>
            <a:ext cx="3178696" cy="1143000"/>
          </a:xfr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B Nazanin" pitchFamily="2" charset="-78"/>
              </a:rPr>
              <a:t>TLC</a:t>
            </a:r>
            <a:r>
              <a:rPr lang="fa-IR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832" y="980728"/>
            <a:ext cx="5904656" cy="5877272"/>
          </a:xfrm>
        </p:spPr>
        <p:txBody>
          <a:bodyPr>
            <a:normAutofit fontScale="5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آزمون غربالگری کیفی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ارزان قیمت و ساده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آنالیز همزمان چند نمونه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جداسازی بر اساس جذب سطحی و تسهیم مواد بین فاز متحرک و ساکن انجام میگیرد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فاز متحرک: انواع حلال های آلی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فاز ساکن: سیلیکاژل، آلومین، سلولز و رزین تبادل یونی بر روی پایه ای از شیشه، پلاستیک یاآلومنیوم قرار دارد.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در کنار نمونه های مجهول از نمونه های استاندارد استفاده میشود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مواد موجود در نمونه مجهول بر اساس رنگ، شکل و میزان جابه جایی لکه 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(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R</a:t>
            </a:r>
            <a:r>
              <a:rPr lang="en-US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f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)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با نمونه استاندارد مقایسه می شود.</a:t>
            </a:r>
          </a:p>
          <a:p>
            <a:pPr lvl="1"/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R</a:t>
            </a:r>
            <a:r>
              <a:rPr lang="en-US" b="1" i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f</a:t>
            </a:r>
            <a:r>
              <a:rPr lang="fa-IR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عبارتست از نسبت جابه جایی لکه جسم به فاصله جابه جایی حلال از مبدا</a:t>
            </a:r>
          </a:p>
          <a:p>
            <a:pPr lvl="2"/>
            <a:r>
              <a:rPr lang="fa-IR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این خصوصیت برای هر ماده یکسان بوده و معرف ماهیت آن ماده می باشد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از 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TLC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برای جداسازی، شناسایی تعیین مقدار و خالص سازی داروها و سموم استفاده می شود.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حد آشکارسازی 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mg/lit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1-0/5</a:t>
            </a:r>
          </a:p>
          <a:p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معایب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وابستگی زیاد به تجربه اپراتور و حساسیت کم</a:t>
            </a:r>
          </a:p>
          <a:p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HPTLC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قطر ذرات فاز ثابت در مقایسه با 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TLC</a:t>
            </a:r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 کاهش یافته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افزایش قدرت جداسازی و حساسیت روش آنالیز </a:t>
            </a:r>
          </a:p>
          <a:p>
            <a:pPr lvl="1"/>
            <a:r>
              <a:rPr lang="fa-I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B Nazanin" pitchFamily="2" charset="-78"/>
              </a:rPr>
              <a:t>نیاز به مقادیر کمتری نمونه است</a:t>
            </a:r>
          </a:p>
        </p:txBody>
      </p:sp>
      <p:pic>
        <p:nvPicPr>
          <p:cNvPr id="9218" name="Picture 2" descr="http://www.spectrumlabs.com/chrom/big/ThinLaye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6632"/>
            <a:ext cx="2160240" cy="162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http://chem.wisc.edu/deptfiles/genchem/lab/labdocs/modules/tlc/pic/rfcalc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624" y="59432"/>
            <a:ext cx="1879104" cy="2505472"/>
          </a:xfrm>
          <a:prstGeom prst="rect">
            <a:avLst/>
          </a:prstGeom>
          <a:noFill/>
        </p:spPr>
      </p:pic>
      <p:pic>
        <p:nvPicPr>
          <p:cNvPr id="9222" name="Picture 6" descr="http://upload.wikimedia.org/wikipedia/commons/thumb/0/0a/Paper.jpg/220px-Pap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492896"/>
            <a:ext cx="1512168" cy="1835222"/>
          </a:xfrm>
          <a:prstGeom prst="rect">
            <a:avLst/>
          </a:prstGeom>
          <a:noFill/>
        </p:spPr>
      </p:pic>
      <p:pic>
        <p:nvPicPr>
          <p:cNvPr id="9224" name="Picture 8" descr="http://upload.wikimedia.org/wikipedia/commons/0/0b/TLC-Essential-Oil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509120"/>
            <a:ext cx="2160240" cy="1877896"/>
          </a:xfrm>
          <a:prstGeom prst="rect">
            <a:avLst/>
          </a:prstGeom>
          <a:noFill/>
        </p:spPr>
      </p:pic>
      <p:pic>
        <p:nvPicPr>
          <p:cNvPr id="9226" name="Picture 10" descr="https://chromadex.com/wpresources/Upload/Article/CDXImages/ServicesPageImages/CAMAGAutoTLCSmpl4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4576911"/>
            <a:ext cx="2085975" cy="1876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ادامه...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0000" lnSpcReduction="20000"/>
          </a:bodyPr>
          <a:lstStyle/>
          <a:p>
            <a:r>
              <a:rPr lang="fa-IR" dirty="0">
                <a:cs typeface="B Nazanin" pitchFamily="2" charset="-78"/>
              </a:rPr>
              <a:t>ماده ظاهر کننده</a:t>
            </a:r>
          </a:p>
          <a:p>
            <a:r>
              <a:rPr lang="fa-IR" dirty="0">
                <a:cs typeface="B Nazanin" pitchFamily="2" charset="-78"/>
              </a:rPr>
              <a:t>در سيستم </a:t>
            </a:r>
            <a:r>
              <a:rPr lang="en-US" dirty="0">
                <a:cs typeface="B Nazanin" pitchFamily="2" charset="-78"/>
              </a:rPr>
              <a:t>TLC</a:t>
            </a:r>
            <a:r>
              <a:rPr lang="fa-IR" dirty="0">
                <a:cs typeface="B Nazanin" pitchFamily="2" charset="-78"/>
              </a:rPr>
              <a:t> ابتدا ماده مجهول را روي صفحات </a:t>
            </a:r>
            <a:r>
              <a:rPr lang="en-US" dirty="0">
                <a:cs typeface="B Nazanin" pitchFamily="2" charset="-78"/>
              </a:rPr>
              <a:t>TLC</a:t>
            </a:r>
            <a:r>
              <a:rPr lang="fa-IR" dirty="0">
                <a:cs typeface="B Nazanin" pitchFamily="2" charset="-78"/>
              </a:rPr>
              <a:t> كه به عنوان فاز جاذب يا ساكن است قرار داده سپس از روي اين فاز يك حلال آلي يا همان فاز متحرك را عبور مي دهند . فاز متحرك در ضمن حركت از روي فاز ساكن ، نمونه لكه گذاري شده را با خود حركت داده و به نسبت ضريب حلاليت آن ماده بين فاز ساكن و متحرك در يك قسمت  از صفحه ( فاز ساكن) آن ماده را به جاي مي گذارد و خودش به حركت ادامه مي دهد . از انجا كه لكه بجا مانده در مسير  حركت فاز متحرك ، معمولا بي رنگ مي باشد. </a:t>
            </a:r>
            <a:endParaRPr lang="en-US" dirty="0">
              <a:cs typeface="B Nazanin" pitchFamily="2" charset="-78"/>
            </a:endParaRPr>
          </a:p>
          <a:p>
            <a:r>
              <a:rPr lang="fa-IR" dirty="0">
                <a:cs typeface="B Nazanin" pitchFamily="2" charset="-78"/>
              </a:rPr>
              <a:t>لذا در مرحله ي بعد از معرفهاي اختصاصي براي ظاهر شدن محل لكه بر روي صفحه </a:t>
            </a:r>
            <a:r>
              <a:rPr lang="en-US" dirty="0">
                <a:cs typeface="B Nazanin" pitchFamily="2" charset="-78"/>
              </a:rPr>
              <a:t>TLC</a:t>
            </a:r>
            <a:r>
              <a:rPr lang="fa-IR" dirty="0">
                <a:cs typeface="B Nazanin" pitchFamily="2" charset="-78"/>
              </a:rPr>
              <a:t> استفاده مي شود. متداول ترين اين معرفها عبارتنداز نيترات نقره در كروامتو گرافي سموم دفع آفات  كلره محلول يدو پلاتينات و دراژندورف براي تشخيص الكالوييدها ، محلول كلرور پالاديوم در تشخيص سموم دفع آفات فسفره ، نیترات مركوريك و دي فنيل كاربازون در تشخيص باربيتوراتها و نور فلورسانس در تشخيص آفلا توكسين.</a:t>
            </a:r>
            <a:endParaRPr lang="en-US" dirty="0">
              <a:cs typeface="B Nazanin" pitchFamily="2" charset="-78"/>
            </a:endParaRPr>
          </a:p>
          <a:p>
            <a:r>
              <a:rPr lang="fa-IR" dirty="0">
                <a:cs typeface="B Nazanin" pitchFamily="2" charset="-78"/>
              </a:rPr>
              <a:t>براي جدا كردن اجزاي يك نمونه با سيستم </a:t>
            </a:r>
            <a:r>
              <a:rPr lang="en-US" dirty="0">
                <a:cs typeface="B Nazanin" pitchFamily="2" charset="-78"/>
              </a:rPr>
              <a:t>TLC</a:t>
            </a:r>
            <a:r>
              <a:rPr lang="fa-IR" dirty="0">
                <a:cs typeface="B Nazanin" pitchFamily="2" charset="-78"/>
              </a:rPr>
              <a:t> توجه به جنس فاز ساكن ، نوع حلال مورد استفاده و يا فاز متحر ك و نوع ماده ظاهر كننده بسيار اهميت دارد.</a:t>
            </a:r>
            <a:endParaRPr lang="en-US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B Nazanin" pitchFamily="2" charset="-78"/>
              </a:rPr>
              <a:t>TLC</a:t>
            </a:r>
            <a:endParaRPr lang="fa-IR" dirty="0">
              <a:cs typeface="B Nazanin" pitchFamily="2" charset="-78"/>
            </a:endParaRPr>
          </a:p>
        </p:txBody>
      </p:sp>
      <p:pic>
        <p:nvPicPr>
          <p:cNvPr id="4" name="Thin Layer Chromatography- Description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1109669"/>
            <a:ext cx="6552728" cy="4914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784" y="44624"/>
            <a:ext cx="3178696" cy="1143000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کروماتوگرافی گازی </a:t>
            </a:r>
            <a:r>
              <a:rPr lang="en-US" dirty="0">
                <a:cs typeface="B Nazanin" pitchFamily="2" charset="-78"/>
              </a:rPr>
              <a:t>(GC)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196752"/>
            <a:ext cx="5328592" cy="5400600"/>
          </a:xfrm>
        </p:spPr>
        <p:txBody>
          <a:bodyPr>
            <a:normAutofit fontScale="62500" lnSpcReduction="20000"/>
          </a:bodyPr>
          <a:lstStyle/>
          <a:p>
            <a:r>
              <a:rPr lang="fa-IR" dirty="0">
                <a:cs typeface="B Nazanin" pitchFamily="2" charset="-78"/>
              </a:rPr>
              <a:t>فاز متحرک از جنس گاز بی اثر (نیتروژن یا هلیوم)</a:t>
            </a:r>
          </a:p>
          <a:p>
            <a:r>
              <a:rPr lang="fa-IR" dirty="0">
                <a:cs typeface="B Nazanin" pitchFamily="2" charset="-78"/>
              </a:rPr>
              <a:t>فاز ثابت از جنس جامد یا مایع</a:t>
            </a:r>
          </a:p>
          <a:p>
            <a:r>
              <a:rPr lang="fa-IR" dirty="0">
                <a:cs typeface="B Nazanin" pitchFamily="2" charset="-78"/>
              </a:rPr>
              <a:t>برای آنالیزی موادی است که قابلیت تبخیر را دارند و در دمای بالا تجزیه نمی شوند.</a:t>
            </a:r>
          </a:p>
          <a:p>
            <a:r>
              <a:rPr lang="fa-IR" dirty="0">
                <a:cs typeface="B Nazanin" pitchFamily="2" charset="-78"/>
              </a:rPr>
              <a:t>نمونه تزریق شده به دستگاه در اثر حرارت تبدیل به بخار شده و با جریان گاز بی اثر نمونه به داخل ستون هدایت می شود و بر اساس تمایل بین بین فاز متحرک و فاز ثابت نمونه ها جدا می شوند.</a:t>
            </a:r>
          </a:p>
          <a:p>
            <a:r>
              <a:rPr lang="fa-IR" dirty="0">
                <a:cs typeface="B Nazanin" pitchFamily="2" charset="-78"/>
              </a:rPr>
              <a:t>ستون ها</a:t>
            </a:r>
          </a:p>
          <a:p>
            <a:pPr lvl="1"/>
            <a:r>
              <a:rPr lang="fa-IR" dirty="0">
                <a:cs typeface="B Nazanin" pitchFamily="2" charset="-78"/>
              </a:rPr>
              <a:t>پر شده </a:t>
            </a:r>
            <a:r>
              <a:rPr lang="en-US" dirty="0">
                <a:cs typeface="B Nazanin" pitchFamily="2" charset="-78"/>
              </a:rPr>
              <a:t>(Packed column)</a:t>
            </a:r>
            <a:r>
              <a:rPr lang="fa-IR" dirty="0">
                <a:cs typeface="B Nazanin" pitchFamily="2" charset="-78"/>
              </a:rPr>
              <a:t> : طول 2-0/5</a:t>
            </a:r>
            <a:r>
              <a:rPr lang="en-US" dirty="0">
                <a:cs typeface="B Nazanin" pitchFamily="2" charset="-78"/>
              </a:rPr>
              <a:t> </a:t>
            </a:r>
            <a:r>
              <a:rPr lang="fa-IR" dirty="0">
                <a:cs typeface="B Nazanin" pitchFamily="2" charset="-78"/>
              </a:rPr>
              <a:t>متر و قطر داخلی چند میلی متر</a:t>
            </a:r>
          </a:p>
          <a:p>
            <a:pPr lvl="1"/>
            <a:r>
              <a:rPr lang="fa-IR" dirty="0">
                <a:cs typeface="B Nazanin" pitchFamily="2" charset="-78"/>
              </a:rPr>
              <a:t>مویینه </a:t>
            </a:r>
            <a:r>
              <a:rPr lang="en-US" dirty="0">
                <a:cs typeface="B Nazanin" pitchFamily="2" charset="-78"/>
              </a:rPr>
              <a:t>(Capillary)</a:t>
            </a:r>
            <a:r>
              <a:rPr lang="fa-IR" dirty="0">
                <a:cs typeface="B Nazanin" pitchFamily="2" charset="-78"/>
              </a:rPr>
              <a:t> : طول 100-30 متر و قطر داخلی 0/7-0/2 میلی متر</a:t>
            </a:r>
          </a:p>
          <a:p>
            <a:r>
              <a:rPr lang="fa-IR" dirty="0">
                <a:cs typeface="B Nazanin" pitchFamily="2" charset="-78"/>
              </a:rPr>
              <a:t>اجزای تفکیک شده در نهایت وارد ردیاب </a:t>
            </a:r>
            <a:r>
              <a:rPr lang="en-US" dirty="0">
                <a:cs typeface="B Nazanin" pitchFamily="2" charset="-78"/>
              </a:rPr>
              <a:t>(Detector)</a:t>
            </a:r>
            <a:r>
              <a:rPr lang="fa-IR" dirty="0">
                <a:cs typeface="B Nazanin" pitchFamily="2" charset="-78"/>
              </a:rPr>
              <a:t> شده و سیگنال مربوط به هر جزء   بوسیله ثبات به شکل پیک در می آید</a:t>
            </a:r>
          </a:p>
          <a:p>
            <a:r>
              <a:rPr lang="fa-IR" dirty="0">
                <a:cs typeface="B Nazanin" pitchFamily="2" charset="-78"/>
              </a:rPr>
              <a:t>با ساتفاده از زمان بازداری </a:t>
            </a:r>
            <a:r>
              <a:rPr lang="en-US" dirty="0">
                <a:cs typeface="B Nazanin" pitchFamily="2" charset="-78"/>
              </a:rPr>
              <a:t>(Retention Time)</a:t>
            </a:r>
            <a:r>
              <a:rPr lang="fa-IR" dirty="0">
                <a:cs typeface="B Nazanin" pitchFamily="2" charset="-78"/>
              </a:rPr>
              <a:t> و سطح زیر منحنی هر پیک می توان شناسایی و تیین مقدار را انجام داد</a:t>
            </a:r>
          </a:p>
          <a:p>
            <a:pPr lvl="1"/>
            <a:r>
              <a:rPr lang="en-US" dirty="0" err="1">
                <a:cs typeface="B Nazanin" pitchFamily="2" charset="-78"/>
              </a:rPr>
              <a:t>Rt</a:t>
            </a:r>
            <a:r>
              <a:rPr lang="fa-IR" dirty="0">
                <a:cs typeface="B Nazanin" pitchFamily="2" charset="-78"/>
              </a:rPr>
              <a:t> :مدت زمان لازم برای بروز هر پیک مربوط به آنالیت در کروماتوگرام حاصله بعد از تزریق را گویند</a:t>
            </a:r>
          </a:p>
          <a:p>
            <a:pPr lvl="1"/>
            <a:endParaRPr lang="fa-IR" dirty="0">
              <a:cs typeface="B Nazanin" pitchFamily="2" charset="-78"/>
            </a:endParaRPr>
          </a:p>
        </p:txBody>
      </p:sp>
      <p:pic>
        <p:nvPicPr>
          <p:cNvPr id="7169" name="Picture 1" descr="C:\Users\Ebrahim\Desktop\آموزشی\درسی\سم شناسی\New folder\intro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67" y="44624"/>
            <a:ext cx="3807953" cy="2088232"/>
          </a:xfrm>
          <a:prstGeom prst="rect">
            <a:avLst/>
          </a:prstGeom>
          <a:noFill/>
        </p:spPr>
      </p:pic>
      <p:pic>
        <p:nvPicPr>
          <p:cNvPr id="7171" name="Picture 3" descr="http://web.nmsu.edu/~kburke/Instrumentation/schmt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2204864"/>
            <a:ext cx="3563888" cy="2108679"/>
          </a:xfrm>
          <a:prstGeom prst="rect">
            <a:avLst/>
          </a:prstGeom>
          <a:noFill/>
        </p:spPr>
      </p:pic>
      <p:pic>
        <p:nvPicPr>
          <p:cNvPr id="7173" name="Picture 5" descr="http://www.okbu.net/chemistry/mrjordan/webtutorials/gc/images/gcovervi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138" y="4308300"/>
            <a:ext cx="3333750" cy="2505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224" y="-27384"/>
            <a:ext cx="2098576" cy="1143000"/>
          </a:xfrm>
        </p:spPr>
        <p:txBody>
          <a:bodyPr/>
          <a:lstStyle/>
          <a:p>
            <a:r>
              <a:rPr lang="fa-IR" dirty="0">
                <a:cs typeface="B Nazanin" pitchFamily="2" charset="-78"/>
              </a:rPr>
              <a:t>ادامه...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836712"/>
            <a:ext cx="4572000" cy="5832648"/>
          </a:xfrm>
        </p:spPr>
        <p:txBody>
          <a:bodyPr>
            <a:normAutofit fontScale="85000" lnSpcReduction="20000"/>
          </a:bodyPr>
          <a:lstStyle/>
          <a:p>
            <a:r>
              <a:rPr lang="fa-IR" dirty="0">
                <a:cs typeface="B Nazanin" pitchFamily="2" charset="-78"/>
              </a:rPr>
              <a:t>انواع ردیاب ها</a:t>
            </a:r>
          </a:p>
          <a:p>
            <a:pPr lvl="1"/>
            <a:r>
              <a:rPr lang="fa-IR" dirty="0">
                <a:cs typeface="B Nazanin" pitchFamily="2" charset="-78"/>
              </a:rPr>
              <a:t>ردیاب نیتروژن–فسفر </a:t>
            </a:r>
            <a:r>
              <a:rPr lang="en-US" dirty="0">
                <a:cs typeface="B Nazanin" pitchFamily="2" charset="-78"/>
              </a:rPr>
              <a:t>(Nitrogen-Phosphorous Detector=NPD)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ردیاب یونش شعله </a:t>
            </a:r>
            <a:r>
              <a:rPr lang="en-US" dirty="0">
                <a:cs typeface="B Nazanin" pitchFamily="2" charset="-78"/>
              </a:rPr>
              <a:t>(Flame Ionization Detector=FID)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ردیاب ربایش الکترون </a:t>
            </a:r>
            <a:r>
              <a:rPr lang="en-US" dirty="0">
                <a:cs typeface="B Nazanin" pitchFamily="2" charset="-78"/>
              </a:rPr>
              <a:t>(Electron Capture Detector=ECD)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ردیاب طیف سنجی جرمی </a:t>
            </a:r>
            <a:r>
              <a:rPr lang="en-US" dirty="0">
                <a:cs typeface="B Nazanin" pitchFamily="2" charset="-78"/>
              </a:rPr>
              <a:t>(Mass </a:t>
            </a:r>
            <a:r>
              <a:rPr lang="en-US" dirty="0" err="1">
                <a:cs typeface="B Nazanin" pitchFamily="2" charset="-78"/>
              </a:rPr>
              <a:t>Spectrometery</a:t>
            </a:r>
            <a:r>
              <a:rPr lang="en-US" dirty="0">
                <a:cs typeface="B Nazanin" pitchFamily="2" charset="-78"/>
              </a:rPr>
              <a:t>=MS)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fa-IR" dirty="0">
                <a:cs typeface="B Nazanin" pitchFamily="2" charset="-78"/>
              </a:rPr>
              <a:t>در این روش قابلیت تفکیک و شناسایی مواد شیمیایی بالا رفته و ابزار قدرتمندی در سم شناسی است</a:t>
            </a:r>
          </a:p>
          <a:p>
            <a:pPr lvl="2"/>
            <a:r>
              <a:rPr lang="fa-IR" dirty="0">
                <a:cs typeface="B Nazanin" pitchFamily="2" charset="-78"/>
              </a:rPr>
              <a:t>طیف جرمی مواد ناشی از شکست مولکول ها به مثابه یک اثر انگشت می باشد</a:t>
            </a:r>
          </a:p>
          <a:p>
            <a:pPr lvl="2"/>
            <a:r>
              <a:rPr lang="fa-IR" dirty="0">
                <a:cs typeface="B Nazanin" pitchFamily="2" charset="-78"/>
              </a:rPr>
              <a:t>حساسایت و اختصاصی بودن بالای دستگاه</a:t>
            </a:r>
          </a:p>
          <a:p>
            <a:pPr lvl="2"/>
            <a:r>
              <a:rPr lang="fa-IR" dirty="0">
                <a:cs typeface="B Nazanin" pitchFamily="2" charset="-78"/>
              </a:rPr>
              <a:t>گران بودن دستگاه، وقت گیر بودن زمان آنالیز و تبحر بالای اپراتور</a:t>
            </a:r>
          </a:p>
        </p:txBody>
      </p:sp>
      <p:pic>
        <p:nvPicPr>
          <p:cNvPr id="6146" name="Picture 2" descr="https://www.etslabs.com/images/methods/1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44624"/>
            <a:ext cx="4355976" cy="2085976"/>
          </a:xfrm>
          <a:prstGeom prst="rect">
            <a:avLst/>
          </a:prstGeom>
          <a:noFill/>
        </p:spPr>
      </p:pic>
      <p:pic>
        <p:nvPicPr>
          <p:cNvPr id="6148" name="Picture 4" descr="http://www.chromacademy.com/essential-guide/nov2010/fig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56" y="2276872"/>
            <a:ext cx="4769768" cy="2172895"/>
          </a:xfrm>
          <a:prstGeom prst="rect">
            <a:avLst/>
          </a:prstGeom>
          <a:noFill/>
        </p:spPr>
      </p:pic>
      <p:pic>
        <p:nvPicPr>
          <p:cNvPr id="6150" name="Picture 6" descr="http://www.engineering.auckland.ac.nz/webdav/site/engineering/shared/about/our-research/images/iande/cl-seperate-mix-graph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604194"/>
            <a:ext cx="3312368" cy="21867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26968" cy="1143000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کروماتوگرافی مایع با عملکرد بالا </a:t>
            </a:r>
            <a:r>
              <a:rPr lang="en-US" dirty="0">
                <a:cs typeface="B Nazanin" pitchFamily="2" charset="-78"/>
              </a:rPr>
              <a:t>(HPLC)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600200"/>
            <a:ext cx="5050904" cy="4525963"/>
          </a:xfrm>
        </p:spPr>
        <p:txBody>
          <a:bodyPr>
            <a:normAutofit fontScale="62500" lnSpcReduction="20000"/>
          </a:bodyPr>
          <a:lstStyle/>
          <a:p>
            <a:r>
              <a:rPr lang="fa-IR" dirty="0">
                <a:cs typeface="B Nazanin" pitchFamily="2" charset="-78"/>
              </a:rPr>
              <a:t>فاز ثابت از جنس جامد و فاز متحرک از جنس مایع</a:t>
            </a:r>
          </a:p>
          <a:p>
            <a:r>
              <a:rPr lang="fa-IR" dirty="0">
                <a:cs typeface="B Nazanin" pitchFamily="2" charset="-78"/>
              </a:rPr>
              <a:t>مکانیسم های جداسازی</a:t>
            </a:r>
          </a:p>
          <a:p>
            <a:pPr lvl="1"/>
            <a:r>
              <a:rPr lang="fa-IR" dirty="0">
                <a:cs typeface="B Nazanin" pitchFamily="2" charset="-78"/>
              </a:rPr>
              <a:t>تسهیم</a:t>
            </a:r>
          </a:p>
          <a:p>
            <a:pPr lvl="1"/>
            <a:r>
              <a:rPr lang="fa-IR" dirty="0">
                <a:cs typeface="B Nazanin" pitchFamily="2" charset="-78"/>
              </a:rPr>
              <a:t>تعویض یونی</a:t>
            </a:r>
          </a:p>
          <a:p>
            <a:pPr lvl="1"/>
            <a:r>
              <a:rPr lang="fa-IR" dirty="0">
                <a:cs typeface="B Nazanin" pitchFamily="2" charset="-78"/>
              </a:rPr>
              <a:t>جذب سطحی</a:t>
            </a:r>
          </a:p>
          <a:p>
            <a:pPr lvl="1"/>
            <a:r>
              <a:rPr lang="fa-IR" dirty="0">
                <a:cs typeface="B Nazanin" pitchFamily="2" charset="-78"/>
              </a:rPr>
              <a:t>و ...</a:t>
            </a:r>
          </a:p>
          <a:p>
            <a:r>
              <a:rPr lang="fa-IR" dirty="0">
                <a:cs typeface="B Nazanin" pitchFamily="2" charset="-78"/>
              </a:rPr>
              <a:t>برای جداسازی مواد آلی قطبی و موادی که با روش </a:t>
            </a:r>
            <a:r>
              <a:rPr lang="en-US" dirty="0">
                <a:cs typeface="B Nazanin" pitchFamily="2" charset="-78"/>
              </a:rPr>
              <a:t>GC</a:t>
            </a:r>
            <a:r>
              <a:rPr lang="fa-IR" dirty="0">
                <a:cs typeface="B Nazanin" pitchFamily="2" charset="-78"/>
              </a:rPr>
              <a:t> مقدور نیست انجام می پذیرد</a:t>
            </a:r>
          </a:p>
          <a:p>
            <a:r>
              <a:rPr lang="fa-IR" dirty="0">
                <a:cs typeface="B Nazanin" pitchFamily="2" charset="-78"/>
              </a:rPr>
              <a:t>فشار ایجاد توسط پمپ باعث حرکت فاز متجرک در ستون شده و افزایش سرعت آنالیز می شود.</a:t>
            </a:r>
          </a:p>
          <a:p>
            <a:r>
              <a:rPr lang="fa-IR" dirty="0">
                <a:cs typeface="B Nazanin" pitchFamily="2" charset="-78"/>
              </a:rPr>
              <a:t>ردیاب ها</a:t>
            </a:r>
          </a:p>
          <a:p>
            <a:pPr lvl="1"/>
            <a:r>
              <a:rPr lang="fa-IR" dirty="0">
                <a:cs typeface="B Nazanin" pitchFamily="2" charset="-78"/>
              </a:rPr>
              <a:t>ماوراء بنفش-مرئی</a:t>
            </a:r>
          </a:p>
          <a:p>
            <a:pPr lvl="1"/>
            <a:r>
              <a:rPr lang="fa-IR" dirty="0">
                <a:cs typeface="B Nazanin" pitchFamily="2" charset="-78"/>
              </a:rPr>
              <a:t>فلوئورسانس</a:t>
            </a:r>
          </a:p>
          <a:p>
            <a:pPr lvl="1"/>
            <a:r>
              <a:rPr lang="fa-IR" dirty="0">
                <a:cs typeface="B Nazanin" pitchFamily="2" charset="-78"/>
              </a:rPr>
              <a:t>الکتروشیمیایی</a:t>
            </a:r>
          </a:p>
          <a:p>
            <a:pPr lvl="1"/>
            <a:r>
              <a:rPr lang="fa-IR" dirty="0">
                <a:cs typeface="B Nazanin" pitchFamily="2" charset="-78"/>
              </a:rPr>
              <a:t>طیف سنجی جرمی</a:t>
            </a:r>
          </a:p>
        </p:txBody>
      </p:sp>
      <p:pic>
        <p:nvPicPr>
          <p:cNvPr id="5122" name="Picture 2" descr="http://web.nmsu.edu/~kburke/Instrumentation/Waters_HPLCSyste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2" y="764704"/>
            <a:ext cx="4076710" cy="2568328"/>
          </a:xfrm>
          <a:prstGeom prst="rect">
            <a:avLst/>
          </a:prstGeom>
          <a:noFill/>
        </p:spPr>
      </p:pic>
      <p:pic>
        <p:nvPicPr>
          <p:cNvPr id="5124" name="Picture 4" descr="http://www.perkinelmer.com/CMSResources/Images/44-70514_Flexar-FX-15-UV-UHPLC-System-copy-(Large)_649x1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272" y="4156292"/>
            <a:ext cx="4195736" cy="26570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>
                <a:cs typeface="B Nazanin" pitchFamily="2" charset="-78"/>
              </a:rPr>
              <a:t>ایمنوآسی </a:t>
            </a:r>
            <a:r>
              <a:rPr lang="en-US" dirty="0">
                <a:cs typeface="B Nazanin" pitchFamily="2" charset="-78"/>
              </a:rPr>
              <a:t>(Immunoassay)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بر اساس واکنش رقابتی بین آنتی ژن (آنالیت) نشاندار </a:t>
            </a:r>
            <a:r>
              <a:rPr lang="en-US" dirty="0">
                <a:cs typeface="B Nazanin" pitchFamily="2" charset="-78"/>
              </a:rPr>
              <a:t>(Labeled)</a:t>
            </a:r>
            <a:r>
              <a:rPr lang="fa-IR" dirty="0">
                <a:cs typeface="B Nazanin" pitchFamily="2" charset="-78"/>
              </a:rPr>
              <a:t> و انتی ژن غیر نشاندار برای اتصال به نواحی خاصی از آنتی بادی اختصاصی است</a:t>
            </a:r>
          </a:p>
          <a:p>
            <a:r>
              <a:rPr lang="fa-IR" dirty="0">
                <a:cs typeface="B Nazanin" pitchFamily="2" charset="-78"/>
              </a:rPr>
              <a:t>دونوع متداول از روشهای ایمنواسی</a:t>
            </a:r>
          </a:p>
          <a:p>
            <a:pPr lvl="1"/>
            <a:r>
              <a:rPr lang="fa-IR" dirty="0">
                <a:cs typeface="B Nazanin" pitchFamily="2" charset="-78"/>
              </a:rPr>
              <a:t>رادیو ایمنواسی </a:t>
            </a:r>
            <a:r>
              <a:rPr lang="en-US" dirty="0">
                <a:cs typeface="B Nazanin" pitchFamily="2" charset="-78"/>
              </a:rPr>
              <a:t>(RIA)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آنزیم ایمنواسی </a:t>
            </a:r>
            <a:r>
              <a:rPr lang="en-US" dirty="0">
                <a:cs typeface="B Nazanin" pitchFamily="2" charset="-78"/>
              </a:rPr>
              <a:t>(EIA)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en-US" dirty="0">
                <a:cs typeface="B Nazanin" pitchFamily="2" charset="-78"/>
              </a:rPr>
              <a:t>ELISA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en-US" dirty="0">
                <a:cs typeface="B Nazanin" pitchFamily="2" charset="-78"/>
              </a:rPr>
              <a:t>EMIT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endParaRPr lang="fa-IR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332656"/>
            <a:ext cx="5040560" cy="5832648"/>
          </a:xfrm>
        </p:spPr>
        <p:txBody>
          <a:bodyPr>
            <a:normAutofit fontScale="77500" lnSpcReduction="20000"/>
          </a:bodyPr>
          <a:lstStyle/>
          <a:p>
            <a:r>
              <a:rPr lang="fa-IR" dirty="0">
                <a:cs typeface="B Nazanin" pitchFamily="2" charset="-78"/>
              </a:rPr>
              <a:t>تشخیص:</a:t>
            </a:r>
          </a:p>
          <a:p>
            <a:pPr lvl="1"/>
            <a:r>
              <a:rPr lang="fa-IR" dirty="0">
                <a:cs typeface="B Nazanin" pitchFamily="2" charset="-78"/>
              </a:rPr>
              <a:t>ارزیابی بیمار و علائم ونشانه های بیماری یا اختلال عملکرد برای رسیدن به علت</a:t>
            </a:r>
          </a:p>
          <a:p>
            <a:pPr lvl="1"/>
            <a:r>
              <a:rPr lang="fa-IR" dirty="0">
                <a:cs typeface="B Nazanin" pitchFamily="2" charset="-78"/>
              </a:rPr>
              <a:t>ایجاد روشها و درمانهای خاص برای تصحیح اثرات مسمومیت</a:t>
            </a:r>
          </a:p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تشخیص بالینی</a:t>
            </a:r>
          </a:p>
          <a:p>
            <a:pPr lvl="1"/>
            <a:r>
              <a:rPr lang="fa-IR" dirty="0">
                <a:cs typeface="B Nazanin" pitchFamily="2" charset="-78"/>
              </a:rPr>
              <a:t>در آغاز برای تعیین ارگان آسیب دیده (ایست تنفسی، تشنج وشوک عمومی) و کنترل اختلالات برای نجات زندگی حیوان استفاده می شود</a:t>
            </a:r>
          </a:p>
          <a:p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تشخیص آسیب شناسی</a:t>
            </a:r>
          </a:p>
          <a:p>
            <a:pPr lvl="1"/>
            <a:r>
              <a:rPr lang="fa-IR" dirty="0">
                <a:cs typeface="B Nazanin" pitchFamily="2" charset="-78"/>
              </a:rPr>
              <a:t>توصیف تغییراتی که در بافت اتفاق می افتد (نکروز حاد کبدی چند کانونی)</a:t>
            </a:r>
          </a:p>
          <a:p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تشخیص علیتی (مهمترین تشخیص)</a:t>
            </a:r>
          </a:p>
          <a:p>
            <a:pPr lvl="1"/>
            <a:r>
              <a:rPr lang="fa-IR" dirty="0">
                <a:cs typeface="B Nazanin" pitchFamily="2" charset="-78"/>
              </a:rPr>
              <a:t>پادزهرهای خاص </a:t>
            </a:r>
            <a:r>
              <a:rPr lang="en-US" dirty="0">
                <a:cs typeface="B Nazanin" pitchFamily="2" charset="-78"/>
              </a:rPr>
              <a:t>(Antidote)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حفاظت از سلامت عمومی</a:t>
            </a:r>
          </a:p>
          <a:p>
            <a:pPr lvl="1"/>
            <a:r>
              <a:rPr lang="fa-IR" dirty="0">
                <a:cs typeface="B Nazanin" pitchFamily="2" charset="-78"/>
              </a:rPr>
              <a:t>شناسایی آسیب ها و درگیری ها</a:t>
            </a:r>
          </a:p>
        </p:txBody>
      </p:sp>
      <p:pic>
        <p:nvPicPr>
          <p:cNvPr id="15362" name="Picture 2" descr="http://phoenixrising.me/wp-content/uploads/Diagnosis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99" y="1386432"/>
            <a:ext cx="3720413" cy="3266704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69B916-FF25-4C8C-B51D-93B757DCC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344"/>
    </mc:Choice>
    <mc:Fallback>
      <p:transition spd="slow" advTm="200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048" y="1556792"/>
            <a:ext cx="4067944" cy="44973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cs typeface="B Nazanin" pitchFamily="2" charset="-78"/>
              </a:rPr>
              <a:t>RIA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1"/>
            <a:r>
              <a:rPr lang="fa-IR" dirty="0">
                <a:cs typeface="B Nazanin" pitchFamily="2" charset="-78"/>
              </a:rPr>
              <a:t>مواد نشان دار</a:t>
            </a:r>
          </a:p>
          <a:p>
            <a:pPr lvl="2"/>
            <a:r>
              <a:rPr lang="fa-IR" dirty="0">
                <a:cs typeface="B Nazanin" pitchFamily="2" charset="-78"/>
              </a:rPr>
              <a:t>تریتیوم </a:t>
            </a:r>
            <a:r>
              <a:rPr lang="en-US" dirty="0">
                <a:cs typeface="B Nazanin" pitchFamily="2" charset="-78"/>
              </a:rPr>
              <a:t>(3H)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fa-IR" dirty="0">
                <a:cs typeface="B Nazanin" pitchFamily="2" charset="-78"/>
              </a:rPr>
              <a:t>ید 125</a:t>
            </a:r>
            <a:r>
              <a:rPr lang="en-US" dirty="0">
                <a:cs typeface="B Nazanin" pitchFamily="2" charset="-78"/>
              </a:rPr>
              <a:t> (125 I)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fa-IR" dirty="0">
                <a:cs typeface="B Nazanin" pitchFamily="2" charset="-78"/>
              </a:rPr>
              <a:t>کرین 14 </a:t>
            </a:r>
            <a:r>
              <a:rPr lang="en-US" dirty="0">
                <a:cs typeface="B Nazanin" pitchFamily="2" charset="-78"/>
              </a:rPr>
              <a:t>(14 C)</a:t>
            </a:r>
            <a:endParaRPr lang="fa-IR" dirty="0">
              <a:cs typeface="B Nazanin" pitchFamily="2" charset="-78"/>
            </a:endParaRPr>
          </a:p>
          <a:p>
            <a:pPr lvl="1"/>
            <a:r>
              <a:rPr lang="fa-IR" dirty="0">
                <a:cs typeface="B Nazanin" pitchFamily="2" charset="-78"/>
              </a:rPr>
              <a:t>حساسیت بالا (5-1 نانوگرم در میلی لیتر</a:t>
            </a:r>
          </a:p>
          <a:p>
            <a:pPr lvl="1"/>
            <a:r>
              <a:rPr lang="fa-IR" dirty="0">
                <a:cs typeface="B Nazanin" pitchFamily="2" charset="-78"/>
              </a:rPr>
              <a:t>عدم نیاز به حجم بالای نمونه </a:t>
            </a:r>
          </a:p>
          <a:p>
            <a:pPr lvl="1"/>
            <a:r>
              <a:rPr lang="fa-IR" dirty="0">
                <a:cs typeface="B Nazanin" pitchFamily="2" charset="-78"/>
              </a:rPr>
              <a:t>گرانی دستگاه ها و خطر کار با مواد رادیواکتیویتی و وقت گیر بودن</a:t>
            </a:r>
          </a:p>
          <a:p>
            <a:pPr lvl="2"/>
            <a:endParaRPr lang="fa-IR" dirty="0">
              <a:cs typeface="B Nazanin" pitchFamily="2" charset="-78"/>
            </a:endParaRPr>
          </a:p>
        </p:txBody>
      </p:sp>
      <p:sp>
        <p:nvSpPr>
          <p:cNvPr id="1026" name="AutoShape 2" descr="http://www.millipore.com/diagnostics_cap/files/estapor/$file/Immunoassays_competitivetests.bmp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028" name="Picture 4" descr="http://www.millipore.com/diagnostics_cap/files/estapor/$file/Immunoassays_competitivetests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811737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>
              <a:cs typeface="B Nazanin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10" descr="Fig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00200"/>
            <a:ext cx="8229600" cy="4816475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B Nazanin" pitchFamily="2" charset="-78"/>
              </a:rPr>
              <a:t>ELISA</a:t>
            </a:r>
            <a:endParaRPr lang="fa-IR" dirty="0">
              <a:cs typeface="B Nazanin" pitchFamily="2" charset="-78"/>
            </a:endParaRPr>
          </a:p>
        </p:txBody>
      </p:sp>
      <p:pic>
        <p:nvPicPr>
          <p:cNvPr id="1026" name="Picture 2" descr="C:\Users\Ebrahim\Desktop\آموزشی\درسی\سم شناسی\New folder\Automated-Microplate-Washer-1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89963"/>
            <a:ext cx="3240360" cy="3627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Ebrahim\Desktop\آموزشی\درسی\سم شناسی\New folder\2100STF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6393" y="1988840"/>
            <a:ext cx="4289668" cy="3517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5436096" y="5877272"/>
            <a:ext cx="2592288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ELISA Reader</a:t>
            </a:r>
            <a:endParaRPr lang="fa-IR" dirty="0"/>
          </a:p>
        </p:txBody>
      </p:sp>
      <p:sp>
        <p:nvSpPr>
          <p:cNvPr id="9" name="Rounded Rectangle 8"/>
          <p:cNvSpPr/>
          <p:nvPr/>
        </p:nvSpPr>
        <p:spPr>
          <a:xfrm>
            <a:off x="1043608" y="5805264"/>
            <a:ext cx="2448272" cy="6480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dirty="0"/>
              <a:t>ELISA Washer</a:t>
            </a:r>
            <a:endParaRPr lang="fa-I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brahim\Desktop\آموزشی\درسی\سم شناسی\New folder\ELISA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76672"/>
            <a:ext cx="3057128" cy="2680082"/>
          </a:xfrm>
          <a:prstGeom prst="rect">
            <a:avLst/>
          </a:prstGeom>
          <a:noFill/>
        </p:spPr>
      </p:pic>
      <p:pic>
        <p:nvPicPr>
          <p:cNvPr id="2051" name="Picture 3" descr="C:\Users\Ebrahim\Desktop\آموزشی\درسی\سم شناسی\New folder\ELISA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052" y="3933056"/>
            <a:ext cx="3780420" cy="2520280"/>
          </a:xfrm>
          <a:prstGeom prst="rect">
            <a:avLst/>
          </a:prstGeom>
          <a:noFill/>
        </p:spPr>
      </p:pic>
      <p:pic>
        <p:nvPicPr>
          <p:cNvPr id="2052" name="Picture 4" descr="C:\Users\Ebrahim\Desktop\آموزشی\درسی\سم شناسی\New folder\ELI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970" y="3645024"/>
            <a:ext cx="4507062" cy="3096344"/>
          </a:xfrm>
          <a:prstGeom prst="rect">
            <a:avLst/>
          </a:prstGeom>
          <a:noFill/>
        </p:spPr>
      </p:pic>
      <p:pic>
        <p:nvPicPr>
          <p:cNvPr id="2053" name="Picture 5" descr="C:\Users\Ebrahim\Desktop\آموزشی\درسی\سم شناسی\New folder\elisa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4624"/>
            <a:ext cx="3240359" cy="34107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507288" cy="5505475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en-US" dirty="0">
                <a:cs typeface="B Nazanin" pitchFamily="2" charset="-78"/>
              </a:rPr>
              <a:t>EMIT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r>
              <a:rPr lang="fa-IR" dirty="0">
                <a:cs typeface="B Nazanin" pitchFamily="2" charset="-78"/>
              </a:rPr>
              <a:t>آنتی ژن(دارو) توسط یک آنزیم نشاندار شده</a:t>
            </a:r>
          </a:p>
          <a:p>
            <a:pPr lvl="2"/>
            <a:r>
              <a:rPr lang="fa-IR" dirty="0">
                <a:cs typeface="B Nazanin" pitchFamily="2" charset="-78"/>
              </a:rPr>
              <a:t>رقابت بین دارو یا متابولیت غیر نشان دار با متابولیت نشان دار برای اتصال به نواحی خاصی از انتی بادی صورت می گیرد.</a:t>
            </a:r>
          </a:p>
          <a:p>
            <a:pPr lvl="2"/>
            <a:r>
              <a:rPr lang="fa-IR" dirty="0">
                <a:cs typeface="B Nazanin" pitchFamily="2" charset="-78"/>
              </a:rPr>
              <a:t>نمونه ادرار با یک واکنش گر شامل گلوکز-6-فسفات دهیدروژناز و انتی بادی اختصاصی مخلوط شده و سپس داروی نشاندار شده با آنزیم گلوکز-6-فسفات دهیدروژناز وارد واکنش شده</a:t>
            </a:r>
          </a:p>
          <a:p>
            <a:pPr lvl="2"/>
            <a:r>
              <a:rPr lang="fa-IR" dirty="0">
                <a:cs typeface="B Nazanin" pitchFamily="2" charset="-78"/>
              </a:rPr>
              <a:t>در صورت اتصال داروی نشان دار شده با آنزیم با مولکول آنتی بادی به علت تغیییر ساختار سه بعدی آنزیم مولکول آنزیم قادر به متابولیسم سوبسترا نخواهد بود</a:t>
            </a:r>
          </a:p>
          <a:p>
            <a:pPr lvl="2"/>
            <a:r>
              <a:rPr lang="fa-IR" dirty="0">
                <a:cs typeface="B Nazanin" pitchFamily="2" charset="-78"/>
              </a:rPr>
              <a:t>در صورت حضور دارو در نمونه ادراری، داروی نشان دارشده به مولکولانتی بادی اتصال نیافته و قادر به متابولیسم سوبسترای خود است</a:t>
            </a:r>
          </a:p>
          <a:p>
            <a:pPr lvl="2"/>
            <a:r>
              <a:rPr lang="fa-IR" dirty="0">
                <a:cs typeface="B Nazanin" pitchFamily="2" charset="-78"/>
              </a:rPr>
              <a:t>فعالیت آنزیم نسبت مستقیم با غلظت آنالیت موجود در نمونه دارد</a:t>
            </a:r>
          </a:p>
          <a:p>
            <a:pPr lvl="2"/>
            <a:r>
              <a:rPr lang="fa-IR" dirty="0">
                <a:cs typeface="B Nazanin" pitchFamily="2" charset="-78"/>
              </a:rPr>
              <a:t>مزایا</a:t>
            </a:r>
          </a:p>
          <a:p>
            <a:pPr lvl="3"/>
            <a:r>
              <a:rPr lang="fa-IR" dirty="0">
                <a:cs typeface="B Nazanin" pitchFamily="2" charset="-78"/>
              </a:rPr>
              <a:t>زمان کوتاه آنالیز، عدم نیاز به مواد رادیواکتیو، آسانی مراحل انالیز و عدم نیاز به جداسازیجزء آزاد</a:t>
            </a:r>
          </a:p>
          <a:p>
            <a:pPr lvl="2"/>
            <a:r>
              <a:rPr lang="fa-IR" dirty="0">
                <a:cs typeface="B Nazanin" pitchFamily="2" charset="-78"/>
              </a:rPr>
              <a:t>معایب</a:t>
            </a:r>
          </a:p>
          <a:p>
            <a:pPr lvl="3"/>
            <a:r>
              <a:rPr lang="fa-IR" dirty="0">
                <a:cs typeface="B Nazanin" pitchFamily="2" charset="-78"/>
              </a:rPr>
              <a:t>حساسیت کمتر نسبت به </a:t>
            </a:r>
            <a:r>
              <a:rPr lang="en-US" dirty="0">
                <a:cs typeface="B Nazanin" pitchFamily="2" charset="-78"/>
              </a:rPr>
              <a:t>RIA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3"/>
            <a:r>
              <a:rPr lang="fa-IR" dirty="0">
                <a:cs typeface="B Nazanin" pitchFamily="2" charset="-78"/>
              </a:rPr>
              <a:t>حساس بودن واکنش به عواملی مانند دما، قدرت یونی و  </a:t>
            </a:r>
            <a:r>
              <a:rPr lang="en-US" dirty="0">
                <a:cs typeface="B Nazanin" pitchFamily="2" charset="-78"/>
              </a:rPr>
              <a:t>pH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2"/>
            <a:endParaRPr lang="fa-IR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brahim\Desktop\آموزشی\درسی\سم شناسی\New folder\emit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467" y="1412776"/>
            <a:ext cx="3821461" cy="1872208"/>
          </a:xfrm>
          <a:prstGeom prst="rect">
            <a:avLst/>
          </a:prstGeom>
          <a:noFill/>
        </p:spPr>
      </p:pic>
      <p:pic>
        <p:nvPicPr>
          <p:cNvPr id="3075" name="Picture 3" descr="C:\Users\Ebrahim\Desktop\آموزشی\درسی\سم شناسی\New folder\F3.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601289"/>
            <a:ext cx="3744416" cy="1928375"/>
          </a:xfrm>
          <a:prstGeom prst="rect">
            <a:avLst/>
          </a:prstGeom>
          <a:noFill/>
        </p:spPr>
      </p:pic>
      <p:pic>
        <p:nvPicPr>
          <p:cNvPr id="3076" name="Picture 4" descr="C:\Users\Ebrahim\Desktop\آموزشی\درسی\سم شناسی\New folder\ClkimmunoassaysF005_defaul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2277" y="980728"/>
            <a:ext cx="5166227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طیف سنجی ماوراء بنفش-مرئی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UV-VIS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از روشهای متداول آنالیز سموم در سم شناسی است</a:t>
            </a:r>
          </a:p>
          <a:p>
            <a:r>
              <a:rPr lang="fa-IR" dirty="0">
                <a:cs typeface="B Nazanin" pitchFamily="2" charset="-78"/>
              </a:rPr>
              <a:t>اندازه گیری میزان تابش (نامرئی (</a:t>
            </a:r>
            <a:r>
              <a:rPr lang="en-US" dirty="0">
                <a:cs typeface="B Nazanin" pitchFamily="2" charset="-78"/>
              </a:rPr>
              <a:t>nm</a:t>
            </a:r>
            <a:r>
              <a:rPr lang="fa-IR" dirty="0">
                <a:cs typeface="B Nazanin" pitchFamily="2" charset="-78"/>
              </a:rPr>
              <a:t> 400-200) و مرئی (</a:t>
            </a:r>
            <a:r>
              <a:rPr lang="en-US" dirty="0">
                <a:cs typeface="B Nazanin" pitchFamily="2" charset="-78"/>
              </a:rPr>
              <a:t>nm</a:t>
            </a:r>
            <a:r>
              <a:rPr lang="fa-IR" dirty="0">
                <a:cs typeface="B Nazanin" pitchFamily="2" charset="-78"/>
              </a:rPr>
              <a:t> 800-400))جذب شده بوسیله مواد موجود در نمونه محلول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طیف سنجی ماوراء بنفش-مرئی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UV-VIS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pic>
        <p:nvPicPr>
          <p:cNvPr id="4100" name="Picture 4" descr="http://www.thechemicalblog.co.uk/wp-content/uploads/2012/04/Spectrophotome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365104"/>
            <a:ext cx="3355032" cy="2239326"/>
          </a:xfrm>
          <a:prstGeom prst="rect">
            <a:avLst/>
          </a:prstGeom>
          <a:noFill/>
        </p:spPr>
      </p:pic>
      <p:pic>
        <p:nvPicPr>
          <p:cNvPr id="4102" name="Picture 6" descr="http://www.laboratory-equipment.com/gallery/lab_equipment/analytical/Images/Spectrophotometer_Lambda_Bio_perk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222576"/>
            <a:ext cx="2857500" cy="2590800"/>
          </a:xfrm>
          <a:prstGeom prst="rect">
            <a:avLst/>
          </a:prstGeom>
          <a:noFill/>
        </p:spPr>
      </p:pic>
      <p:pic>
        <p:nvPicPr>
          <p:cNvPr id="4103" name="Picture 7" descr="C:\Users\Ebrahim\Downloads\spectrophotometer_structu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196752"/>
            <a:ext cx="8064896" cy="29299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طیف سنجی جذب اتمی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AAS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a-IR" dirty="0">
                <a:cs typeface="B Nazanin" pitchFamily="2" charset="-78"/>
              </a:rPr>
              <a:t>روش متداول در انالیز سموم فلزی مثل سرب، آرسنیک، جیوه،کادمیوم، تالیوم و آهن</a:t>
            </a:r>
          </a:p>
          <a:p>
            <a:r>
              <a:rPr lang="fa-IR" dirty="0">
                <a:cs typeface="B Nazanin" pitchFamily="2" charset="-78"/>
              </a:rPr>
              <a:t>اساس روش</a:t>
            </a:r>
          </a:p>
          <a:p>
            <a:pPr lvl="1"/>
            <a:r>
              <a:rPr lang="fa-IR" dirty="0">
                <a:cs typeface="B Nazanin" pitchFamily="2" charset="-78"/>
              </a:rPr>
              <a:t>جذب یک طول موج خاص بوسیله ذرات اتمی شده فلز مورد نظر</a:t>
            </a:r>
          </a:p>
          <a:p>
            <a:pPr lvl="1"/>
            <a:r>
              <a:rPr lang="fa-IR" dirty="0">
                <a:cs typeface="B Nazanin" pitchFamily="2" charset="-78"/>
              </a:rPr>
              <a:t>انرژی موجود در این طول موج خاص (طول موج رزونانس) صرف انتقال الکترون های لایه ظرفیت اتم از سطح انرژی پایین به سطح انرژی بالاتر می شود. این امر </a:t>
            </a:r>
            <a:r>
              <a:rPr lang="fa-IR">
                <a:cs typeface="B Nazanin" pitchFamily="2" charset="-78"/>
              </a:rPr>
              <a:t>باعث کاهش </a:t>
            </a:r>
            <a:r>
              <a:rPr lang="fa-IR" dirty="0">
                <a:cs typeface="B Nazanin" pitchFamily="2" charset="-78"/>
              </a:rPr>
              <a:t>شدت طول موج تابش شده به ذرات اتمی بوسیله ردیاب دستگاه قابل شناسایی است.</a:t>
            </a:r>
          </a:p>
          <a:p>
            <a:pPr lvl="1"/>
            <a:r>
              <a:rPr lang="fa-IR" dirty="0">
                <a:cs typeface="B Nazanin" pitchFamily="2" charset="-78"/>
              </a:rPr>
              <a:t>کاهش شدت با تعداد اتم ها و در نهایت غلظت فلز در نمونه متناسب است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Nazanin" pitchFamily="2" charset="-78"/>
              </a:rPr>
              <a:t>طیف سنجی جذب اتمی</a:t>
            </a:r>
            <a:br>
              <a:rPr lang="fa-IR" dirty="0">
                <a:cs typeface="B Nazanin" pitchFamily="2" charset="-78"/>
              </a:rPr>
            </a:br>
            <a:r>
              <a:rPr lang="en-US" dirty="0">
                <a:cs typeface="B Nazanin" pitchFamily="2" charset="-78"/>
              </a:rPr>
              <a:t>AAS</a:t>
            </a:r>
            <a:r>
              <a:rPr lang="fa-IR" dirty="0">
                <a:cs typeface="B Nazanin" pitchFamily="2" charset="-78"/>
              </a:rPr>
              <a:t> </a:t>
            </a:r>
          </a:p>
        </p:txBody>
      </p:sp>
      <p:pic>
        <p:nvPicPr>
          <p:cNvPr id="36866" name="Picture 2" descr="http://upload.wikimedia.org/wikipedia/commons/8/85/Atomic_absorption_spectros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4437112"/>
            <a:ext cx="3168352" cy="2376264"/>
          </a:xfrm>
          <a:prstGeom prst="rect">
            <a:avLst/>
          </a:prstGeom>
          <a:noFill/>
        </p:spPr>
      </p:pic>
      <p:pic>
        <p:nvPicPr>
          <p:cNvPr id="36868" name="Picture 4" descr="http://4.bp.blogspot.com/_SqZAcZMfN6w/TFVH32oR4PI/AAAAAAAAALA/9HwPusXcqVM/s1600/Cap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6684" y="1268760"/>
            <a:ext cx="6769692" cy="32026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024" y="1340768"/>
            <a:ext cx="3898776" cy="5112568"/>
          </a:xfrm>
        </p:spPr>
        <p:txBody>
          <a:bodyPr>
            <a:normAutofit fontScale="92500" lnSpcReduction="10000"/>
          </a:bodyPr>
          <a:lstStyle/>
          <a:p>
            <a:r>
              <a:rPr lang="fa-IR" dirty="0">
                <a:cs typeface="B Nazanin" pitchFamily="2" charset="-78"/>
              </a:rPr>
              <a:t>تارخچه و شرایط مواجهه</a:t>
            </a:r>
          </a:p>
          <a:p>
            <a:pPr lvl="1"/>
            <a:r>
              <a:rPr lang="fa-IR" dirty="0">
                <a:cs typeface="B Nazanin" pitchFamily="2" charset="-78"/>
              </a:rPr>
              <a:t>در صورت مواجهه به ماده سمی فرضی، شناسایی آن باید انجام پذیرد (تغییرات و کارهای انجام شده و محیط زندگی دام)</a:t>
            </a:r>
          </a:p>
          <a:p>
            <a:pPr lvl="1"/>
            <a:r>
              <a:rPr lang="fa-IR" dirty="0">
                <a:cs typeface="B Nazanin" pitchFamily="2" charset="-78"/>
              </a:rPr>
              <a:t>حضور ماده سمی در محیط تایید کننده سمیت نیست</a:t>
            </a:r>
          </a:p>
          <a:p>
            <a:pPr lvl="2"/>
            <a:r>
              <a:rPr lang="fa-IR" dirty="0">
                <a:cs typeface="B Nazanin" pitchFamily="2" charset="-78"/>
              </a:rPr>
              <a:t>مواجهه کافی</a:t>
            </a:r>
          </a:p>
          <a:p>
            <a:pPr lvl="2"/>
            <a:r>
              <a:rPr lang="fa-IR" dirty="0">
                <a:cs typeface="B Nazanin" pitchFamily="2" charset="-78"/>
              </a:rPr>
              <a:t>اثرات بالینی، متابولیکی و بافتی</a:t>
            </a:r>
          </a:p>
          <a:p>
            <a:pPr lvl="2"/>
            <a:r>
              <a:rPr lang="fa-IR" dirty="0">
                <a:cs typeface="B Nazanin" pitchFamily="2" charset="-78"/>
              </a:rPr>
              <a:t>سطوح سمی ماده سمی در ارگان یا بافت </a:t>
            </a:r>
          </a:p>
          <a:p>
            <a:pPr lvl="2"/>
            <a:endParaRPr lang="fa-IR" dirty="0">
              <a:cs typeface="B Nazanin" pitchFamily="2" charset="-78"/>
            </a:endParaRPr>
          </a:p>
          <a:p>
            <a:pPr lvl="1"/>
            <a:endParaRPr lang="fa-IR" dirty="0">
              <a:cs typeface="B Nazanin" pitchFamily="2" charset="-78"/>
            </a:endParaRPr>
          </a:p>
        </p:txBody>
      </p:sp>
      <p:pic>
        <p:nvPicPr>
          <p:cNvPr id="14338" name="Picture 2" descr="http://risenetworks.org/wp-content/uploads/2014/01/histo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573016"/>
            <a:ext cx="2808312" cy="2236438"/>
          </a:xfrm>
          <a:prstGeom prst="rect">
            <a:avLst/>
          </a:prstGeom>
          <a:noFill/>
        </p:spPr>
      </p:pic>
      <p:pic>
        <p:nvPicPr>
          <p:cNvPr id="14340" name="Picture 4" descr="https://zenportfolios.ca/capu-bmkt-360-01-summer-2013/files/2013/06/slesson3_807658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6672"/>
            <a:ext cx="4191000" cy="261937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771800" y="260648"/>
            <a:ext cx="5955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a-IR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B Nazanin" pitchFamily="2" charset="-78"/>
              </a:rPr>
              <a:t>جمع آوری اطلاعات مهم</a:t>
            </a:r>
            <a:endParaRPr lang="fa-I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E446A7-9490-4133-9F1B-A843F3977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986"/>
    </mc:Choice>
    <mc:Fallback>
      <p:transition spd="slow" advTm="197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جمع آوری نمونه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نمونه مناسب برای آنالیز مورد نیاز است</a:t>
            </a:r>
          </a:p>
          <a:p>
            <a:pPr lvl="1"/>
            <a:r>
              <a:rPr lang="fa-IR" dirty="0">
                <a:solidFill>
                  <a:srgbClr val="C00000"/>
                </a:solidFill>
                <a:cs typeface="B Nazanin" pitchFamily="2" charset="-78"/>
              </a:rPr>
              <a:t>کبد</a:t>
            </a:r>
            <a:r>
              <a:rPr lang="fa-IR" dirty="0">
                <a:cs typeface="B Nazanin" pitchFamily="2" charset="-78"/>
              </a:rPr>
              <a:t> ارگان اصلی متابولیسم و دفع مواد سمی است</a:t>
            </a:r>
          </a:p>
          <a:p>
            <a:pPr lvl="1"/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کلیه</a:t>
            </a:r>
            <a:r>
              <a:rPr lang="fa-IR" dirty="0">
                <a:cs typeface="B Nazanin" pitchFamily="2" charset="-78"/>
              </a:rPr>
              <a:t> مسیر اصلی دفع تعداد زیادی ازمواد سمی است</a:t>
            </a:r>
          </a:p>
          <a:p>
            <a:pPr lvl="1"/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محتویات معده و روده </a:t>
            </a:r>
            <a:r>
              <a:rPr lang="fa-IR" dirty="0">
                <a:cs typeface="B Nazanin" pitchFamily="2" charset="-78"/>
              </a:rPr>
              <a:t>مواجهه خوراکی اخیر را نشان می دهند</a:t>
            </a:r>
          </a:p>
          <a:p>
            <a:pPr lvl="1"/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پوست و مو </a:t>
            </a:r>
            <a:r>
              <a:rPr lang="fa-IR" dirty="0">
                <a:cs typeface="B Nazanin" pitchFamily="2" charset="-78"/>
              </a:rPr>
              <a:t>برای مواجهه پوستی مهم هستند</a:t>
            </a:r>
          </a:p>
          <a:p>
            <a:pPr lvl="1"/>
            <a:r>
              <a:rPr lang="fa-IR" dirty="0">
                <a:solidFill>
                  <a:srgbClr val="00B050"/>
                </a:solidFill>
                <a:cs typeface="B Nazanin" pitchFamily="2" charset="-78"/>
              </a:rPr>
              <a:t>آب و غذا و علوفه </a:t>
            </a:r>
            <a:r>
              <a:rPr lang="fa-IR" dirty="0">
                <a:cs typeface="B Nazanin" pitchFamily="2" charset="-78"/>
              </a:rPr>
              <a:t>منبع بالقوه ای برای مسمومیت ها باشند</a:t>
            </a:r>
          </a:p>
          <a:p>
            <a:pPr lvl="1"/>
            <a:r>
              <a:rPr lang="fa-IR" dirty="0">
                <a:solidFill>
                  <a:srgbClr val="00B0F0"/>
                </a:solidFill>
                <a:cs typeface="B Nazanin" pitchFamily="2" charset="-78"/>
              </a:rPr>
              <a:t>اسپری، طعمه ها، گیاهان، خاک،وموارد دیگر </a:t>
            </a:r>
            <a:r>
              <a:rPr lang="fa-IR" dirty="0">
                <a:cs typeface="B Nazanin" pitchFamily="2" charset="-78"/>
              </a:rPr>
              <a:t>از محیط حیوان مسموم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ادامه...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a-IR" dirty="0">
                <a:cs typeface="B Nazanin" pitchFamily="2" charset="-78"/>
              </a:rPr>
              <a:t>اندازه نمونه</a:t>
            </a:r>
          </a:p>
          <a:p>
            <a:pPr lvl="1"/>
            <a:r>
              <a:rPr lang="fa-IR" dirty="0">
                <a:cs typeface="B Nazanin" pitchFamily="2" charset="-78"/>
              </a:rPr>
              <a:t>سرم یا خون: </a:t>
            </a:r>
            <a:r>
              <a:rPr lang="en-US" dirty="0">
                <a:cs typeface="B Nazanin" pitchFamily="2" charset="-78"/>
              </a:rPr>
              <a:t>ml</a:t>
            </a:r>
            <a:r>
              <a:rPr lang="fa-IR" dirty="0">
                <a:cs typeface="B Nazanin" pitchFamily="2" charset="-78"/>
              </a:rPr>
              <a:t>10-5 </a:t>
            </a:r>
          </a:p>
          <a:p>
            <a:pPr lvl="1"/>
            <a:r>
              <a:rPr lang="fa-IR" dirty="0">
                <a:cs typeface="B Nazanin" pitchFamily="2" charset="-78"/>
              </a:rPr>
              <a:t>ادرار </a:t>
            </a:r>
            <a:r>
              <a:rPr lang="en-US" dirty="0">
                <a:cs typeface="B Nazanin" pitchFamily="2" charset="-78"/>
              </a:rPr>
              <a:t>ml</a:t>
            </a:r>
            <a:r>
              <a:rPr lang="fa-IR" dirty="0">
                <a:cs typeface="B Nazanin" pitchFamily="2" charset="-78"/>
              </a:rPr>
              <a:t> 50 </a:t>
            </a:r>
          </a:p>
          <a:p>
            <a:pPr lvl="1"/>
            <a:r>
              <a:rPr lang="fa-IR" dirty="0">
                <a:cs typeface="B Nazanin" pitchFamily="2" charset="-78"/>
              </a:rPr>
              <a:t>ارگان ها و بافت ها </a:t>
            </a:r>
            <a:r>
              <a:rPr lang="en-US" dirty="0" err="1">
                <a:cs typeface="B Nazanin" pitchFamily="2" charset="-78"/>
              </a:rPr>
              <a:t>gr</a:t>
            </a:r>
            <a:r>
              <a:rPr lang="fa-IR" dirty="0">
                <a:cs typeface="B Nazanin" pitchFamily="2" charset="-78"/>
              </a:rPr>
              <a:t>200 </a:t>
            </a:r>
          </a:p>
          <a:p>
            <a:pPr lvl="1"/>
            <a:r>
              <a:rPr lang="fa-IR" dirty="0">
                <a:cs typeface="B Nazanin" pitchFamily="2" charset="-78"/>
              </a:rPr>
              <a:t>معده و محتویات شکمبه </a:t>
            </a:r>
            <a:r>
              <a:rPr lang="en-US" dirty="0" err="1">
                <a:cs typeface="B Nazanin" pitchFamily="2" charset="-78"/>
              </a:rPr>
              <a:t>gr</a:t>
            </a:r>
            <a:r>
              <a:rPr lang="en-US" dirty="0">
                <a:cs typeface="B Nazanin" pitchFamily="2" charset="-78"/>
              </a:rPr>
              <a:t> </a:t>
            </a:r>
            <a:r>
              <a:rPr lang="fa-IR" dirty="0">
                <a:cs typeface="B Nazanin" pitchFamily="2" charset="-78"/>
              </a:rPr>
              <a:t> 500 </a:t>
            </a:r>
          </a:p>
          <a:p>
            <a:pPr lvl="1"/>
            <a:r>
              <a:rPr lang="fa-IR" dirty="0">
                <a:cs typeface="B Nazanin" pitchFamily="2" charset="-78"/>
              </a:rPr>
              <a:t>غذا یا علوفه </a:t>
            </a:r>
            <a:r>
              <a:rPr lang="en-US" dirty="0">
                <a:cs typeface="B Nazanin" pitchFamily="2" charset="-78"/>
              </a:rPr>
              <a:t>Kg</a:t>
            </a:r>
            <a:r>
              <a:rPr lang="fa-IR" dirty="0">
                <a:cs typeface="B Nazanin" pitchFamily="2" charset="-78"/>
              </a:rPr>
              <a:t> 2 </a:t>
            </a:r>
          </a:p>
          <a:p>
            <a:r>
              <a:rPr lang="fa-IR" dirty="0">
                <a:cs typeface="B Nazanin" pitchFamily="2" charset="-78"/>
              </a:rPr>
              <a:t>عوامل سمی که باید تست شوند باید تعیین گردد و به آزمایشگاه ابلاغ شود</a:t>
            </a:r>
          </a:p>
          <a:p>
            <a:r>
              <a:rPr lang="fa-IR" dirty="0">
                <a:cs typeface="B Nazanin" pitchFamily="2" charset="-78"/>
              </a:rPr>
              <a:t>تاریخچه،یافته های بالینی و نکروپسی باید ثبت شود</a:t>
            </a:r>
          </a:p>
          <a:p>
            <a:r>
              <a:rPr lang="fa-IR" dirty="0">
                <a:cs typeface="B Nazanin" pitchFamily="2" charset="-78"/>
              </a:rPr>
              <a:t>نمونه ها باید تمییز و عاری از گرد و غبار و مو عوامل محیطی باشد</a:t>
            </a:r>
          </a:p>
          <a:p>
            <a:r>
              <a:rPr lang="fa-IR" dirty="0">
                <a:cs typeface="B Nazanin" pitchFamily="2" charset="-78"/>
              </a:rPr>
              <a:t>هر نمونه باید در ظرف جداگانه و تمییزی باید نگهداری شود.</a:t>
            </a:r>
          </a:p>
          <a:p>
            <a:pPr lvl="1"/>
            <a:r>
              <a:rPr lang="fa-IR" dirty="0">
                <a:cs typeface="B Nazanin" pitchFamily="2" charset="-78"/>
              </a:rPr>
              <a:t>ظروف پلاستیکی و شیشه ای برای اکثر نمونه ها مناسب هستند</a:t>
            </a:r>
          </a:p>
          <a:p>
            <a:pPr lvl="1"/>
            <a:r>
              <a:rPr lang="fa-IR" dirty="0">
                <a:cs typeface="B Nazanin" pitchFamily="2" charset="-78"/>
              </a:rPr>
              <a:t>برای آنالیز باقیمانده آفت کش ها و آلوده کننده هایی آلی ظروف شیشه ای بهتر از پلاستیک هستند</a:t>
            </a:r>
          </a:p>
          <a:p>
            <a:r>
              <a:rPr lang="fa-IR" dirty="0">
                <a:cs typeface="B Nazanin" pitchFamily="2" charset="-78"/>
              </a:rPr>
              <a:t>نگهدارنده به نمونه نباید زده شود مگر دستورالعمل آزمایشگاه به طور خاص اشاره کرده باشد</a:t>
            </a:r>
          </a:p>
          <a:p>
            <a:r>
              <a:rPr lang="fa-IR" dirty="0">
                <a:cs typeface="B Nazanin" pitchFamily="2" charset="-78"/>
              </a:rPr>
              <a:t>اکثرنمونه ها باید فریز شوند</a:t>
            </a:r>
          </a:p>
          <a:p>
            <a:pPr lvl="1"/>
            <a:r>
              <a:rPr lang="fa-IR" dirty="0">
                <a:cs typeface="B Nazanin" pitchFamily="2" charset="-78"/>
              </a:rPr>
              <a:t>جلوگیری از کاهش عوامل فرار(آمونیاک و سیانید) و جلوگیری از فعالیت باکتریایی و انزیمی که ماده سمی را غیر فعال میکند</a:t>
            </a:r>
          </a:p>
          <a:p>
            <a:pPr lvl="1"/>
            <a:r>
              <a:rPr lang="fa-IR" dirty="0">
                <a:cs typeface="B Nazanin" pitchFamily="2" charset="-78"/>
              </a:rPr>
              <a:t>برعکس، فریز کردن باعث غیر فعال شدن بعضی تست ها مثل فعالیت آنزیمی می شود.</a:t>
            </a:r>
          </a:p>
          <a:p>
            <a:pPr lvl="1"/>
            <a:endParaRPr lang="fa-IR" dirty="0">
              <a:cs typeface="B Nazanin" pitchFamily="2" charset="-78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Nazanin" pitchFamily="2" charset="-78"/>
              </a:rPr>
              <a:t>ادامه...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>
                <a:cs typeface="B Nazanin" pitchFamily="2" charset="-78"/>
              </a:rPr>
              <a:t>نمونه سرم باید از لخته جدا شود به علت نشت مواد از اریتروسیت ها</a:t>
            </a:r>
          </a:p>
          <a:p>
            <a:r>
              <a:rPr lang="fa-IR" dirty="0">
                <a:cs typeface="B Nazanin" pitchFamily="2" charset="-78"/>
              </a:rPr>
              <a:t>برای بعضی از عناصر خاص لوله های عاری از عنصر وجود دارد</a:t>
            </a:r>
          </a:p>
          <a:p>
            <a:r>
              <a:rPr lang="fa-IR" dirty="0">
                <a:cs typeface="B Nazanin" pitchFamily="2" charset="-78"/>
              </a:rPr>
              <a:t>غذا و نمونه های حاوی علوفه که رطوبت بالای 15 درصد دارند برای به تاخیر انداختم رشد کپک باید خشک شوند یا در یخچال نگهداری شوند</a:t>
            </a:r>
          </a:p>
          <a:p>
            <a:r>
              <a:rPr lang="fa-IR" dirty="0">
                <a:cs typeface="B Nazanin" pitchFamily="2" charset="-78"/>
              </a:rPr>
              <a:t>سردکننده کافی باید استفاده شود</a:t>
            </a:r>
          </a:p>
          <a:p>
            <a:pPr lvl="1"/>
            <a:r>
              <a:rPr lang="fa-IR" dirty="0">
                <a:cs typeface="B Nazanin" pitchFamily="2" charset="-78"/>
              </a:rPr>
              <a:t>نسبت 4 به یک سرد کننده و نمونه لازم است</a:t>
            </a:r>
          </a:p>
          <a:p>
            <a:r>
              <a:rPr lang="fa-IR" dirty="0">
                <a:cs typeface="B Nazanin" pitchFamily="2" charset="-78"/>
              </a:rPr>
              <a:t>نمونه های زیستی برای جلوگیری از نشت خون و مایعات بیولوژیکی باید دوبار داخل کیسه قرار داده شده و سر آنها خوب بسته شود.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25176"/>
            <a:ext cx="4896544" cy="660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328E1B-882A-4878-8486-FE31CD839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21"/>
    </mc:Choice>
    <mc:Fallback>
      <p:transition spd="slow" advTm="57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7864" y="260648"/>
            <a:ext cx="5400600" cy="6192688"/>
          </a:xfrm>
        </p:spPr>
        <p:txBody>
          <a:bodyPr>
            <a:normAutofit fontScale="92500"/>
          </a:bodyPr>
          <a:lstStyle/>
          <a:p>
            <a:r>
              <a:rPr lang="fa-I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  <a:t>علائم بالینی و اثرات</a:t>
            </a:r>
          </a:p>
          <a:p>
            <a:pPr lvl="1"/>
            <a:r>
              <a:rPr lang="fa-IR" dirty="0">
                <a:cs typeface="B Nazanin" pitchFamily="2" charset="-78"/>
              </a:rPr>
              <a:t>علائم بالینی به تنهایی برای تایید تشخیص مسمومیت کافی نیستند</a:t>
            </a:r>
          </a:p>
          <a:p>
            <a:pPr lvl="2"/>
            <a:r>
              <a:rPr lang="fa-IR" dirty="0">
                <a:cs typeface="B Nazanin" pitchFamily="2" charset="-78"/>
              </a:rPr>
              <a:t>هزاران ماده شیمیایی باعث اثرات مشابه در تعداد محدودی ارگان می شوند.</a:t>
            </a:r>
          </a:p>
          <a:p>
            <a:pPr lvl="2"/>
            <a:r>
              <a:rPr lang="fa-IR" dirty="0">
                <a:cs typeface="B Nazanin" pitchFamily="2" charset="-78"/>
              </a:rPr>
              <a:t>علائم دیده شده درمسمومیت در بیماریهای عفونی و متابولیک و اندوکرین دیده می شود</a:t>
            </a:r>
          </a:p>
          <a:p>
            <a:pPr lvl="1"/>
            <a:r>
              <a:rPr lang="fa-IR" dirty="0">
                <a:cs typeface="B Nazanin" pitchFamily="2" charset="-78"/>
              </a:rPr>
              <a:t>تعریف صحیح ارگان، بافت یا روند متابولیکی تحت تاثیر در روند تشخیص مسمومیت مهم است.</a:t>
            </a:r>
          </a:p>
          <a:p>
            <a:pPr lvl="1"/>
            <a:r>
              <a:rPr lang="fa-IR" dirty="0">
                <a:cs typeface="B Nazanin" pitchFamily="2" charset="-78"/>
              </a:rPr>
              <a:t>پیشرفت علائم بالینی ارزش تشخیصی دارد</a:t>
            </a:r>
          </a:p>
          <a:p>
            <a:pPr lvl="2"/>
            <a:r>
              <a:rPr lang="fa-IR" dirty="0">
                <a:cs typeface="B Nazanin" pitchFamily="2" charset="-78"/>
              </a:rPr>
              <a:t>تمام فازهای پیشرفت بیماری ممکن است توسط دامپزشک مشاهده نشود</a:t>
            </a:r>
          </a:p>
          <a:p>
            <a:pPr lvl="2"/>
            <a:r>
              <a:rPr lang="fa-IR" dirty="0">
                <a:cs typeface="B Nazanin" pitchFamily="2" charset="-78"/>
              </a:rPr>
              <a:t>سرعت شروع و مدت علائم</a:t>
            </a:r>
          </a:p>
          <a:p>
            <a:pPr lvl="2"/>
            <a:r>
              <a:rPr lang="fa-IR" dirty="0">
                <a:cs typeface="B Nazanin" pitchFamily="2" charset="-78"/>
              </a:rPr>
              <a:t>میزان مرگ ومیر</a:t>
            </a:r>
          </a:p>
        </p:txBody>
      </p:sp>
      <p:pic>
        <p:nvPicPr>
          <p:cNvPr id="13314" name="Picture 2" descr="http://t3.gstatic.com/images?q=tbn:ANd9GcRp6SZw_aepll2AzZItfZCQFToHicJINpHe_Bae2K-lcHubAB6d0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89040"/>
            <a:ext cx="2466975" cy="1847851"/>
          </a:xfrm>
          <a:prstGeom prst="rect">
            <a:avLst/>
          </a:prstGeom>
          <a:noFill/>
        </p:spPr>
      </p:pic>
      <p:pic>
        <p:nvPicPr>
          <p:cNvPr id="13316" name="Picture 4" descr="http://cdn.thehorse.com/images/cms/2013/10/gray-horse-rolling-in-dirt.jpg?preset=medi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16632"/>
            <a:ext cx="2685571" cy="1764804"/>
          </a:xfrm>
          <a:prstGeom prst="rect">
            <a:avLst/>
          </a:prstGeom>
          <a:noFill/>
        </p:spPr>
      </p:pic>
      <p:pic>
        <p:nvPicPr>
          <p:cNvPr id="13318" name="Picture 6" descr="http://www.cvm.tamu.edu/FADR/Files/AI%20Clinical%20Signs%20(8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910" y="1988840"/>
            <a:ext cx="2594898" cy="1731666"/>
          </a:xfrm>
          <a:prstGeom prst="rect">
            <a:avLst/>
          </a:prstGeom>
          <a:noFill/>
        </p:spPr>
      </p:pic>
      <p:sp>
        <p:nvSpPr>
          <p:cNvPr id="13320" name="AutoShape 8" descr="http://www.aphis.usda.gov/focusonfish/assets/PBowser-Hemorrhaged-Gizzard-Shad-large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22" name="Picture 10" descr="http://www.aphis.usda.gov/focusonfish/assets/PBowser-Hemorrhaged-Gizzard-Shad-lar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48271" y="5157192"/>
            <a:ext cx="2267744" cy="1700808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22FCFE-D7FC-4670-8106-B259FF7A0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000"/>
    </mc:Choice>
    <mc:Fallback>
      <p:transition spd="slow" advTm="18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064" y="980728"/>
            <a:ext cx="3816424" cy="5328592"/>
          </a:xfrm>
        </p:spPr>
        <p:txBody>
          <a:bodyPr/>
          <a:lstStyle/>
          <a:p>
            <a:r>
              <a:rPr lang="fa-IR" dirty="0">
                <a:solidFill>
                  <a:srgbClr val="7030A0"/>
                </a:solidFill>
                <a:cs typeface="B Nazanin" pitchFamily="2" charset="-78"/>
              </a:rPr>
              <a:t>عوامل دیگر</a:t>
            </a:r>
          </a:p>
          <a:p>
            <a:pPr lvl="1"/>
            <a:r>
              <a:rPr lang="fa-IR" dirty="0">
                <a:cs typeface="B Nazanin" pitchFamily="2" charset="-78"/>
              </a:rPr>
              <a:t>گونه حیوان</a:t>
            </a:r>
          </a:p>
          <a:p>
            <a:pPr lvl="1"/>
            <a:r>
              <a:rPr lang="fa-IR" dirty="0">
                <a:cs typeface="B Nazanin" pitchFamily="2" charset="-78"/>
              </a:rPr>
              <a:t>جنس</a:t>
            </a:r>
          </a:p>
          <a:p>
            <a:pPr lvl="1"/>
            <a:r>
              <a:rPr lang="fa-IR" dirty="0">
                <a:cs typeface="B Nazanin" pitchFamily="2" charset="-78"/>
              </a:rPr>
              <a:t>تداخل با مواد مغذی، داروها یا مواد شیمیایی دیگر</a:t>
            </a:r>
          </a:p>
          <a:p>
            <a:pPr lvl="1"/>
            <a:r>
              <a:rPr lang="fa-IR" dirty="0">
                <a:cs typeface="B Nazanin" pitchFamily="2" charset="-78"/>
              </a:rPr>
              <a:t>استرس های قبلی یا ارگان های آسیب دیده</a:t>
            </a:r>
          </a:p>
          <a:p>
            <a:pPr lvl="1"/>
            <a:endParaRPr lang="fa-IR" dirty="0">
              <a:cs typeface="B Nazanin" pitchFamily="2" charset="-78"/>
            </a:endParaRPr>
          </a:p>
        </p:txBody>
      </p:sp>
      <p:sp>
        <p:nvSpPr>
          <p:cNvPr id="12290" name="AutoShape 2" descr="http://www.mac-art.us/wp-content/uploads/2012/10/Animal-Samples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2292" name="Picture 4" descr="http://www.mac-art.us/wp-content/uploads/2012/10/Animal-Sampl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993" y="1425624"/>
            <a:ext cx="5145087" cy="401960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E09DF8-FD88-4CE5-BF99-00416947B4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62"/>
    </mc:Choice>
    <mc:Fallback>
      <p:transition spd="slow" advTm="56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drgeo.com/wp-content/uploads/2010/10/ur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4624"/>
            <a:ext cx="2736304" cy="2106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8" name="AutoShape 4" descr="http://www.sciencemediacentre.co.nz/wp-content/upload/2013/08/blood-vial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1270" name="Picture 6" descr="http://www.sciencemediacentre.co.nz/wp-content/upload/2013/08/blood-vi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083970"/>
            <a:ext cx="2339752" cy="1561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4" name="AutoShape 2" descr="http://upload.wikimedia.org/wikipedia/commons/3/36/20080311_Nerium_Oleander_Flowers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16" name="Picture 4" descr="http://upload.wikimedia.org/wikipedia/commons/3/36/20080311_Nerium_Oleander_Flower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501008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 descr="http://barfblog.com/wp-content/uploads/2011/03/vomit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332656"/>
            <a:ext cx="1865724" cy="2343261"/>
          </a:xfrm>
          <a:prstGeom prst="rect">
            <a:avLst/>
          </a:prstGeom>
          <a:noFill/>
        </p:spPr>
      </p:pic>
      <p:pic>
        <p:nvPicPr>
          <p:cNvPr id="13320" name="Picture 8" descr="http://www.toupee.co.kr/model_img/hairsampl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5248274"/>
            <a:ext cx="1905000" cy="1609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22" name="Picture 10" descr="http://t1.gstatic.com/images?q=tbn:ANd9GcRV6a2CFXwaytw84_DJYKSRn8dNZZNPjLb5G2JaC3WAvYIGsjyfHw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2852936"/>
            <a:ext cx="2047875" cy="1419226"/>
          </a:xfrm>
          <a:prstGeom prst="rect">
            <a:avLst/>
          </a:prstGeom>
          <a:noFill/>
        </p:spPr>
      </p:pic>
      <p:pic>
        <p:nvPicPr>
          <p:cNvPr id="13324" name="Picture 12" descr="https://www.omlet.co.uk/images/cache/750/700/Sample_organic_omlet_chicken_feed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43808" y="5334812"/>
            <a:ext cx="1584176" cy="1478564"/>
          </a:xfrm>
          <a:prstGeom prst="rect">
            <a:avLst/>
          </a:prstGeom>
          <a:noFill/>
        </p:spPr>
      </p:pic>
      <p:sp>
        <p:nvSpPr>
          <p:cNvPr id="13326" name="AutoShape 14" descr="http://naturalwaterscapes.com/Water_Quality/Images/Marcellus%20Water%20Sampling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28" name="Picture 16" descr="http://naturalwaterscapes.com/Water_Quality/Images/Marcellus%20Water%20Sampling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4008" y="5111823"/>
            <a:ext cx="1130469" cy="1701553"/>
          </a:xfrm>
          <a:prstGeom prst="rect">
            <a:avLst/>
          </a:prstGeom>
          <a:noFill/>
        </p:spPr>
      </p:pic>
      <p:sp>
        <p:nvSpPr>
          <p:cNvPr id="13330" name="AutoShape 18" descr="https://www.softchalk.com/lessonchallenge09/lesson/Pharmacology/prescription_drugs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sp>
        <p:nvSpPr>
          <p:cNvPr id="13332" name="AutoShape 20" descr="https://www.softchalk.com/lessonchallenge09/lesson/Pharmacology/prescription_drugs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34" name="Picture 22" descr="https://www.softchalk.com/lessonchallenge09/lesson/Pharmacology/prescription_drugs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12160" y="4509120"/>
            <a:ext cx="1536113" cy="2301456"/>
          </a:xfrm>
          <a:prstGeom prst="rect">
            <a:avLst/>
          </a:prstGeom>
          <a:noFill/>
        </p:spPr>
      </p:pic>
      <p:sp>
        <p:nvSpPr>
          <p:cNvPr id="17" name="Rounded Rectangle 16"/>
          <p:cNvSpPr/>
          <p:nvPr/>
        </p:nvSpPr>
        <p:spPr>
          <a:xfrm>
            <a:off x="3275856" y="332656"/>
            <a:ext cx="3168352" cy="41764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نمونه های محیطی و حیوانی</a:t>
            </a:r>
          </a:p>
          <a:p>
            <a:pPr lvl="1"/>
            <a:r>
              <a:rPr lang="fa-IR" dirty="0">
                <a:cs typeface="B Nazanin" pitchFamily="2" charset="-78"/>
              </a:rPr>
              <a:t>خون</a:t>
            </a:r>
          </a:p>
          <a:p>
            <a:pPr lvl="1"/>
            <a:r>
              <a:rPr lang="fa-IR" dirty="0">
                <a:cs typeface="B Nazanin" pitchFamily="2" charset="-78"/>
              </a:rPr>
              <a:t>مواد استفراغی یا مدفوعی</a:t>
            </a:r>
          </a:p>
          <a:p>
            <a:pPr lvl="1"/>
            <a:r>
              <a:rPr lang="fa-IR" dirty="0">
                <a:cs typeface="B Nazanin" pitchFamily="2" charset="-78"/>
              </a:rPr>
              <a:t>ادرار</a:t>
            </a:r>
          </a:p>
          <a:p>
            <a:pPr lvl="1"/>
            <a:r>
              <a:rPr lang="fa-IR" dirty="0">
                <a:cs typeface="B Nazanin" pitchFamily="2" charset="-78"/>
              </a:rPr>
              <a:t>مو</a:t>
            </a:r>
          </a:p>
          <a:p>
            <a:pPr lvl="1"/>
            <a:r>
              <a:rPr lang="fa-IR" dirty="0">
                <a:cs typeface="B Nazanin" pitchFamily="2" charset="-78"/>
              </a:rPr>
              <a:t>آب و غذا وخوراک</a:t>
            </a:r>
          </a:p>
          <a:p>
            <a:pPr lvl="1"/>
            <a:r>
              <a:rPr lang="fa-IR" dirty="0">
                <a:cs typeface="B Nazanin" pitchFamily="2" charset="-78"/>
              </a:rPr>
              <a:t>گیاهان سمی</a:t>
            </a:r>
          </a:p>
          <a:p>
            <a:pPr lvl="1"/>
            <a:r>
              <a:rPr lang="fa-IR" dirty="0">
                <a:cs typeface="B Nazanin" pitchFamily="2" charset="-78"/>
              </a:rPr>
              <a:t>طعمه های سمی</a:t>
            </a:r>
          </a:p>
          <a:p>
            <a:pPr lvl="1"/>
            <a:r>
              <a:rPr lang="fa-IR" dirty="0">
                <a:cs typeface="B Nazanin" pitchFamily="2" charset="-78"/>
              </a:rPr>
              <a:t>مواد شیمیایی در محل(آفت کش ها، حلال ها، محصولات خانگی)</a:t>
            </a:r>
          </a:p>
          <a:p>
            <a:pPr lvl="1"/>
            <a:r>
              <a:rPr lang="fa-IR" dirty="0">
                <a:cs typeface="B Nazanin" pitchFamily="2" charset="-78"/>
              </a:rPr>
              <a:t>داروها</a:t>
            </a:r>
          </a:p>
        </p:txBody>
      </p:sp>
      <p:sp>
        <p:nvSpPr>
          <p:cNvPr id="13336" name="AutoShape 24" descr="http://apes08.tripod.com/sitebuildercontent/sitebuilderpictures/raidtriple.gif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3338" name="Picture 26" descr="http://apes08.tripod.com/sitebuildercontent/sitebuilderpictures/raidtriple.g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68344" y="4758643"/>
            <a:ext cx="1440159" cy="2099357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99222B1-CD4F-4F41-97B3-44B9B0381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028"/>
    </mc:Choice>
    <mc:Fallback>
      <p:transition spd="slow" advTm="153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9488" y="399181"/>
            <a:ext cx="5987008" cy="6126163"/>
          </a:xfrm>
        </p:spPr>
        <p:txBody>
          <a:bodyPr>
            <a:normAutofit/>
          </a:bodyPr>
          <a:lstStyle/>
          <a:p>
            <a:r>
              <a:rPr lang="fa-IR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B Nazanin" pitchFamily="2" charset="-78"/>
              </a:rPr>
              <a:t>نکروپسی و بررسی آسیب شناسی</a:t>
            </a:r>
          </a:p>
          <a:p>
            <a:pPr lvl="1"/>
            <a:r>
              <a:rPr lang="fa-IR" dirty="0">
                <a:cs typeface="B Nazanin" pitchFamily="2" charset="-78"/>
              </a:rPr>
              <a:t>بعضی سموم آسیب ماکرو و میکروسکوپی خاصی ایجاد نمی کنند</a:t>
            </a:r>
          </a:p>
          <a:p>
            <a:pPr lvl="1"/>
            <a:r>
              <a:rPr lang="fa-IR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B Nazanin" pitchFamily="2" charset="-78"/>
              </a:rPr>
              <a:t>آسیب های رایج</a:t>
            </a:r>
          </a:p>
          <a:p>
            <a:pPr lvl="2"/>
            <a:r>
              <a:rPr lang="fa-IR" i="1" dirty="0">
                <a:cs typeface="B Nazanin" pitchFamily="2" charset="-78"/>
              </a:rPr>
              <a:t>گاستروآنتریت، کبد چرب، نکروز کبدی مرکزلوبولی، کورتکس کلیوی متورم رنگ پریده، هموگلوبین اوری، اتساع قلبی، نکروز قلبی، ادم ریوی، هیدروتوراکس، تحریک چشمی</a:t>
            </a:r>
          </a:p>
          <a:p>
            <a:pPr lvl="1"/>
            <a:r>
              <a:rPr lang="fa-IR" dirty="0">
                <a:solidFill>
                  <a:srgbClr val="FFC000"/>
                </a:solidFill>
                <a:cs typeface="B Nazanin" pitchFamily="2" charset="-78"/>
              </a:rPr>
              <a:t>بررسی محتویات معده و روده (رنگ و حضورمواد خارجی)</a:t>
            </a:r>
          </a:p>
          <a:p>
            <a:pPr lvl="1"/>
            <a:r>
              <a:rPr lang="fa-IR" dirty="0">
                <a:solidFill>
                  <a:srgbClr val="0070C0"/>
                </a:solidFill>
                <a:cs typeface="B Nazanin" pitchFamily="2" charset="-78"/>
              </a:rPr>
              <a:t>نگهداری ارگان مناسب در فرمالین بافر 10%</a:t>
            </a:r>
          </a:p>
          <a:p>
            <a:pPr lvl="3"/>
            <a:r>
              <a:rPr lang="fa-IR" dirty="0">
                <a:cs typeface="B Nazanin" pitchFamily="2" charset="-78"/>
              </a:rPr>
              <a:t>حضور کریستالهای اگزالاتی در مسمومیت با ضد یخ</a:t>
            </a:r>
          </a:p>
          <a:p>
            <a:pPr lvl="3"/>
            <a:r>
              <a:rPr lang="fa-IR" dirty="0">
                <a:cs typeface="B Nazanin" pitchFamily="2" charset="-78"/>
              </a:rPr>
              <a:t>لیپیدوزکبدی و تکثیر مجاری صفراوی در مسمومیت با آفلاتوکسین</a:t>
            </a:r>
          </a:p>
        </p:txBody>
      </p:sp>
      <p:sp>
        <p:nvSpPr>
          <p:cNvPr id="12290" name="AutoShape 2" descr="http://www.escardio.org/SiteCollectionImages/Working-Groups/myocardial-pericardial/Dec2009-answer-case.jp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2292" name="Picture 4" descr="http://www.escardio.org/SiteCollectionImages/Working-Groups/myocardial-pericardial/Dec2009-answer-ca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764704"/>
            <a:ext cx="3742874" cy="1944216"/>
          </a:xfrm>
          <a:prstGeom prst="rect">
            <a:avLst/>
          </a:prstGeom>
          <a:noFill/>
        </p:spPr>
      </p:pic>
      <p:pic>
        <p:nvPicPr>
          <p:cNvPr id="12294" name="Picture 6" descr="http://www.thepoultrysite.com/publications/images/4_Page_71_Image_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89040"/>
            <a:ext cx="2705100" cy="1895476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FDAA37-07A3-4920-9602-94D3AE617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619"/>
    </mc:Choice>
    <mc:Fallback>
      <p:transition spd="slow" advTm="137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616624" cy="1066130"/>
          </a:xfrm>
        </p:spPr>
        <p:txBody>
          <a:bodyPr>
            <a:normAutofit/>
          </a:bodyPr>
          <a:lstStyle/>
          <a:p>
            <a:r>
              <a:rPr lang="fa-IR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cs typeface="B Nazanin" pitchFamily="2" charset="-78"/>
              </a:rPr>
              <a:t>تست های آزمایشگاهی سم شناسی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944" y="1196752"/>
            <a:ext cx="5112568" cy="5589240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fa-IR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cs typeface="B Nazanin" pitchFamily="2" charset="-78"/>
              </a:rPr>
              <a:t>عمومی</a:t>
            </a:r>
            <a:endParaRPr lang="fa-IR" dirty="0">
              <a:cs typeface="B Nazanin" pitchFamily="2" charset="-78"/>
            </a:endParaRPr>
          </a:p>
          <a:p>
            <a:pPr lvl="2"/>
            <a:r>
              <a:rPr lang="fa-IR" dirty="0">
                <a:cs typeface="B Nazanin" pitchFamily="2" charset="-78"/>
              </a:rPr>
              <a:t>پروفایل آنزیمی سرم برای آسیب های کبدی و کلیوی</a:t>
            </a:r>
          </a:p>
          <a:p>
            <a:pPr lvl="3"/>
            <a:r>
              <a:rPr lang="en-US" dirty="0">
                <a:cs typeface="B Nazanin" pitchFamily="2" charset="-78"/>
              </a:rPr>
              <a:t>AST,ALT, GGT</a:t>
            </a:r>
            <a:r>
              <a:rPr lang="fa-IR" dirty="0">
                <a:cs typeface="B Nazanin" pitchFamily="2" charset="-78"/>
              </a:rPr>
              <a:t> برای کبد</a:t>
            </a:r>
          </a:p>
          <a:p>
            <a:pPr lvl="3"/>
            <a:r>
              <a:rPr lang="en-US" dirty="0">
                <a:cs typeface="B Nazanin" pitchFamily="2" charset="-78"/>
              </a:rPr>
              <a:t>BUN</a:t>
            </a:r>
            <a:r>
              <a:rPr lang="fa-IR" dirty="0">
                <a:cs typeface="B Nazanin" pitchFamily="2" charset="-78"/>
              </a:rPr>
              <a:t> و کراتینین برای کلیه</a:t>
            </a:r>
          </a:p>
          <a:p>
            <a:pPr lvl="2"/>
            <a:r>
              <a:rPr lang="fa-IR" dirty="0">
                <a:cs typeface="B Nazanin" pitchFamily="2" charset="-78"/>
              </a:rPr>
              <a:t>تست های انعقادی (زمان پروترومبین </a:t>
            </a:r>
            <a:r>
              <a:rPr lang="en-US" dirty="0">
                <a:cs typeface="B Nazanin" pitchFamily="2" charset="-78"/>
              </a:rPr>
              <a:t>(PT)</a:t>
            </a:r>
            <a:r>
              <a:rPr lang="fa-IR" dirty="0">
                <a:cs typeface="B Nazanin" pitchFamily="2" charset="-78"/>
              </a:rPr>
              <a:t>، زمان ترومبوپلاستین فعال شده </a:t>
            </a:r>
            <a:r>
              <a:rPr lang="en-US" dirty="0">
                <a:cs typeface="B Nazanin" pitchFamily="2" charset="-78"/>
              </a:rPr>
              <a:t>(</a:t>
            </a:r>
            <a:r>
              <a:rPr lang="en-US" dirty="0" err="1">
                <a:cs typeface="B Nazanin" pitchFamily="2" charset="-78"/>
              </a:rPr>
              <a:t>aPTT</a:t>
            </a:r>
            <a:r>
              <a:rPr lang="en-US" dirty="0">
                <a:cs typeface="B Nazanin" pitchFamily="2" charset="-78"/>
              </a:rPr>
              <a:t>)</a:t>
            </a:r>
            <a:r>
              <a:rPr lang="fa-IR" dirty="0">
                <a:cs typeface="B Nazanin" pitchFamily="2" charset="-78"/>
              </a:rPr>
              <a:t>)</a:t>
            </a:r>
          </a:p>
          <a:p>
            <a:pPr lvl="2"/>
            <a:r>
              <a:rPr lang="fa-IR" dirty="0">
                <a:cs typeface="B Nazanin" pitchFamily="2" charset="-78"/>
              </a:rPr>
              <a:t>تجزیه ادرار(خون، اگزالات، بیلی روبین و هموگلوبین)</a:t>
            </a:r>
          </a:p>
          <a:p>
            <a:pPr lvl="2"/>
            <a:r>
              <a:rPr lang="en-US" dirty="0">
                <a:cs typeface="B Nazanin" pitchFamily="2" charset="-78"/>
              </a:rPr>
              <a:t>CBC</a:t>
            </a:r>
            <a:r>
              <a:rPr lang="fa-IR" dirty="0">
                <a:cs typeface="B Nazanin" pitchFamily="2" charset="-78"/>
              </a:rPr>
              <a:t> (آنمی، بازوفیلیک استیپلینگ، کمبود پلاکتی)</a:t>
            </a:r>
          </a:p>
          <a:p>
            <a:pPr lvl="2"/>
            <a:r>
              <a:rPr lang="fa-IR" dirty="0">
                <a:cs typeface="B Nazanin" pitchFamily="2" charset="-78"/>
              </a:rPr>
              <a:t>الکترولیت ها (سدیم، پتاسیم، منیزیوم و کلسیم)</a:t>
            </a:r>
          </a:p>
          <a:p>
            <a:pPr lvl="2"/>
            <a:r>
              <a:rPr lang="fa-IR" dirty="0">
                <a:cs typeface="B Nazanin" pitchFamily="2" charset="-78"/>
              </a:rPr>
              <a:t>آنیون گپ، اسمولالیتی، گلوکز، بی کربنات و </a:t>
            </a:r>
            <a:r>
              <a:rPr lang="en-US" dirty="0">
                <a:cs typeface="B Nazanin" pitchFamily="2" charset="-78"/>
              </a:rPr>
              <a:t>pH</a:t>
            </a:r>
            <a:r>
              <a:rPr lang="fa-IR" dirty="0">
                <a:cs typeface="B Nazanin" pitchFamily="2" charset="-78"/>
              </a:rPr>
              <a:t> </a:t>
            </a:r>
          </a:p>
          <a:p>
            <a:pPr lvl="3"/>
            <a:r>
              <a:rPr lang="en-US" dirty="0">
                <a:solidFill>
                  <a:srgbClr val="FF0000"/>
                </a:solidFill>
                <a:cs typeface="B Nazanin" pitchFamily="2" charset="-78"/>
              </a:rPr>
              <a:t>Anion gap={Na}-({</a:t>
            </a:r>
            <a:r>
              <a:rPr lang="en-US" dirty="0" err="1">
                <a:solidFill>
                  <a:srgbClr val="FF0000"/>
                </a:solidFill>
                <a:cs typeface="B Nazanin" pitchFamily="2" charset="-78"/>
              </a:rPr>
              <a:t>Cl</a:t>
            </a:r>
            <a:r>
              <a:rPr lang="en-US" dirty="0">
                <a:solidFill>
                  <a:srgbClr val="FF0000"/>
                </a:solidFill>
                <a:cs typeface="B Nazanin" pitchFamily="2" charset="-78"/>
              </a:rPr>
              <a:t>}+{HCO3})</a:t>
            </a:r>
            <a:r>
              <a:rPr lang="fa-IR" dirty="0">
                <a:solidFill>
                  <a:srgbClr val="FF0000"/>
                </a:solidFill>
                <a:cs typeface="B Nazanin" pitchFamily="2" charset="-78"/>
              </a:rPr>
              <a:t> </a:t>
            </a:r>
          </a:p>
          <a:p>
            <a:pPr lvl="3"/>
            <a:r>
              <a:rPr lang="en-US" dirty="0" err="1">
                <a:cs typeface="B Nazanin" pitchFamily="2" charset="-78"/>
              </a:rPr>
              <a:t>Osmolar</a:t>
            </a:r>
            <a:r>
              <a:rPr lang="en-US" dirty="0">
                <a:cs typeface="B Nazanin" pitchFamily="2" charset="-78"/>
              </a:rPr>
              <a:t> gap=</a:t>
            </a:r>
            <a:r>
              <a:rPr lang="en-US" dirty="0" err="1">
                <a:cs typeface="B Nazanin" pitchFamily="2" charset="-78"/>
              </a:rPr>
              <a:t>Meaured</a:t>
            </a:r>
            <a:r>
              <a:rPr lang="en-US" dirty="0">
                <a:cs typeface="B Nazanin" pitchFamily="2" charset="-78"/>
              </a:rPr>
              <a:t> – Calculated </a:t>
            </a:r>
            <a:r>
              <a:rPr lang="en-US" dirty="0" err="1">
                <a:cs typeface="B Nazanin" pitchFamily="2" charset="-78"/>
              </a:rPr>
              <a:t>osmolality</a:t>
            </a:r>
            <a:endParaRPr lang="fa-IR" dirty="0">
              <a:cs typeface="B Nazanin" pitchFamily="2" charset="-78"/>
            </a:endParaRPr>
          </a:p>
          <a:p>
            <a:pPr lvl="4"/>
            <a:r>
              <a:rPr lang="en-US" i="1" dirty="0">
                <a:solidFill>
                  <a:srgbClr val="00B050"/>
                </a:solidFill>
                <a:cs typeface="B Nazanin" pitchFamily="2" charset="-78"/>
              </a:rPr>
              <a:t>Calculated </a:t>
            </a:r>
            <a:r>
              <a:rPr lang="en-US" i="1" dirty="0" err="1">
                <a:solidFill>
                  <a:srgbClr val="00B050"/>
                </a:solidFill>
                <a:cs typeface="B Nazanin" pitchFamily="2" charset="-78"/>
              </a:rPr>
              <a:t>Osmolality</a:t>
            </a:r>
            <a:r>
              <a:rPr lang="en-US" i="1" dirty="0">
                <a:solidFill>
                  <a:srgbClr val="00B050"/>
                </a:solidFill>
                <a:cs typeface="B Nazanin" pitchFamily="2" charset="-78"/>
              </a:rPr>
              <a:t>=2{Na}+{Glucose}/18+{BUN}/2.8</a:t>
            </a:r>
            <a:r>
              <a:rPr lang="fa-IR" i="1" dirty="0">
                <a:solidFill>
                  <a:srgbClr val="00B050"/>
                </a:solidFill>
                <a:cs typeface="B Nazanin" pitchFamily="2" charset="-78"/>
              </a:rPr>
              <a:t> </a:t>
            </a:r>
          </a:p>
          <a:p>
            <a:pPr lvl="1"/>
            <a:endParaRPr lang="fa-IR" dirty="0">
              <a:cs typeface="B Nazanin" pitchFamily="2" charset="-78"/>
            </a:endParaRPr>
          </a:p>
        </p:txBody>
      </p:sp>
      <p:pic>
        <p:nvPicPr>
          <p:cNvPr id="11266" name="Picture 2" descr="http://www.medicalook.com/test_images/Blood_Urea_Nitrogen_Te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85744"/>
            <a:ext cx="2304256" cy="3447312"/>
          </a:xfrm>
          <a:prstGeom prst="rect">
            <a:avLst/>
          </a:prstGeom>
          <a:noFill/>
        </p:spPr>
      </p:pic>
      <p:pic>
        <p:nvPicPr>
          <p:cNvPr id="11268" name="Picture 4" descr="http://tothemaximusblog.org/wp-content/uploads/2013/02/kidney-adjusted-27543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2816932"/>
            <a:ext cx="1944216" cy="162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https://www.sccollege.edu/SiteCollectionImages/Private/816_liv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151112" cy="1416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2" name="Picture 8" descr="http://www.microscopesblog.com/wp-content/uploads/2012/08/differential+white+blood+cell+coun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629" y="3356992"/>
            <a:ext cx="1652075" cy="1085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4" name="Picture 10" descr="http://www.etsu.edu/com/medicalmystery/pictures/Basophilic_stipplin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96" y="4437112"/>
            <a:ext cx="2304256" cy="1557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6" name="Picture 12" descr="http://wcvh.com.au/wp-content/uploads/2013/06/urinalysi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3688" y="5466805"/>
            <a:ext cx="2160240" cy="1391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1D82515-6E15-4D32-96F7-8D7C4BA35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48"/>
    </mc:Choice>
    <mc:Fallback>
      <p:transition spd="slow" advTm="14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2162</Words>
  <Application>Microsoft Office PowerPoint</Application>
  <PresentationFormat>On-screen Show (4:3)</PresentationFormat>
  <Paragraphs>219</Paragraphs>
  <Slides>32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سم شناسی تشخیصی دامپزشکی (Veterinary Diagnostic Toxicology)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تست های آزمایشگاهی سم شناسی</vt:lpstr>
      <vt:lpstr>PowerPoint Presentation</vt:lpstr>
      <vt:lpstr>کروماتوگرافی</vt:lpstr>
      <vt:lpstr>کروماتوگرافی</vt:lpstr>
      <vt:lpstr>TLC </vt:lpstr>
      <vt:lpstr>ادامه...</vt:lpstr>
      <vt:lpstr>TLC</vt:lpstr>
      <vt:lpstr>کروماتوگرافی گازی (GC) </vt:lpstr>
      <vt:lpstr>ادامه...</vt:lpstr>
      <vt:lpstr>کروماتوگرافی مایع با عملکرد بالا (HPLC) </vt:lpstr>
      <vt:lpstr>ایمنوآسی (Immunoassay) </vt:lpstr>
      <vt:lpstr>PowerPoint Presentation</vt:lpstr>
      <vt:lpstr>PowerPoint Presentation</vt:lpstr>
      <vt:lpstr>ELISA</vt:lpstr>
      <vt:lpstr>PowerPoint Presentation</vt:lpstr>
      <vt:lpstr>PowerPoint Presentation</vt:lpstr>
      <vt:lpstr>PowerPoint Presentation</vt:lpstr>
      <vt:lpstr>طیف سنجی ماوراء بنفش-مرئی UV-VIS </vt:lpstr>
      <vt:lpstr>طیف سنجی ماوراء بنفش-مرئی UV-VIS </vt:lpstr>
      <vt:lpstr>طیف سنجی جذب اتمی AAS </vt:lpstr>
      <vt:lpstr>طیف سنجی جذب اتمی AAS </vt:lpstr>
      <vt:lpstr>جمع آوری نمونه</vt:lpstr>
      <vt:lpstr>ادامه...</vt:lpstr>
      <vt:lpstr>ادامه...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سم شناسی تشخیصی دامپزشکی (Veterinary Diagnostic Toxicology)</dc:title>
  <dc:creator>Ebrahim</dc:creator>
  <cp:lastModifiedBy>ebrahim shahroozian</cp:lastModifiedBy>
  <cp:revision>51</cp:revision>
  <dcterms:created xsi:type="dcterms:W3CDTF">2014-04-12T07:40:15Z</dcterms:created>
  <dcterms:modified xsi:type="dcterms:W3CDTF">2020-04-07T10:41:49Z</dcterms:modified>
</cp:coreProperties>
</file>