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47"/>
  </p:notesMasterIdLst>
  <p:handoutMasterIdLst>
    <p:handoutMasterId r:id="rId48"/>
  </p:handoutMasterIdLst>
  <p:sldIdLst>
    <p:sldId id="290"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287" r:id="rId17"/>
    <p:sldId id="286" r:id="rId18"/>
    <p:sldId id="288" r:id="rId19"/>
    <p:sldId id="282"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9" r:id="rId46"/>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40" autoAdjust="0"/>
  </p:normalViewPr>
  <p:slideViewPr>
    <p:cSldViewPr>
      <p:cViewPr varScale="1">
        <p:scale>
          <a:sx n="104" d="100"/>
          <a:sy n="104" d="100"/>
        </p:scale>
        <p:origin x="80" y="76"/>
      </p:cViewPr>
      <p:guideLst>
        <p:guide orient="horz" pos="2160"/>
        <p:guide pos="2880"/>
      </p:guideLst>
    </p:cSldViewPr>
  </p:slideViewPr>
  <p:outlineViewPr>
    <p:cViewPr>
      <p:scale>
        <a:sx n="33" d="100"/>
        <a:sy n="33" d="100"/>
      </p:scale>
      <p:origin x="0" y="2287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512EFFCF-4CE9-463C-A36E-C2E2912EEFA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zh-TW" altLang="en-US"/>
          </a:p>
        </p:txBody>
      </p:sp>
      <p:sp>
        <p:nvSpPr>
          <p:cNvPr id="14339" name="Rectangle 1027">
            <a:extLst>
              <a:ext uri="{FF2B5EF4-FFF2-40B4-BE49-F238E27FC236}">
                <a16:creationId xmlns:a16="http://schemas.microsoft.com/office/drawing/2014/main" id="{7ADBB84D-EAB7-44C0-AFA5-A04235F6E8E6}"/>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1FB9BC09-0A03-47B1-8A30-1ED58B16B893}" type="datetime1">
              <a:rPr lang="zh-TW" altLang="en-US"/>
              <a:pPr>
                <a:defRPr/>
              </a:pPr>
              <a:t>2020/4/7</a:t>
            </a:fld>
            <a:endParaRPr lang="zh-TW" altLang="en-US"/>
          </a:p>
        </p:txBody>
      </p:sp>
      <p:sp>
        <p:nvSpPr>
          <p:cNvPr id="14340" name="Rectangle 1028">
            <a:extLst>
              <a:ext uri="{FF2B5EF4-FFF2-40B4-BE49-F238E27FC236}">
                <a16:creationId xmlns:a16="http://schemas.microsoft.com/office/drawing/2014/main" id="{8942DF1E-4869-4986-9B80-B66F9730714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zh-TW" altLang="en-US"/>
          </a:p>
        </p:txBody>
      </p:sp>
      <p:sp>
        <p:nvSpPr>
          <p:cNvPr id="14341" name="Rectangle 1029">
            <a:extLst>
              <a:ext uri="{FF2B5EF4-FFF2-40B4-BE49-F238E27FC236}">
                <a16:creationId xmlns:a16="http://schemas.microsoft.com/office/drawing/2014/main" id="{5DE243A9-B8CD-42EE-8635-6BC4EC85877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smtClean="0"/>
            </a:lvl1pPr>
          </a:lstStyle>
          <a:p>
            <a:pPr>
              <a:defRPr/>
            </a:pPr>
            <a:fld id="{E4801039-FF1C-4ABB-A576-A3925CC388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a:extLst>
              <a:ext uri="{FF2B5EF4-FFF2-40B4-BE49-F238E27FC236}">
                <a16:creationId xmlns:a16="http://schemas.microsoft.com/office/drawing/2014/main" id="{2B622090-D969-497D-8DAC-9557E457CA7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zh-TW" altLang="en-US"/>
          </a:p>
        </p:txBody>
      </p:sp>
      <p:sp>
        <p:nvSpPr>
          <p:cNvPr id="3075" name="Rectangle 9">
            <a:extLst>
              <a:ext uri="{FF2B5EF4-FFF2-40B4-BE49-F238E27FC236}">
                <a16:creationId xmlns:a16="http://schemas.microsoft.com/office/drawing/2014/main" id="{EA95B0DD-7AE9-4DFE-A517-95BA044167BD}"/>
              </a:ext>
            </a:extLst>
          </p:cNvPr>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a:extLst>
              <a:ext uri="{FF2B5EF4-FFF2-40B4-BE49-F238E27FC236}">
                <a16:creationId xmlns:a16="http://schemas.microsoft.com/office/drawing/2014/main" id="{7917BDD8-7875-4EF2-9115-08E1008A73B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2059" name="Rectangle 11">
            <a:extLst>
              <a:ext uri="{FF2B5EF4-FFF2-40B4-BE49-F238E27FC236}">
                <a16:creationId xmlns:a16="http://schemas.microsoft.com/office/drawing/2014/main" id="{FEB5B181-6CBC-4168-8FD3-A7B472F06E9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B9C1B442-A3C0-4C4B-8D8F-6747F351F40F}" type="datetime1">
              <a:rPr lang="zh-TW" altLang="en-US"/>
              <a:pPr>
                <a:defRPr/>
              </a:pPr>
              <a:t>2020/4/7</a:t>
            </a:fld>
            <a:endParaRPr lang="zh-TW" altLang="en-US"/>
          </a:p>
        </p:txBody>
      </p:sp>
      <p:sp>
        <p:nvSpPr>
          <p:cNvPr id="2060" name="Rectangle 12">
            <a:extLst>
              <a:ext uri="{FF2B5EF4-FFF2-40B4-BE49-F238E27FC236}">
                <a16:creationId xmlns:a16="http://schemas.microsoft.com/office/drawing/2014/main" id="{065538BC-2542-474E-855B-1615B0C1811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zh-TW" altLang="en-US"/>
          </a:p>
        </p:txBody>
      </p:sp>
      <p:sp>
        <p:nvSpPr>
          <p:cNvPr id="2061" name="Rectangle 13">
            <a:extLst>
              <a:ext uri="{FF2B5EF4-FFF2-40B4-BE49-F238E27FC236}">
                <a16:creationId xmlns:a16="http://schemas.microsoft.com/office/drawing/2014/main" id="{939F6DA9-B460-4169-BA18-B9D64BA7599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smtClean="0"/>
            </a:lvl1pPr>
          </a:lstStyle>
          <a:p>
            <a:pPr>
              <a:defRPr/>
            </a:pPr>
            <a:fld id="{E75AFE8D-282C-4365-9BBB-FE3FC9259B7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D879151E-F238-4037-BCB1-E09CC24FBA56}"/>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E03464B2-2D27-46FB-A386-CBE186D8B2FE}"/>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6FE3DA88-62CE-4731-8148-1D9C83B15F78}"/>
              </a:ext>
            </a:extLst>
          </p:cNvPr>
          <p:cNvSpPr>
            <a:spLocks noGrp="1"/>
          </p:cNvSpPr>
          <p:nvPr>
            <p:ph type="sldNum" sz="quarter" idx="12"/>
          </p:nvPr>
        </p:nvSpPr>
        <p:spPr/>
        <p:txBody>
          <a:bodyPr/>
          <a:lstStyle>
            <a:lvl1pPr>
              <a:defRPr/>
            </a:lvl1pPr>
          </a:lstStyle>
          <a:p>
            <a:pPr>
              <a:defRPr/>
            </a:pPr>
            <a:fld id="{2A8535DA-4B8A-4AF0-A57D-816750C19D92}" type="slidenum">
              <a:rPr lang="zh-TW" altLang="en-US"/>
              <a:pPr>
                <a:defRPr/>
              </a:pPr>
              <a:t>‹#›</a:t>
            </a:fld>
            <a:endParaRPr lang="zh-TW" altLang="en-US"/>
          </a:p>
        </p:txBody>
      </p:sp>
    </p:spTree>
    <p:extLst>
      <p:ext uri="{BB962C8B-B14F-4D97-AF65-F5344CB8AC3E}">
        <p14:creationId xmlns:p14="http://schemas.microsoft.com/office/powerpoint/2010/main" val="41614287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D641259A-45A1-4ADD-AACA-827CF788D107}"/>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7333F9DA-088C-49A2-BD4C-0A093F113AC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D5084787-C594-4007-B385-187145EFE262}"/>
              </a:ext>
            </a:extLst>
          </p:cNvPr>
          <p:cNvSpPr>
            <a:spLocks noGrp="1"/>
          </p:cNvSpPr>
          <p:nvPr>
            <p:ph type="sldNum" sz="quarter" idx="12"/>
          </p:nvPr>
        </p:nvSpPr>
        <p:spPr/>
        <p:txBody>
          <a:bodyPr/>
          <a:lstStyle>
            <a:lvl1pPr>
              <a:defRPr/>
            </a:lvl1pPr>
          </a:lstStyle>
          <a:p>
            <a:pPr>
              <a:defRPr/>
            </a:pPr>
            <a:fld id="{4A5B8512-70A7-4758-9B4C-1DBC9FA459E4}" type="slidenum">
              <a:rPr lang="zh-TW" altLang="en-US"/>
              <a:pPr>
                <a:defRPr/>
              </a:pPr>
              <a:t>‹#›</a:t>
            </a:fld>
            <a:endParaRPr lang="zh-TW" altLang="en-US"/>
          </a:p>
        </p:txBody>
      </p:sp>
    </p:spTree>
    <p:extLst>
      <p:ext uri="{BB962C8B-B14F-4D97-AF65-F5344CB8AC3E}">
        <p14:creationId xmlns:p14="http://schemas.microsoft.com/office/powerpoint/2010/main" val="363986105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1F8E86A1-1562-4910-9C4A-9117BB0FDBF1}"/>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92DE514B-F14E-467A-94E7-958ED69F143E}"/>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105C870E-9EAC-4E6F-99FF-A1754764529B}"/>
              </a:ext>
            </a:extLst>
          </p:cNvPr>
          <p:cNvSpPr>
            <a:spLocks noGrp="1"/>
          </p:cNvSpPr>
          <p:nvPr>
            <p:ph type="sldNum" sz="quarter" idx="12"/>
          </p:nvPr>
        </p:nvSpPr>
        <p:spPr/>
        <p:txBody>
          <a:bodyPr/>
          <a:lstStyle>
            <a:lvl1pPr>
              <a:defRPr/>
            </a:lvl1pPr>
          </a:lstStyle>
          <a:p>
            <a:pPr>
              <a:defRPr/>
            </a:pPr>
            <a:fld id="{E5456BFE-C11A-4AC2-B006-0D8BD912F839}" type="slidenum">
              <a:rPr lang="zh-TW" altLang="en-US"/>
              <a:pPr>
                <a:defRPr/>
              </a:pPr>
              <a:t>‹#›</a:t>
            </a:fld>
            <a:endParaRPr lang="zh-TW" altLang="en-US"/>
          </a:p>
        </p:txBody>
      </p:sp>
    </p:spTree>
    <p:extLst>
      <p:ext uri="{BB962C8B-B14F-4D97-AF65-F5344CB8AC3E}">
        <p14:creationId xmlns:p14="http://schemas.microsoft.com/office/powerpoint/2010/main" val="201746383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endParaRPr lang="fa-IR"/>
          </a:p>
        </p:txBody>
      </p:sp>
      <p:sp>
        <p:nvSpPr>
          <p:cNvPr id="3" name="Content Placeholder 2"/>
          <p:cNvSpPr>
            <a:spLocks noGrp="1"/>
          </p:cNvSpPr>
          <p:nvPr>
            <p:ph sz="half" idx="1"/>
          </p:nvPr>
        </p:nvSpPr>
        <p:spPr>
          <a:xfrm>
            <a:off x="2819400" y="1981200"/>
            <a:ext cx="6096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2819400" y="4114800"/>
            <a:ext cx="6096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3FF01DAF-14DF-4F9A-AA8C-995479F5812F}"/>
              </a:ext>
            </a:extLst>
          </p:cNvPr>
          <p:cNvSpPr>
            <a:spLocks noGrp="1"/>
          </p:cNvSpPr>
          <p:nvPr>
            <p:ph type="dt" sz="half" idx="10"/>
          </p:nvPr>
        </p:nvSpPr>
        <p:spPr>
          <a:xfrm>
            <a:off x="304800" y="6248400"/>
            <a:ext cx="1905000" cy="457200"/>
          </a:xfrm>
        </p:spPr>
        <p:txBody>
          <a:bodyPr/>
          <a:lstStyle>
            <a:lvl1pPr>
              <a:defRPr/>
            </a:lvl1pPr>
          </a:lstStyle>
          <a:p>
            <a:pPr>
              <a:defRPr/>
            </a:pPr>
            <a:endParaRPr lang="zh-TW" altLang="en-US"/>
          </a:p>
        </p:txBody>
      </p:sp>
      <p:sp>
        <p:nvSpPr>
          <p:cNvPr id="6" name="Footer Placeholder 5">
            <a:extLst>
              <a:ext uri="{FF2B5EF4-FFF2-40B4-BE49-F238E27FC236}">
                <a16:creationId xmlns:a16="http://schemas.microsoft.com/office/drawing/2014/main" id="{3FAAF058-DBBD-405D-8F04-72F3A7876BEA}"/>
              </a:ext>
            </a:extLst>
          </p:cNvPr>
          <p:cNvSpPr>
            <a:spLocks noGrp="1"/>
          </p:cNvSpPr>
          <p:nvPr>
            <p:ph type="ftr" sz="quarter" idx="11"/>
          </p:nvPr>
        </p:nvSpPr>
        <p:spPr>
          <a:xfrm>
            <a:off x="3581400" y="6248400"/>
            <a:ext cx="2895600" cy="457200"/>
          </a:xfrm>
        </p:spPr>
        <p:txBody>
          <a:bodyPr/>
          <a:lstStyle>
            <a:lvl1pPr>
              <a:defRPr/>
            </a:lvl1pPr>
          </a:lstStyle>
          <a:p>
            <a:pPr>
              <a:defRPr/>
            </a:pPr>
            <a:endParaRPr lang="zh-TW" altLang="en-US"/>
          </a:p>
        </p:txBody>
      </p:sp>
      <p:sp>
        <p:nvSpPr>
          <p:cNvPr id="7" name="Slide Number Placeholder 6">
            <a:extLst>
              <a:ext uri="{FF2B5EF4-FFF2-40B4-BE49-F238E27FC236}">
                <a16:creationId xmlns:a16="http://schemas.microsoft.com/office/drawing/2014/main" id="{01B8949D-C1D9-42EA-99C9-0A9FC20EB7E6}"/>
              </a:ext>
            </a:extLst>
          </p:cNvPr>
          <p:cNvSpPr>
            <a:spLocks noGrp="1"/>
          </p:cNvSpPr>
          <p:nvPr>
            <p:ph type="sldNum" sz="quarter" idx="12"/>
          </p:nvPr>
        </p:nvSpPr>
        <p:spPr>
          <a:xfrm>
            <a:off x="7010400" y="6248400"/>
            <a:ext cx="1905000" cy="457200"/>
          </a:xfrm>
        </p:spPr>
        <p:txBody>
          <a:bodyPr/>
          <a:lstStyle>
            <a:lvl1pPr>
              <a:defRPr smtClean="0"/>
            </a:lvl1pPr>
          </a:lstStyle>
          <a:p>
            <a:pPr>
              <a:defRPr/>
            </a:pPr>
            <a:fld id="{9A1E0BE1-1EF8-4DF8-A80E-0E0B112629F9}" type="slidenum">
              <a:rPr lang="zh-TW" altLang="en-US"/>
              <a:pPr>
                <a:defRPr/>
              </a:pPr>
              <a:t>‹#›</a:t>
            </a:fld>
            <a:endParaRPr lang="zh-TW" altLang="en-US"/>
          </a:p>
        </p:txBody>
      </p:sp>
    </p:spTree>
    <p:extLst>
      <p:ext uri="{BB962C8B-B14F-4D97-AF65-F5344CB8AC3E}">
        <p14:creationId xmlns:p14="http://schemas.microsoft.com/office/powerpoint/2010/main" val="326908329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277D5C5-0F5F-41E4-9968-86F6C99FF656}"/>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BCB0607D-15FE-4BEE-A903-DC30083F8D7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27E5284A-3115-457A-A068-32CB13EF164B}"/>
              </a:ext>
            </a:extLst>
          </p:cNvPr>
          <p:cNvSpPr>
            <a:spLocks noGrp="1"/>
          </p:cNvSpPr>
          <p:nvPr>
            <p:ph type="sldNum" sz="quarter" idx="12"/>
          </p:nvPr>
        </p:nvSpPr>
        <p:spPr/>
        <p:txBody>
          <a:bodyPr/>
          <a:lstStyle>
            <a:lvl1pPr>
              <a:defRPr/>
            </a:lvl1pPr>
          </a:lstStyle>
          <a:p>
            <a:pPr>
              <a:defRPr/>
            </a:pPr>
            <a:fld id="{9B09279A-38EB-4B78-B566-0003ECB2D692}" type="slidenum">
              <a:rPr lang="zh-TW" altLang="en-US"/>
              <a:pPr>
                <a:defRPr/>
              </a:pPr>
              <a:t>‹#›</a:t>
            </a:fld>
            <a:endParaRPr lang="zh-TW" altLang="en-US"/>
          </a:p>
        </p:txBody>
      </p:sp>
    </p:spTree>
    <p:extLst>
      <p:ext uri="{BB962C8B-B14F-4D97-AF65-F5344CB8AC3E}">
        <p14:creationId xmlns:p14="http://schemas.microsoft.com/office/powerpoint/2010/main" val="133474886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55C536-FD91-4DF9-B915-84B28B28648A}"/>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2AF11E0F-39F5-4CF9-AC71-AFF704DFE6A2}"/>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FDC810B0-094D-4DB5-86BD-6B1B530490DC}"/>
              </a:ext>
            </a:extLst>
          </p:cNvPr>
          <p:cNvSpPr>
            <a:spLocks noGrp="1"/>
          </p:cNvSpPr>
          <p:nvPr>
            <p:ph type="sldNum" sz="quarter" idx="12"/>
          </p:nvPr>
        </p:nvSpPr>
        <p:spPr/>
        <p:txBody>
          <a:bodyPr/>
          <a:lstStyle>
            <a:lvl1pPr>
              <a:defRPr/>
            </a:lvl1pPr>
          </a:lstStyle>
          <a:p>
            <a:pPr>
              <a:defRPr/>
            </a:pPr>
            <a:fld id="{2315D547-1CAA-4BB8-99B3-7782A22FDAD6}" type="slidenum">
              <a:rPr lang="zh-TW" altLang="en-US"/>
              <a:pPr>
                <a:defRPr/>
              </a:pPr>
              <a:t>‹#›</a:t>
            </a:fld>
            <a:endParaRPr lang="zh-TW" altLang="en-US"/>
          </a:p>
        </p:txBody>
      </p:sp>
    </p:spTree>
    <p:extLst>
      <p:ext uri="{BB962C8B-B14F-4D97-AF65-F5344CB8AC3E}">
        <p14:creationId xmlns:p14="http://schemas.microsoft.com/office/powerpoint/2010/main" val="398122157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a:extLst>
              <a:ext uri="{FF2B5EF4-FFF2-40B4-BE49-F238E27FC236}">
                <a16:creationId xmlns:a16="http://schemas.microsoft.com/office/drawing/2014/main" id="{20029DDC-224B-4362-B9A8-57F3996816B5}"/>
              </a:ext>
            </a:extLst>
          </p:cNvPr>
          <p:cNvSpPr>
            <a:spLocks noGrp="1"/>
          </p:cNvSpPr>
          <p:nvPr>
            <p:ph type="dt" sz="half" idx="10"/>
          </p:nvPr>
        </p:nvSpPr>
        <p:spPr/>
        <p:txBody>
          <a:bodyPr/>
          <a:lstStyle>
            <a:lvl1pPr>
              <a:defRPr/>
            </a:lvl1pPr>
          </a:lstStyle>
          <a:p>
            <a:pPr>
              <a:defRPr/>
            </a:pPr>
            <a:endParaRPr lang="zh-TW" altLang="en-US"/>
          </a:p>
        </p:txBody>
      </p:sp>
      <p:sp>
        <p:nvSpPr>
          <p:cNvPr id="6" name="Footer Placeholder 4">
            <a:extLst>
              <a:ext uri="{FF2B5EF4-FFF2-40B4-BE49-F238E27FC236}">
                <a16:creationId xmlns:a16="http://schemas.microsoft.com/office/drawing/2014/main" id="{66D636CE-3067-41EC-AF0B-4ECD902BC27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12A99B20-70B6-4B7B-AD89-A75AEB98FAE1}"/>
              </a:ext>
            </a:extLst>
          </p:cNvPr>
          <p:cNvSpPr>
            <a:spLocks noGrp="1"/>
          </p:cNvSpPr>
          <p:nvPr>
            <p:ph type="sldNum" sz="quarter" idx="12"/>
          </p:nvPr>
        </p:nvSpPr>
        <p:spPr/>
        <p:txBody>
          <a:bodyPr/>
          <a:lstStyle>
            <a:lvl1pPr>
              <a:defRPr/>
            </a:lvl1pPr>
          </a:lstStyle>
          <a:p>
            <a:pPr>
              <a:defRPr/>
            </a:pPr>
            <a:fld id="{5446F2D8-35C2-4D7C-86DE-C668DA3E2F74}" type="slidenum">
              <a:rPr lang="zh-TW" altLang="en-US"/>
              <a:pPr>
                <a:defRPr/>
              </a:pPr>
              <a:t>‹#›</a:t>
            </a:fld>
            <a:endParaRPr lang="zh-TW" altLang="en-US"/>
          </a:p>
        </p:txBody>
      </p:sp>
    </p:spTree>
    <p:extLst>
      <p:ext uri="{BB962C8B-B14F-4D97-AF65-F5344CB8AC3E}">
        <p14:creationId xmlns:p14="http://schemas.microsoft.com/office/powerpoint/2010/main" val="15900695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a:extLst>
              <a:ext uri="{FF2B5EF4-FFF2-40B4-BE49-F238E27FC236}">
                <a16:creationId xmlns:a16="http://schemas.microsoft.com/office/drawing/2014/main" id="{7FBA8707-B6F1-4E1E-BAD0-936AE3ADE649}"/>
              </a:ext>
            </a:extLst>
          </p:cNvPr>
          <p:cNvSpPr>
            <a:spLocks noGrp="1"/>
          </p:cNvSpPr>
          <p:nvPr>
            <p:ph type="dt" sz="half" idx="10"/>
          </p:nvPr>
        </p:nvSpPr>
        <p:spPr/>
        <p:txBody>
          <a:bodyPr/>
          <a:lstStyle>
            <a:lvl1pPr>
              <a:defRPr/>
            </a:lvl1pPr>
          </a:lstStyle>
          <a:p>
            <a:pPr>
              <a:defRPr/>
            </a:pPr>
            <a:endParaRPr lang="zh-TW" altLang="en-US"/>
          </a:p>
        </p:txBody>
      </p:sp>
      <p:sp>
        <p:nvSpPr>
          <p:cNvPr id="8" name="Footer Placeholder 4">
            <a:extLst>
              <a:ext uri="{FF2B5EF4-FFF2-40B4-BE49-F238E27FC236}">
                <a16:creationId xmlns:a16="http://schemas.microsoft.com/office/drawing/2014/main" id="{B3F8D686-69CE-460D-B259-D6C3739796D1}"/>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80489DCE-5CFC-43F3-81E1-728E8E4ECD5A}"/>
              </a:ext>
            </a:extLst>
          </p:cNvPr>
          <p:cNvSpPr>
            <a:spLocks noGrp="1"/>
          </p:cNvSpPr>
          <p:nvPr>
            <p:ph type="sldNum" sz="quarter" idx="12"/>
          </p:nvPr>
        </p:nvSpPr>
        <p:spPr/>
        <p:txBody>
          <a:bodyPr/>
          <a:lstStyle>
            <a:lvl1pPr>
              <a:defRPr/>
            </a:lvl1pPr>
          </a:lstStyle>
          <a:p>
            <a:pPr>
              <a:defRPr/>
            </a:pPr>
            <a:fld id="{79C6668B-2969-4A35-A9CB-281FC9D3C886}" type="slidenum">
              <a:rPr lang="zh-TW" altLang="en-US"/>
              <a:pPr>
                <a:defRPr/>
              </a:pPr>
              <a:t>‹#›</a:t>
            </a:fld>
            <a:endParaRPr lang="zh-TW" altLang="en-US"/>
          </a:p>
        </p:txBody>
      </p:sp>
    </p:spTree>
    <p:extLst>
      <p:ext uri="{BB962C8B-B14F-4D97-AF65-F5344CB8AC3E}">
        <p14:creationId xmlns:p14="http://schemas.microsoft.com/office/powerpoint/2010/main" val="7299977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a:extLst>
              <a:ext uri="{FF2B5EF4-FFF2-40B4-BE49-F238E27FC236}">
                <a16:creationId xmlns:a16="http://schemas.microsoft.com/office/drawing/2014/main" id="{E88A1B9E-731E-4B06-A924-AA35B8C5E6FD}"/>
              </a:ext>
            </a:extLst>
          </p:cNvPr>
          <p:cNvSpPr>
            <a:spLocks noGrp="1"/>
          </p:cNvSpPr>
          <p:nvPr>
            <p:ph type="dt" sz="half" idx="10"/>
          </p:nvPr>
        </p:nvSpPr>
        <p:spPr/>
        <p:txBody>
          <a:bodyPr/>
          <a:lstStyle>
            <a:lvl1pPr>
              <a:defRPr/>
            </a:lvl1pPr>
          </a:lstStyle>
          <a:p>
            <a:pPr>
              <a:defRPr/>
            </a:pPr>
            <a:endParaRPr lang="zh-TW" altLang="en-US"/>
          </a:p>
        </p:txBody>
      </p:sp>
      <p:sp>
        <p:nvSpPr>
          <p:cNvPr id="4" name="Footer Placeholder 4">
            <a:extLst>
              <a:ext uri="{FF2B5EF4-FFF2-40B4-BE49-F238E27FC236}">
                <a16:creationId xmlns:a16="http://schemas.microsoft.com/office/drawing/2014/main" id="{DEED4DCD-9642-4207-9B0A-EBAE3F4EB2C9}"/>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5">
            <a:extLst>
              <a:ext uri="{FF2B5EF4-FFF2-40B4-BE49-F238E27FC236}">
                <a16:creationId xmlns:a16="http://schemas.microsoft.com/office/drawing/2014/main" id="{326D119B-5892-404F-A58D-D3B02A37600E}"/>
              </a:ext>
            </a:extLst>
          </p:cNvPr>
          <p:cNvSpPr>
            <a:spLocks noGrp="1"/>
          </p:cNvSpPr>
          <p:nvPr>
            <p:ph type="sldNum" sz="quarter" idx="12"/>
          </p:nvPr>
        </p:nvSpPr>
        <p:spPr/>
        <p:txBody>
          <a:bodyPr/>
          <a:lstStyle>
            <a:lvl1pPr>
              <a:defRPr/>
            </a:lvl1pPr>
          </a:lstStyle>
          <a:p>
            <a:pPr>
              <a:defRPr/>
            </a:pPr>
            <a:fld id="{DDA36F66-D29D-4046-83B1-6C37034FBB40}" type="slidenum">
              <a:rPr lang="zh-TW" altLang="en-US"/>
              <a:pPr>
                <a:defRPr/>
              </a:pPr>
              <a:t>‹#›</a:t>
            </a:fld>
            <a:endParaRPr lang="zh-TW" altLang="en-US"/>
          </a:p>
        </p:txBody>
      </p:sp>
    </p:spTree>
    <p:extLst>
      <p:ext uri="{BB962C8B-B14F-4D97-AF65-F5344CB8AC3E}">
        <p14:creationId xmlns:p14="http://schemas.microsoft.com/office/powerpoint/2010/main" val="363616709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459811-C50F-4326-936D-A7E7B7AEB7CB}"/>
              </a:ext>
            </a:extLst>
          </p:cNvPr>
          <p:cNvSpPr>
            <a:spLocks noGrp="1"/>
          </p:cNvSpPr>
          <p:nvPr>
            <p:ph type="dt" sz="half" idx="10"/>
          </p:nvPr>
        </p:nvSpPr>
        <p:spPr/>
        <p:txBody>
          <a:bodyPr/>
          <a:lstStyle>
            <a:lvl1pPr>
              <a:defRPr/>
            </a:lvl1pPr>
          </a:lstStyle>
          <a:p>
            <a:pPr>
              <a:defRPr/>
            </a:pPr>
            <a:endParaRPr lang="zh-TW" altLang="en-US"/>
          </a:p>
        </p:txBody>
      </p:sp>
      <p:sp>
        <p:nvSpPr>
          <p:cNvPr id="3" name="Footer Placeholder 4">
            <a:extLst>
              <a:ext uri="{FF2B5EF4-FFF2-40B4-BE49-F238E27FC236}">
                <a16:creationId xmlns:a16="http://schemas.microsoft.com/office/drawing/2014/main" id="{D2721D73-BC16-486A-8433-9AE49209784D}"/>
              </a:ext>
            </a:extLst>
          </p:cNvPr>
          <p:cNvSpPr>
            <a:spLocks noGrp="1"/>
          </p:cNvSpPr>
          <p:nvPr>
            <p:ph type="ftr" sz="quarter" idx="11"/>
          </p:nvPr>
        </p:nvSpPr>
        <p:spPr/>
        <p:txBody>
          <a:bodyPr/>
          <a:lstStyle>
            <a:lvl1pPr>
              <a:defRPr/>
            </a:lvl1pPr>
          </a:lstStyle>
          <a:p>
            <a:pPr>
              <a:defRPr/>
            </a:pPr>
            <a:endParaRPr lang="zh-TW" altLang="en-US"/>
          </a:p>
        </p:txBody>
      </p:sp>
      <p:sp>
        <p:nvSpPr>
          <p:cNvPr id="4" name="Slide Number Placeholder 5">
            <a:extLst>
              <a:ext uri="{FF2B5EF4-FFF2-40B4-BE49-F238E27FC236}">
                <a16:creationId xmlns:a16="http://schemas.microsoft.com/office/drawing/2014/main" id="{F067643A-0A11-45E4-AFD1-82031021F027}"/>
              </a:ext>
            </a:extLst>
          </p:cNvPr>
          <p:cNvSpPr>
            <a:spLocks noGrp="1"/>
          </p:cNvSpPr>
          <p:nvPr>
            <p:ph type="sldNum" sz="quarter" idx="12"/>
          </p:nvPr>
        </p:nvSpPr>
        <p:spPr/>
        <p:txBody>
          <a:bodyPr/>
          <a:lstStyle>
            <a:lvl1pPr>
              <a:defRPr/>
            </a:lvl1pPr>
          </a:lstStyle>
          <a:p>
            <a:pPr>
              <a:defRPr/>
            </a:pPr>
            <a:fld id="{143E1B5C-C232-49DE-8464-03D10051BB76}" type="slidenum">
              <a:rPr lang="zh-TW" altLang="en-US"/>
              <a:pPr>
                <a:defRPr/>
              </a:pPr>
              <a:t>‹#›</a:t>
            </a:fld>
            <a:endParaRPr lang="zh-TW" altLang="en-US"/>
          </a:p>
        </p:txBody>
      </p:sp>
    </p:spTree>
    <p:extLst>
      <p:ext uri="{BB962C8B-B14F-4D97-AF65-F5344CB8AC3E}">
        <p14:creationId xmlns:p14="http://schemas.microsoft.com/office/powerpoint/2010/main" val="124170918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5623E8-FF8C-47DE-8CFE-2D0BF16A7EE5}"/>
              </a:ext>
            </a:extLst>
          </p:cNvPr>
          <p:cNvSpPr>
            <a:spLocks noGrp="1"/>
          </p:cNvSpPr>
          <p:nvPr>
            <p:ph type="dt" sz="half" idx="10"/>
          </p:nvPr>
        </p:nvSpPr>
        <p:spPr/>
        <p:txBody>
          <a:bodyPr/>
          <a:lstStyle>
            <a:lvl1pPr>
              <a:defRPr/>
            </a:lvl1pPr>
          </a:lstStyle>
          <a:p>
            <a:pPr>
              <a:defRPr/>
            </a:pPr>
            <a:endParaRPr lang="zh-TW" altLang="en-US"/>
          </a:p>
        </p:txBody>
      </p:sp>
      <p:sp>
        <p:nvSpPr>
          <p:cNvPr id="6" name="Footer Placeholder 4">
            <a:extLst>
              <a:ext uri="{FF2B5EF4-FFF2-40B4-BE49-F238E27FC236}">
                <a16:creationId xmlns:a16="http://schemas.microsoft.com/office/drawing/2014/main" id="{9F0FB689-6285-464C-AFF4-5320BCD5D19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6689E3E-D736-4512-9656-84E01B9E5724}"/>
              </a:ext>
            </a:extLst>
          </p:cNvPr>
          <p:cNvSpPr>
            <a:spLocks noGrp="1"/>
          </p:cNvSpPr>
          <p:nvPr>
            <p:ph type="sldNum" sz="quarter" idx="12"/>
          </p:nvPr>
        </p:nvSpPr>
        <p:spPr/>
        <p:txBody>
          <a:bodyPr/>
          <a:lstStyle>
            <a:lvl1pPr>
              <a:defRPr/>
            </a:lvl1pPr>
          </a:lstStyle>
          <a:p>
            <a:pPr>
              <a:defRPr/>
            </a:pPr>
            <a:fld id="{8B23EDF1-A6C1-4696-8C1E-DFDEA4DF71F8}" type="slidenum">
              <a:rPr lang="zh-TW" altLang="en-US"/>
              <a:pPr>
                <a:defRPr/>
              </a:pPr>
              <a:t>‹#›</a:t>
            </a:fld>
            <a:endParaRPr lang="zh-TW" altLang="en-US"/>
          </a:p>
        </p:txBody>
      </p:sp>
    </p:spTree>
    <p:extLst>
      <p:ext uri="{BB962C8B-B14F-4D97-AF65-F5344CB8AC3E}">
        <p14:creationId xmlns:p14="http://schemas.microsoft.com/office/powerpoint/2010/main" val="175956460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574D586-A96D-4360-834D-4A332DFAACCA}"/>
              </a:ext>
            </a:extLst>
          </p:cNvPr>
          <p:cNvSpPr>
            <a:spLocks noGrp="1"/>
          </p:cNvSpPr>
          <p:nvPr>
            <p:ph type="dt" sz="half" idx="10"/>
          </p:nvPr>
        </p:nvSpPr>
        <p:spPr/>
        <p:txBody>
          <a:bodyPr/>
          <a:lstStyle>
            <a:lvl1pPr>
              <a:defRPr/>
            </a:lvl1pPr>
          </a:lstStyle>
          <a:p>
            <a:pPr>
              <a:defRPr/>
            </a:pPr>
            <a:endParaRPr lang="zh-TW" altLang="en-US"/>
          </a:p>
        </p:txBody>
      </p:sp>
      <p:sp>
        <p:nvSpPr>
          <p:cNvPr id="6" name="Footer Placeholder 4">
            <a:extLst>
              <a:ext uri="{FF2B5EF4-FFF2-40B4-BE49-F238E27FC236}">
                <a16:creationId xmlns:a16="http://schemas.microsoft.com/office/drawing/2014/main" id="{83AEBE73-D67D-4AF2-987C-E51402A903D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B2391E-D704-4C48-803F-2784BFA8D023}"/>
              </a:ext>
            </a:extLst>
          </p:cNvPr>
          <p:cNvSpPr>
            <a:spLocks noGrp="1"/>
          </p:cNvSpPr>
          <p:nvPr>
            <p:ph type="sldNum" sz="quarter" idx="12"/>
          </p:nvPr>
        </p:nvSpPr>
        <p:spPr/>
        <p:txBody>
          <a:bodyPr/>
          <a:lstStyle>
            <a:lvl1pPr>
              <a:defRPr/>
            </a:lvl1pPr>
          </a:lstStyle>
          <a:p>
            <a:pPr>
              <a:defRPr/>
            </a:pPr>
            <a:fld id="{AC29527F-903D-441F-88D3-4D804F7146AD}" type="slidenum">
              <a:rPr lang="zh-TW" altLang="en-US"/>
              <a:pPr>
                <a:defRPr/>
              </a:pPr>
              <a:t>‹#›</a:t>
            </a:fld>
            <a:endParaRPr lang="zh-TW" altLang="en-US"/>
          </a:p>
        </p:txBody>
      </p:sp>
    </p:spTree>
    <p:extLst>
      <p:ext uri="{BB962C8B-B14F-4D97-AF65-F5344CB8AC3E}">
        <p14:creationId xmlns:p14="http://schemas.microsoft.com/office/powerpoint/2010/main" val="172473362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5611425-E1CC-4322-A609-6F046A41739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E44042-7DFD-476C-AED5-62FEC1A4D09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D8CB6F-B07B-4DF8-A9EB-9418753AE1C4}"/>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zh-TW" altLang="en-US"/>
          </a:p>
        </p:txBody>
      </p:sp>
      <p:sp>
        <p:nvSpPr>
          <p:cNvPr id="5" name="Footer Placeholder 4">
            <a:extLst>
              <a:ext uri="{FF2B5EF4-FFF2-40B4-BE49-F238E27FC236}">
                <a16:creationId xmlns:a16="http://schemas.microsoft.com/office/drawing/2014/main" id="{3F9CB3C2-02C4-40F7-A510-572FC9212E2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ADAD6596-BE63-4F48-B56F-06CA1E37BC9C}"/>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C64D0F06-8CFF-41DE-95B2-BA4683E253A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D8E7E61-D540-4E23-B64C-F3F875D99AFD}"/>
              </a:ext>
            </a:extLst>
          </p:cNvPr>
          <p:cNvSpPr>
            <a:spLocks noGrp="1"/>
          </p:cNvSpPr>
          <p:nvPr>
            <p:ph type="ctrTitle"/>
          </p:nvPr>
        </p:nvSpPr>
        <p:spPr/>
        <p:txBody>
          <a:bodyPr/>
          <a:lstStyle/>
          <a:p>
            <a:pPr eaLnBrk="1" hangingPunct="1"/>
            <a:r>
              <a:rPr lang="en-US" altLang="en-US">
                <a:cs typeface="B Nazanin" panose="00000400000000000000" pitchFamily="2" charset="-78"/>
              </a:rPr>
              <a:t>The Rat</a:t>
            </a:r>
            <a:endParaRPr lang="fa-IR" altLang="en-US">
              <a:cs typeface="B Nazanin" panose="00000400000000000000" pitchFamily="2" charset="-78"/>
            </a:endParaRPr>
          </a:p>
        </p:txBody>
      </p:sp>
      <p:sp>
        <p:nvSpPr>
          <p:cNvPr id="3" name="Subtitle 2">
            <a:extLst>
              <a:ext uri="{FF2B5EF4-FFF2-40B4-BE49-F238E27FC236}">
                <a16:creationId xmlns:a16="http://schemas.microsoft.com/office/drawing/2014/main" id="{0E05BB51-45FB-4479-85DE-DD50E77BA870}"/>
              </a:ext>
            </a:extLst>
          </p:cNvPr>
          <p:cNvSpPr>
            <a:spLocks noGrp="1"/>
          </p:cNvSpPr>
          <p:nvPr>
            <p:ph type="subTitle" idx="1"/>
          </p:nvPr>
        </p:nvSpPr>
        <p:spPr/>
        <p:txBody>
          <a:bodyPr rtlCol="1">
            <a:normAutofit/>
          </a:bodyPr>
          <a:lstStyle/>
          <a:p>
            <a:pPr eaLnBrk="1" fontAlgn="auto" hangingPunct="1">
              <a:spcAft>
                <a:spcPts val="0"/>
              </a:spcAft>
              <a:defRPr/>
            </a:pPr>
            <a:endParaRPr lang="fa-IR" dirty="0"/>
          </a:p>
        </p:txBody>
      </p:sp>
      <p:pic>
        <p:nvPicPr>
          <p:cNvPr id="2" name="Audio 1">
            <a:hlinkClick r:id="" action="ppaction://media"/>
            <a:extLst>
              <a:ext uri="{FF2B5EF4-FFF2-40B4-BE49-F238E27FC236}">
                <a16:creationId xmlns:a16="http://schemas.microsoft.com/office/drawing/2014/main" id="{53123C42-5A23-47A3-A3A8-FDB266DBF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3A07BE62-A6DA-4664-A590-12381FE8BA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2404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15B7E1F-8C24-4A40-BD5E-85899AAAA5B5}"/>
              </a:ext>
            </a:extLst>
          </p:cNvPr>
          <p:cNvSpPr>
            <a:spLocks noGrp="1"/>
          </p:cNvSpPr>
          <p:nvPr>
            <p:ph type="title"/>
          </p:nvPr>
        </p:nvSpPr>
        <p:spPr/>
        <p:txBody>
          <a:bodyPr/>
          <a:lstStyle/>
          <a:p>
            <a:pPr eaLnBrk="1" hangingPunct="1"/>
            <a:r>
              <a:rPr lang="fa-IR" altLang="en-US">
                <a:cs typeface="B Nazanin" panose="00000400000000000000" pitchFamily="2" charset="-78"/>
              </a:rPr>
              <a:t>تولید مثل</a:t>
            </a:r>
          </a:p>
        </p:txBody>
      </p:sp>
      <p:sp>
        <p:nvSpPr>
          <p:cNvPr id="14339" name="Content Placeholder 2">
            <a:extLst>
              <a:ext uri="{FF2B5EF4-FFF2-40B4-BE49-F238E27FC236}">
                <a16:creationId xmlns:a16="http://schemas.microsoft.com/office/drawing/2014/main" id="{8CD3903F-A46B-48E5-B10F-145BA389C270}"/>
              </a:ext>
            </a:extLst>
          </p:cNvPr>
          <p:cNvSpPr>
            <a:spLocks noGrp="1"/>
          </p:cNvSpPr>
          <p:nvPr>
            <p:ph idx="1"/>
          </p:nvPr>
        </p:nvSpPr>
        <p:spPr>
          <a:xfrm>
            <a:off x="179388" y="1412875"/>
            <a:ext cx="8686800" cy="5257800"/>
          </a:xfrm>
        </p:spPr>
        <p:txBody>
          <a:bodyPr/>
          <a:lstStyle/>
          <a:p>
            <a:pPr eaLnBrk="1" hangingPunct="1"/>
            <a:r>
              <a:rPr lang="fa-IR" altLang="en-US" sz="2000">
                <a:cs typeface="B Nazanin" panose="00000400000000000000" pitchFamily="2" charset="-78"/>
              </a:rPr>
              <a:t>پولی استروس هستند با دوره های استروس 5-4روزه</a:t>
            </a:r>
          </a:p>
          <a:p>
            <a:pPr eaLnBrk="1" hangingPunct="1"/>
            <a:r>
              <a:rPr lang="fa-IR" altLang="en-US" sz="2000">
                <a:cs typeface="B Nazanin" panose="00000400000000000000" pitchFamily="2" charset="-78"/>
              </a:rPr>
              <a:t>24-20 ساعت بعد اززایمان فحل می شوند.</a:t>
            </a:r>
          </a:p>
          <a:p>
            <a:pPr eaLnBrk="1" hangingPunct="1"/>
            <a:r>
              <a:rPr lang="fa-IR" altLang="en-US" sz="2000">
                <a:cs typeface="B Nazanin" panose="00000400000000000000" pitchFamily="2" charset="-78"/>
              </a:rPr>
              <a:t>در حدود 4 هفتگی (21 روزگی) ازشیر گرفته می شوند</a:t>
            </a:r>
          </a:p>
          <a:p>
            <a:pPr eaLnBrk="1" hangingPunct="1"/>
            <a:r>
              <a:rPr lang="fa-IR" altLang="en-US" sz="2000">
                <a:cs typeface="B Nazanin" panose="00000400000000000000" pitchFamily="2" charset="-78"/>
              </a:rPr>
              <a:t>شناسایی جنسی</a:t>
            </a:r>
          </a:p>
          <a:p>
            <a:pPr lvl="1" eaLnBrk="1" hangingPunct="1"/>
            <a:r>
              <a:rPr lang="fa-IR" altLang="en-US" sz="2000">
                <a:cs typeface="B Nazanin" panose="00000400000000000000" pitchFamily="2" charset="-78"/>
              </a:rPr>
              <a:t>برجستگی جنسی بزرگتر درنرها</a:t>
            </a:r>
          </a:p>
          <a:p>
            <a:pPr lvl="1" eaLnBrk="1" hangingPunct="1"/>
            <a:r>
              <a:rPr lang="fa-IR" altLang="en-US" sz="2000">
                <a:cs typeface="B Nazanin" panose="00000400000000000000" pitchFamily="2" charset="-78"/>
              </a:rPr>
              <a:t>فاصله بین برجستگی وآنوس در نرها بیشتر است</a:t>
            </a:r>
          </a:p>
          <a:p>
            <a:pPr eaLnBrk="1" hangingPunct="1"/>
            <a:r>
              <a:rPr lang="fa-IR" altLang="en-US" sz="2000">
                <a:cs typeface="B Nazanin" panose="00000400000000000000" pitchFamily="2" charset="-78"/>
              </a:rPr>
              <a:t>بلوغ</a:t>
            </a:r>
          </a:p>
          <a:p>
            <a:pPr lvl="1" eaLnBrk="1" hangingPunct="1"/>
            <a:r>
              <a:rPr lang="fa-IR" altLang="en-US" sz="2000">
                <a:cs typeface="B Nazanin" panose="00000400000000000000" pitchFamily="2" charset="-78"/>
              </a:rPr>
              <a:t>ماده ها: 67-37 </a:t>
            </a:r>
          </a:p>
          <a:p>
            <a:pPr lvl="1" eaLnBrk="1" hangingPunct="1"/>
            <a:r>
              <a:rPr lang="fa-IR" altLang="en-US" sz="2000">
                <a:cs typeface="B Nazanin" panose="00000400000000000000" pitchFamily="2" charset="-78"/>
              </a:rPr>
              <a:t>نرها: 75-40 </a:t>
            </a:r>
          </a:p>
          <a:p>
            <a:pPr eaLnBrk="1" hangingPunct="1"/>
            <a:r>
              <a:rPr lang="fa-IR" altLang="en-US" sz="2000">
                <a:cs typeface="B Nazanin" panose="00000400000000000000" pitchFamily="2" charset="-78"/>
              </a:rPr>
              <a:t>دوره آبستنی 22 روز وتعداد بچه ها 12-6 است.</a:t>
            </a:r>
          </a:p>
          <a:p>
            <a:pPr lvl="1" eaLnBrk="1" hangingPunct="1"/>
            <a:r>
              <a:rPr lang="fa-IR" altLang="en-US" sz="1600">
                <a:cs typeface="B Nazanin" panose="00000400000000000000" pitchFamily="2" charset="-78"/>
              </a:rPr>
              <a:t>نوزادان در اوایل بدون مو ،کور وکر هستند. گوش در 3 تا 5روزگی و چشمها 7 تا 14 روزگی باز می شوند. و 7 تا 10 روزگی بدن کاملا مودار است. </a:t>
            </a:r>
          </a:p>
          <a:p>
            <a:pPr lvl="1" eaLnBrk="1" hangingPunct="1"/>
            <a:r>
              <a:rPr lang="fa-IR" altLang="en-US" sz="1600">
                <a:cs typeface="B Nazanin" panose="00000400000000000000" pitchFamily="2" charset="-78"/>
              </a:rPr>
              <a:t>تا انتهای هفته دو شروع به خوردن غذای جامد میکنند</a:t>
            </a:r>
          </a:p>
          <a:p>
            <a:pPr eaLnBrk="1" hangingPunct="1"/>
            <a:r>
              <a:rPr lang="fa-IR" altLang="en-US" sz="2000">
                <a:cs typeface="B Nazanin" panose="00000400000000000000" pitchFamily="2" charset="-78"/>
              </a:rPr>
              <a:t>جفت گیری عمدتا در شب اتفاق می افتد</a:t>
            </a:r>
          </a:p>
          <a:p>
            <a:pPr lvl="1" eaLnBrk="1" hangingPunct="1"/>
            <a:r>
              <a:rPr lang="fa-IR" altLang="en-US" sz="1600">
                <a:cs typeface="B Nazanin" panose="00000400000000000000" pitchFamily="2" charset="-78"/>
              </a:rPr>
              <a:t>منی خشک شده همرا با ترشحات واژن تشکیل پلاک واژینال را می دهند.12 ساعت بعد از جفتگیری اتفاق می افتد و تایید کننده جفت گیری است</a:t>
            </a:r>
          </a:p>
        </p:txBody>
      </p:sp>
      <p:pic>
        <p:nvPicPr>
          <p:cNvPr id="2" name="Audio 1">
            <a:hlinkClick r:id="" action="ppaction://media"/>
            <a:extLst>
              <a:ext uri="{FF2B5EF4-FFF2-40B4-BE49-F238E27FC236}">
                <a16:creationId xmlns:a16="http://schemas.microsoft.com/office/drawing/2014/main" id="{22987486-A3E4-44D0-B921-803AAF2BE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6EAEC1E-56FE-4C6F-9369-365FD7889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19014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8A08231-C9A3-4AE9-8CB4-F448D9D72C0A}"/>
              </a:ext>
            </a:extLst>
          </p:cNvPr>
          <p:cNvSpPr>
            <a:spLocks noGrp="1"/>
          </p:cNvSpPr>
          <p:nvPr>
            <p:ph type="title"/>
          </p:nvPr>
        </p:nvSpPr>
        <p:spPr/>
        <p:txBody>
          <a:bodyPr/>
          <a:lstStyle/>
          <a:p>
            <a:pPr eaLnBrk="1" hangingPunct="1"/>
            <a:endParaRPr lang="fa-IR" altLang="en-US">
              <a:cs typeface="B Nazanin" panose="00000400000000000000" pitchFamily="2" charset="-78"/>
            </a:endParaRPr>
          </a:p>
        </p:txBody>
      </p:sp>
      <p:sp>
        <p:nvSpPr>
          <p:cNvPr id="15363" name="Content Placeholder 2">
            <a:extLst>
              <a:ext uri="{FF2B5EF4-FFF2-40B4-BE49-F238E27FC236}">
                <a16:creationId xmlns:a16="http://schemas.microsoft.com/office/drawing/2014/main" id="{8A92EAE6-313C-4F34-BA74-2B9821FEEEF3}"/>
              </a:ext>
            </a:extLst>
          </p:cNvPr>
          <p:cNvSpPr>
            <a:spLocks noGrp="1"/>
          </p:cNvSpPr>
          <p:nvPr>
            <p:ph idx="1"/>
          </p:nvPr>
        </p:nvSpPr>
        <p:spPr>
          <a:xfrm>
            <a:off x="457200" y="1600200"/>
            <a:ext cx="8362950" cy="5068888"/>
          </a:xfrm>
        </p:spPr>
        <p:txBody>
          <a:bodyPr/>
          <a:lstStyle/>
          <a:p>
            <a:pPr eaLnBrk="1" hangingPunct="1"/>
            <a:r>
              <a:rPr lang="fa-IR" altLang="en-US" sz="2000">
                <a:cs typeface="B Nazanin" panose="00000400000000000000" pitchFamily="2" charset="-78"/>
              </a:rPr>
              <a:t>سیستم های نسل گیری (جفت گیری)</a:t>
            </a:r>
          </a:p>
          <a:p>
            <a:pPr lvl="1" eaLnBrk="1" hangingPunct="1"/>
            <a:r>
              <a:rPr lang="fa-IR" altLang="en-US" sz="2000">
                <a:cs typeface="B Nazanin" panose="00000400000000000000" pitchFamily="2" charset="-78"/>
              </a:rPr>
              <a:t>مونوگاموس (یک نر و یک ماده)</a:t>
            </a:r>
          </a:p>
          <a:p>
            <a:pPr lvl="1" eaLnBrk="1" hangingPunct="1"/>
            <a:r>
              <a:rPr lang="fa-IR" altLang="en-US" sz="2000">
                <a:cs typeface="B Nazanin" panose="00000400000000000000" pitchFamily="2" charset="-78"/>
              </a:rPr>
              <a:t>پولی گاموس (یک نر با دو یا بشتر ماده)</a:t>
            </a:r>
          </a:p>
          <a:p>
            <a:pPr eaLnBrk="1" hangingPunct="1"/>
            <a:r>
              <a:rPr lang="fa-IR" altLang="en-US" sz="2000">
                <a:cs typeface="B Nazanin" panose="00000400000000000000" pitchFamily="2" charset="-78"/>
              </a:rPr>
              <a:t>یا</a:t>
            </a:r>
          </a:p>
          <a:p>
            <a:pPr lvl="1" eaLnBrk="1" hangingPunct="1"/>
            <a:r>
              <a:rPr lang="fa-IR" altLang="en-US" sz="2000">
                <a:cs typeface="B Nazanin" panose="00000400000000000000" pitchFamily="2" charset="-78"/>
              </a:rPr>
              <a:t>فشرده</a:t>
            </a:r>
          </a:p>
          <a:p>
            <a:pPr lvl="2" eaLnBrk="1" hangingPunct="1"/>
            <a:r>
              <a:rPr lang="fa-IR" altLang="en-US" sz="2000">
                <a:cs typeface="B Nazanin" panose="00000400000000000000" pitchFamily="2" charset="-78"/>
              </a:rPr>
              <a:t>جادهی مداوم نر وماده با همدیگر(یا مونو یا پولی گاموس)</a:t>
            </a:r>
          </a:p>
          <a:p>
            <a:pPr lvl="2" eaLnBrk="1" hangingPunct="1"/>
            <a:r>
              <a:rPr lang="fa-IR" altLang="en-US" sz="2000">
                <a:cs typeface="B Nazanin" panose="00000400000000000000" pitchFamily="2" charset="-78"/>
              </a:rPr>
              <a:t>مزایا: حداقل فضا واز دست ندادن استروس بعد از زایمان</a:t>
            </a:r>
          </a:p>
          <a:p>
            <a:pPr lvl="2" eaLnBrk="1" hangingPunct="1"/>
            <a:r>
              <a:rPr lang="fa-IR" altLang="en-US" sz="2000">
                <a:cs typeface="B Nazanin" panose="00000400000000000000" pitchFamily="2" charset="-78"/>
              </a:rPr>
              <a:t>معایب: احتمال جنگ و نزاع میان بزرگسالان و افزایش آسیب نوزادان و استرس بالا به ماده ها (در حال پرستاری یا آبستنی هستند).</a:t>
            </a:r>
          </a:p>
          <a:p>
            <a:pPr lvl="3" eaLnBrk="1" hangingPunct="1"/>
            <a:r>
              <a:rPr lang="fa-IR" altLang="en-US">
                <a:cs typeface="B Nazanin" panose="00000400000000000000" pitchFamily="2" charset="-78"/>
              </a:rPr>
              <a:t>نگهداری رت از زمان زمان از شیرگیری رخداد نزاع را کاهش می دهد</a:t>
            </a:r>
          </a:p>
          <a:p>
            <a:pPr lvl="1" eaLnBrk="1" hangingPunct="1"/>
            <a:r>
              <a:rPr lang="fa-IR" altLang="en-US" sz="2000">
                <a:cs typeface="B Nazanin" panose="00000400000000000000" pitchFamily="2" charset="-78"/>
              </a:rPr>
              <a:t>غیرفشرده</a:t>
            </a:r>
          </a:p>
          <a:p>
            <a:pPr lvl="2" eaLnBrk="1" hangingPunct="1"/>
            <a:r>
              <a:rPr lang="fa-IR" altLang="en-US" sz="1600">
                <a:cs typeface="B Nazanin" panose="00000400000000000000" pitchFamily="2" charset="-78"/>
              </a:rPr>
              <a:t>ماده های آبستن تا زمان از شیر گیری از نرها جدا هستند</a:t>
            </a:r>
          </a:p>
          <a:p>
            <a:pPr lvl="2" eaLnBrk="1" hangingPunct="1"/>
            <a:r>
              <a:rPr lang="fa-IR" altLang="en-US" sz="1600">
                <a:cs typeface="B Nazanin" panose="00000400000000000000" pitchFamily="2" charset="-78"/>
              </a:rPr>
              <a:t>در یک دوره تعداد نوزادان کمتری ایجاد م یکنند اما احتمال و رخداد درگیری و آسیب به نوزادان کاهش می بابد</a:t>
            </a: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110634-43A7-458A-9C50-10FA831046A8}"/>
              </a:ext>
            </a:extLst>
          </p:cNvPr>
          <p:cNvSpPr>
            <a:spLocks noGrp="1"/>
          </p:cNvSpPr>
          <p:nvPr>
            <p:ph type="title"/>
          </p:nvPr>
        </p:nvSpPr>
        <p:spPr/>
        <p:txBody>
          <a:bodyPr/>
          <a:lstStyle/>
          <a:p>
            <a:pPr eaLnBrk="1" hangingPunct="1"/>
            <a:r>
              <a:rPr lang="fa-IR" altLang="en-US">
                <a:cs typeface="B Nazanin" panose="00000400000000000000" pitchFamily="2" charset="-78"/>
              </a:rPr>
              <a:t>ژنتیک و طبقه بندی رت های آزمایشگاهی</a:t>
            </a:r>
          </a:p>
        </p:txBody>
      </p:sp>
      <p:sp>
        <p:nvSpPr>
          <p:cNvPr id="16387" name="Content Placeholder 2">
            <a:extLst>
              <a:ext uri="{FF2B5EF4-FFF2-40B4-BE49-F238E27FC236}">
                <a16:creationId xmlns:a16="http://schemas.microsoft.com/office/drawing/2014/main" id="{47BD9543-3857-4586-B60E-FC2EF64AF518}"/>
              </a:ext>
            </a:extLst>
          </p:cNvPr>
          <p:cNvSpPr>
            <a:spLocks noGrp="1"/>
          </p:cNvSpPr>
          <p:nvPr>
            <p:ph idx="1"/>
          </p:nvPr>
        </p:nvSpPr>
        <p:spPr>
          <a:xfrm>
            <a:off x="179388" y="1600200"/>
            <a:ext cx="8507412" cy="5068888"/>
          </a:xfrm>
        </p:spPr>
        <p:txBody>
          <a:bodyPr/>
          <a:lstStyle/>
          <a:p>
            <a:pPr eaLnBrk="1" hangingPunct="1"/>
            <a:r>
              <a:rPr lang="en-US" altLang="en-US" sz="1800">
                <a:cs typeface="B Nazanin" panose="00000400000000000000" pitchFamily="2" charset="-78"/>
              </a:rPr>
              <a:t>Stock</a:t>
            </a:r>
            <a:r>
              <a:rPr lang="fa-IR" altLang="en-US" sz="1800">
                <a:cs typeface="B Nazanin" panose="00000400000000000000" pitchFamily="2" charset="-78"/>
              </a:rPr>
              <a:t> نوعی از رت که به صورت تصادفی جفت گیری شده باشد یا </a:t>
            </a:r>
            <a:r>
              <a:rPr lang="en-US" altLang="en-US" sz="1800">
                <a:cs typeface="B Nazanin" panose="00000400000000000000" pitchFamily="2" charset="-78"/>
              </a:rPr>
              <a:t>(outbred)</a:t>
            </a:r>
            <a:r>
              <a:rPr lang="fa-IR" altLang="en-US" sz="1800">
                <a:cs typeface="B Nazanin" panose="00000400000000000000" pitchFamily="2" charset="-78"/>
              </a:rPr>
              <a:t> </a:t>
            </a:r>
          </a:p>
          <a:p>
            <a:pPr lvl="1" eaLnBrk="1" hangingPunct="1"/>
            <a:r>
              <a:rPr lang="en-US" altLang="en-US" sz="1800">
                <a:cs typeface="B Nazanin" panose="00000400000000000000" pitchFamily="2" charset="-78"/>
              </a:rPr>
              <a:t>Sprague – Dawley (SD)</a:t>
            </a:r>
            <a:r>
              <a:rPr lang="fa-IR" altLang="en-US" sz="1800">
                <a:cs typeface="B Nazanin" panose="00000400000000000000" pitchFamily="2" charset="-78"/>
              </a:rPr>
              <a:t> </a:t>
            </a:r>
          </a:p>
          <a:p>
            <a:pPr lvl="1" eaLnBrk="1" hangingPunct="1"/>
            <a:r>
              <a:rPr lang="en-US" altLang="en-US" sz="1800">
                <a:cs typeface="B Nazanin" panose="00000400000000000000" pitchFamily="2" charset="-78"/>
              </a:rPr>
              <a:t>Long-Evans(LE)</a:t>
            </a:r>
            <a:r>
              <a:rPr lang="fa-IR" altLang="en-US" sz="1800">
                <a:cs typeface="B Nazanin" panose="00000400000000000000" pitchFamily="2" charset="-78"/>
              </a:rPr>
              <a:t> </a:t>
            </a:r>
          </a:p>
          <a:p>
            <a:pPr lvl="1" eaLnBrk="1" hangingPunct="1"/>
            <a:r>
              <a:rPr lang="en-US" altLang="en-US" sz="1800">
                <a:cs typeface="B Nazanin" panose="00000400000000000000" pitchFamily="2" charset="-78"/>
              </a:rPr>
              <a:t>Wistar(WI)</a:t>
            </a:r>
            <a:r>
              <a:rPr lang="fa-IR" altLang="en-US" sz="1800">
                <a:cs typeface="B Nazanin" panose="00000400000000000000" pitchFamily="2" charset="-78"/>
              </a:rPr>
              <a:t> </a:t>
            </a:r>
          </a:p>
          <a:p>
            <a:pPr lvl="1" eaLnBrk="1" hangingPunct="1"/>
            <a:r>
              <a:rPr lang="fa-IR" altLang="en-US" sz="1800">
                <a:cs typeface="B Nazanin" panose="00000400000000000000" pitchFamily="2" charset="-78"/>
              </a:rPr>
              <a:t>توصیف استوک</a:t>
            </a:r>
          </a:p>
          <a:p>
            <a:pPr lvl="2" eaLnBrk="1" hangingPunct="1"/>
            <a:r>
              <a:rPr lang="en-US" altLang="en-US" sz="1800">
                <a:cs typeface="B Nazanin" panose="00000400000000000000" pitchFamily="2" charset="-78"/>
              </a:rPr>
              <a:t>Crl:SD</a:t>
            </a:r>
            <a:r>
              <a:rPr lang="fa-IR" altLang="en-US" sz="1800">
                <a:cs typeface="B Nazanin" panose="00000400000000000000" pitchFamily="2" charset="-78"/>
              </a:rPr>
              <a:t> رت نوع اسپاراگ داولی در </a:t>
            </a:r>
            <a:r>
              <a:rPr lang="en-US" altLang="en-US" sz="1800">
                <a:cs typeface="B Nazanin" panose="00000400000000000000" pitchFamily="2" charset="-78"/>
              </a:rPr>
              <a:t>Charles River Labs</a:t>
            </a:r>
            <a:endParaRPr lang="fa-IR" altLang="en-US" sz="1800">
              <a:cs typeface="B Nazanin" panose="00000400000000000000" pitchFamily="2" charset="-78"/>
            </a:endParaRPr>
          </a:p>
          <a:p>
            <a:pPr eaLnBrk="1" hangingPunct="1"/>
            <a:r>
              <a:rPr lang="en-US" altLang="en-US" sz="1800">
                <a:cs typeface="B Nazanin" panose="00000400000000000000" pitchFamily="2" charset="-78"/>
              </a:rPr>
              <a:t>Strain</a:t>
            </a:r>
            <a:r>
              <a:rPr lang="fa-IR" altLang="en-US" sz="1800">
                <a:cs typeface="B Nazanin" panose="00000400000000000000" pitchFamily="2" charset="-78"/>
              </a:rPr>
              <a:t> نوعی از رت ها که جفت گیری برنامه ریزی شده داشته باشند </a:t>
            </a:r>
            <a:r>
              <a:rPr lang="en-US" altLang="en-US" sz="1800">
                <a:cs typeface="B Nazanin" panose="00000400000000000000" pitchFamily="2" charset="-78"/>
              </a:rPr>
              <a:t>(inbred)</a:t>
            </a:r>
            <a:endParaRPr lang="fa-IR" altLang="en-US" sz="1800">
              <a:cs typeface="B Nazanin" panose="00000400000000000000" pitchFamily="2" charset="-78"/>
            </a:endParaRPr>
          </a:p>
          <a:p>
            <a:pPr lvl="1" eaLnBrk="1" hangingPunct="1"/>
            <a:r>
              <a:rPr lang="fa-IR" altLang="en-US" sz="1800">
                <a:cs typeface="B Nazanin" panose="00000400000000000000" pitchFamily="2" charset="-78"/>
              </a:rPr>
              <a:t>20 نسل جفت گیری خواهر و برادر یا والدین فرزند ایجاد سویه خالص میکند.</a:t>
            </a:r>
          </a:p>
          <a:p>
            <a:pPr lvl="1" eaLnBrk="1" hangingPunct="1"/>
            <a:r>
              <a:rPr lang="fa-IR" altLang="en-US" sz="1800">
                <a:cs typeface="B Nazanin" panose="00000400000000000000" pitchFamily="2" charset="-78"/>
              </a:rPr>
              <a:t>به لحاظ ژنتیکی هموژن هستند و پاسخهای یکسانی به درمان ها یا و مداخلات دارویی باید انجام دهند.</a:t>
            </a:r>
          </a:p>
          <a:p>
            <a:pPr lvl="1" eaLnBrk="1" hangingPunct="1"/>
            <a:r>
              <a:rPr lang="fa-IR" altLang="en-US" sz="1800">
                <a:cs typeface="B Nazanin" panose="00000400000000000000" pitchFamily="2" charset="-78"/>
              </a:rPr>
              <a:t>سرکوب نسل گیری به علت کاهش در توانایی ایجاد نسل موفق ایجاد می شود.</a:t>
            </a:r>
          </a:p>
          <a:p>
            <a:pPr lvl="1" eaLnBrk="1" hangingPunct="1"/>
            <a:r>
              <a:rPr lang="en-US" altLang="en-US" sz="1800">
                <a:cs typeface="B Nazanin" panose="00000400000000000000" pitchFamily="2" charset="-78"/>
              </a:rPr>
              <a:t>Albany(ALB)</a:t>
            </a:r>
            <a:r>
              <a:rPr lang="fa-IR" altLang="en-US" sz="1800">
                <a:cs typeface="B Nazanin" panose="00000400000000000000" pitchFamily="2" charset="-78"/>
              </a:rPr>
              <a:t> در تومورهای پستان</a:t>
            </a:r>
          </a:p>
          <a:p>
            <a:pPr lvl="1" eaLnBrk="1" hangingPunct="1"/>
            <a:r>
              <a:rPr lang="en-US" altLang="en-US" sz="1800">
                <a:cs typeface="B Nazanin" panose="00000400000000000000" pitchFamily="2" charset="-78"/>
              </a:rPr>
              <a:t>Spontanous hypertensive rat(SHR)</a:t>
            </a:r>
            <a:r>
              <a:rPr lang="fa-IR" altLang="en-US" sz="1800">
                <a:cs typeface="B Nazanin" panose="00000400000000000000" pitchFamily="2" charset="-78"/>
              </a:rPr>
              <a:t> در مطالعات فشار خون بالا</a:t>
            </a:r>
          </a:p>
          <a:p>
            <a:pPr lvl="1" eaLnBrk="1" hangingPunct="1"/>
            <a:r>
              <a:rPr lang="en-US" altLang="en-US" sz="1800">
                <a:cs typeface="B Nazanin" panose="00000400000000000000" pitchFamily="2" charset="-78"/>
              </a:rPr>
              <a:t>Brown(BN)</a:t>
            </a:r>
            <a:r>
              <a:rPr lang="fa-IR" altLang="en-US" sz="1800">
                <a:cs typeface="B Nazanin" panose="00000400000000000000" pitchFamily="2" charset="-78"/>
              </a:rPr>
              <a:t> برای لوسمی میلوئید</a:t>
            </a:r>
          </a:p>
          <a:p>
            <a:pPr lvl="1" eaLnBrk="1" hangingPunct="1"/>
            <a:r>
              <a:rPr lang="en-US" altLang="en-US" sz="1800">
                <a:cs typeface="B Nazanin" panose="00000400000000000000" pitchFamily="2" charset="-78"/>
              </a:rPr>
              <a:t>Buffalo(BUF)</a:t>
            </a:r>
            <a:r>
              <a:rPr lang="fa-IR" altLang="en-US" sz="1800">
                <a:cs typeface="B Nazanin" panose="00000400000000000000" pitchFamily="2" charset="-78"/>
              </a:rPr>
              <a:t> برای بیماری های اتوایمیون</a:t>
            </a:r>
          </a:p>
          <a:p>
            <a:pPr lvl="1" eaLnBrk="1" hangingPunct="1"/>
            <a:r>
              <a:rPr lang="en-US" altLang="en-US" sz="1800">
                <a:cs typeface="B Nazanin" panose="00000400000000000000" pitchFamily="2" charset="-78"/>
              </a:rPr>
              <a:t>Fisher344</a:t>
            </a:r>
            <a:r>
              <a:rPr lang="fa-IR" altLang="en-US" sz="1800">
                <a:cs typeface="B Nazanin" panose="00000400000000000000" pitchFamily="2" charset="-78"/>
              </a:rPr>
              <a:t> برای مطالعه سرطان مری و مثانه</a:t>
            </a:r>
          </a:p>
          <a:p>
            <a:pPr lvl="1" eaLnBrk="1" hangingPunct="1"/>
            <a:endParaRPr lang="fa-IR" altLang="en-US" sz="1800">
              <a:cs typeface="B Nazanin" panose="00000400000000000000" pitchFamily="2" charset="-78"/>
            </a:endParaRPr>
          </a:p>
          <a:p>
            <a:pPr lvl="1" eaLnBrk="1" hangingPunct="1"/>
            <a:endParaRPr lang="fa-IR" altLang="en-US" sz="1800">
              <a:cs typeface="B Nazanin" panose="00000400000000000000" pitchFamily="2" charset="-78"/>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E472833-2517-41C7-90CE-92D5B1BB6AAB}"/>
              </a:ext>
            </a:extLst>
          </p:cNvPr>
          <p:cNvSpPr>
            <a:spLocks noGrp="1"/>
          </p:cNvSpPr>
          <p:nvPr>
            <p:ph type="title"/>
          </p:nvPr>
        </p:nvSpPr>
        <p:spPr/>
        <p:txBody>
          <a:bodyPr/>
          <a:lstStyle/>
          <a:p>
            <a:pPr eaLnBrk="1" hangingPunct="1"/>
            <a:r>
              <a:rPr lang="fa-IR" altLang="en-US">
                <a:cs typeface="B Nazanin" panose="00000400000000000000" pitchFamily="2" charset="-78"/>
              </a:rPr>
              <a:t>رفتار</a:t>
            </a:r>
          </a:p>
        </p:txBody>
      </p:sp>
      <p:sp>
        <p:nvSpPr>
          <p:cNvPr id="17411" name="Content Placeholder 2">
            <a:extLst>
              <a:ext uri="{FF2B5EF4-FFF2-40B4-BE49-F238E27FC236}">
                <a16:creationId xmlns:a16="http://schemas.microsoft.com/office/drawing/2014/main" id="{2AF5B13A-AF71-4F3A-8855-AE0FCFFB448B}"/>
              </a:ext>
            </a:extLst>
          </p:cNvPr>
          <p:cNvSpPr>
            <a:spLocks noGrp="1"/>
          </p:cNvSpPr>
          <p:nvPr>
            <p:ph idx="1"/>
          </p:nvPr>
        </p:nvSpPr>
        <p:spPr/>
        <p:txBody>
          <a:bodyPr/>
          <a:lstStyle/>
          <a:p>
            <a:pPr eaLnBrk="1" hangingPunct="1"/>
            <a:r>
              <a:rPr lang="fa-IR" altLang="en-US" sz="2000">
                <a:cs typeface="B Nazanin" panose="00000400000000000000" pitchFamily="2" charset="-78"/>
              </a:rPr>
              <a:t>حیوانات شبانه هستند </a:t>
            </a:r>
          </a:p>
          <a:p>
            <a:pPr eaLnBrk="1" hangingPunct="1"/>
            <a:r>
              <a:rPr lang="fa-IR" altLang="en-US" sz="2000">
                <a:cs typeface="B Nazanin" panose="00000400000000000000" pitchFamily="2" charset="-78"/>
              </a:rPr>
              <a:t>تطابق به تغییرات محیطی</a:t>
            </a:r>
          </a:p>
          <a:p>
            <a:pPr eaLnBrk="1" hangingPunct="1"/>
            <a:r>
              <a:rPr lang="fa-IR" altLang="en-US" sz="2000">
                <a:cs typeface="B Nazanin" panose="00000400000000000000" pitchFamily="2" charset="-78"/>
              </a:rPr>
              <a:t>حیوانات اجتماعی هستند و به آسانی در قفس به صورت جفت یا گروهی جای میگیرند</a:t>
            </a:r>
          </a:p>
          <a:p>
            <a:pPr eaLnBrk="1" hangingPunct="1"/>
            <a:r>
              <a:rPr lang="fa-IR" altLang="en-US" sz="2000">
                <a:cs typeface="B Nazanin" panose="00000400000000000000" pitchFamily="2" charset="-78"/>
              </a:rPr>
              <a:t>در سن بلوغ درصد کمیاز رتهای نرخصوصیات تهاجمی دارند</a:t>
            </a:r>
          </a:p>
          <a:p>
            <a:pPr eaLnBrk="1" hangingPunct="1"/>
            <a:r>
              <a:rPr lang="fa-IR" altLang="en-US" sz="2000">
                <a:cs typeface="B Nazanin" panose="00000400000000000000" pitchFamily="2" charset="-78"/>
              </a:rPr>
              <a:t>رت های ماده احتمال بیشتری دارد که با یکدیگر نزاع کنند تا رت های نر</a:t>
            </a:r>
          </a:p>
          <a:p>
            <a:pPr eaLnBrk="1" hangingPunct="1"/>
            <a:r>
              <a:rPr lang="fa-IR" altLang="en-US" sz="2000">
                <a:cs typeface="B Nazanin" panose="00000400000000000000" pitchFamily="2" charset="-78"/>
              </a:rPr>
              <a:t>رت ها آرام هستند و به جابه جای منظم به خوبی پاسخ می دهند (جابه جایی منظم و آرام از زمان نوزادی)</a:t>
            </a:r>
          </a:p>
          <a:p>
            <a:pPr eaLnBrk="1" hangingPunct="1"/>
            <a:r>
              <a:rPr lang="fa-IR" altLang="en-US" sz="2000">
                <a:cs typeface="B Nazanin" panose="00000400000000000000" pitchFamily="2" charset="-78"/>
              </a:rPr>
              <a:t>آموزش پذیر هستند. از جستجو کردن و بالارفتن لذت می برند</a:t>
            </a:r>
          </a:p>
          <a:p>
            <a:pPr eaLnBrk="1" hangingPunct="1"/>
            <a:r>
              <a:rPr lang="fa-IR" altLang="en-US" sz="2000">
                <a:cs typeface="B Nazanin" panose="00000400000000000000" pitchFamily="2" charset="-78"/>
              </a:rPr>
              <a:t>کور رنگ هستند</a:t>
            </a:r>
          </a:p>
          <a:p>
            <a:pPr eaLnBrk="1" hangingPunct="1"/>
            <a:r>
              <a:rPr lang="fa-IR" altLang="en-US" sz="2000">
                <a:cs typeface="B Nazanin" panose="00000400000000000000" pitchFamily="2" charset="-78"/>
              </a:rPr>
              <a:t>فعالیت های لانه سازی دارند و حفراتی را برای مخفی شدن ایجاد میکنند</a:t>
            </a:r>
          </a:p>
          <a:p>
            <a:pPr eaLnBrk="1" hangingPunct="1"/>
            <a:r>
              <a:rPr lang="fa-IR" altLang="en-US" sz="2000">
                <a:cs typeface="B Nazanin" panose="00000400000000000000" pitchFamily="2" charset="-78"/>
              </a:rPr>
              <a:t>جویدن مداوم ازرشد بیش از حد دندان های ثنایا جلوگیری میکند.</a:t>
            </a: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68D28C3-739C-4224-80D2-F6085B7DD10E}"/>
              </a:ext>
            </a:extLst>
          </p:cNvPr>
          <p:cNvSpPr>
            <a:spLocks noGrp="1"/>
          </p:cNvSpPr>
          <p:nvPr>
            <p:ph type="title"/>
          </p:nvPr>
        </p:nvSpPr>
        <p:spPr/>
        <p:txBody>
          <a:bodyPr/>
          <a:lstStyle/>
          <a:p>
            <a:pPr eaLnBrk="1" hangingPunct="1"/>
            <a:r>
              <a:rPr lang="fa-IR" altLang="en-US">
                <a:cs typeface="B Nazanin" panose="00000400000000000000" pitchFamily="2" charset="-78"/>
              </a:rPr>
              <a:t>جا، محیط و تغذیه</a:t>
            </a:r>
          </a:p>
        </p:txBody>
      </p:sp>
      <p:sp>
        <p:nvSpPr>
          <p:cNvPr id="18435" name="Content Placeholder 2">
            <a:extLst>
              <a:ext uri="{FF2B5EF4-FFF2-40B4-BE49-F238E27FC236}">
                <a16:creationId xmlns:a16="http://schemas.microsoft.com/office/drawing/2014/main" id="{E626E8D8-B214-4B0A-A415-4517B4E4D5B0}"/>
              </a:ext>
            </a:extLst>
          </p:cNvPr>
          <p:cNvSpPr>
            <a:spLocks noGrp="1"/>
          </p:cNvSpPr>
          <p:nvPr>
            <p:ph idx="1"/>
          </p:nvPr>
        </p:nvSpPr>
        <p:spPr/>
        <p:txBody>
          <a:bodyPr/>
          <a:lstStyle/>
          <a:p>
            <a:pPr eaLnBrk="1" hangingPunct="1"/>
            <a:r>
              <a:rPr lang="fa-IR" altLang="en-US" sz="2000">
                <a:cs typeface="B Nazanin" panose="00000400000000000000" pitchFamily="2" charset="-78"/>
              </a:rPr>
              <a:t>قفس های جعبه کفشی کف جامد با سر سیمی</a:t>
            </a:r>
          </a:p>
          <a:p>
            <a:pPr lvl="1" eaLnBrk="1" hangingPunct="1"/>
            <a:r>
              <a:rPr lang="fa-IR" altLang="en-US" sz="2000">
                <a:cs typeface="B Nazanin" panose="00000400000000000000" pitchFamily="2" charset="-78"/>
              </a:rPr>
              <a:t>قفس های معلق نیز استفاده می شود</a:t>
            </a:r>
          </a:p>
          <a:p>
            <a:pPr eaLnBrk="1" hangingPunct="1"/>
            <a:r>
              <a:rPr lang="fa-IR" altLang="en-US" sz="2000">
                <a:cs typeface="B Nazanin" panose="00000400000000000000" pitchFamily="2" charset="-78"/>
              </a:rPr>
              <a:t>مواد بستر</a:t>
            </a:r>
          </a:p>
          <a:p>
            <a:pPr lvl="1" eaLnBrk="1" hangingPunct="1"/>
            <a:r>
              <a:rPr lang="fa-IR" altLang="en-US" sz="2000">
                <a:cs typeface="B Nazanin" panose="00000400000000000000" pitchFamily="2" charset="-78"/>
              </a:rPr>
              <a:t>نرم، جاذب، عاری از گرد و غیر سمی</a:t>
            </a:r>
          </a:p>
          <a:p>
            <a:pPr lvl="1" eaLnBrk="1" hangingPunct="1"/>
            <a:r>
              <a:rPr lang="fa-IR" altLang="en-US" sz="2000">
                <a:cs typeface="B Nazanin" panose="00000400000000000000" pitchFamily="2" charset="-78"/>
              </a:rPr>
              <a:t>چوبهای نرم مثل تراشه های چوب سرو آنزیمهای کبدی را تحت تاثیر قرار می دهد و مشکلات تنفسی به همراه دارد</a:t>
            </a:r>
          </a:p>
          <a:p>
            <a:pPr lvl="1" eaLnBrk="1" hangingPunct="1"/>
            <a:r>
              <a:rPr lang="fa-IR" altLang="en-US" sz="2000">
                <a:cs typeface="B Nazanin" panose="00000400000000000000" pitchFamily="2" charset="-78"/>
              </a:rPr>
              <a:t>وسایلی برای غنی کردن محیط</a:t>
            </a:r>
          </a:p>
          <a:p>
            <a:pPr lvl="2" eaLnBrk="1" hangingPunct="1"/>
            <a:r>
              <a:rPr lang="fa-IR" altLang="en-US" sz="2000">
                <a:cs typeface="B Nazanin" panose="00000400000000000000" pitchFamily="2" charset="-78"/>
              </a:rPr>
              <a:t>کاغذ،وسایلی برای بالا رفتن، لوله، باکس، آشیانه</a:t>
            </a:r>
          </a:p>
          <a:p>
            <a:pPr lvl="1" eaLnBrk="1" hangingPunct="1"/>
            <a:r>
              <a:rPr lang="fa-IR" altLang="en-US" sz="2000">
                <a:cs typeface="B Nazanin" panose="00000400000000000000" pitchFamily="2" charset="-78"/>
              </a:rPr>
              <a:t>دما 24-21 ورطوبت 60-40 درصد</a:t>
            </a:r>
          </a:p>
          <a:p>
            <a:pPr lvl="2" eaLnBrk="1" hangingPunct="1"/>
            <a:r>
              <a:rPr lang="fa-IR" altLang="en-US" sz="2000">
                <a:cs typeface="B Nazanin" panose="00000400000000000000" pitchFamily="2" charset="-78"/>
              </a:rPr>
              <a:t>رطوبت پایین منجر به ایجاد دم حلقه ای در رت ها می شود.</a:t>
            </a:r>
          </a:p>
          <a:p>
            <a:pPr eaLnBrk="1" hangingPunct="1"/>
            <a:r>
              <a:rPr lang="fa-IR" altLang="en-US" sz="2000">
                <a:cs typeface="B Nazanin" panose="00000400000000000000" pitchFamily="2" charset="-78"/>
              </a:rPr>
              <a:t>فضای نگهداری باید حداقل صدا را داشته باشد(تشنجهای با منشا صدایی)</a:t>
            </a:r>
          </a:p>
          <a:p>
            <a:pPr lvl="1" eaLnBrk="1" hangingPunct="1"/>
            <a:r>
              <a:rPr lang="fa-IR" altLang="en-US" sz="2000">
                <a:cs typeface="B Nazanin" panose="00000400000000000000" pitchFamily="2" charset="-78"/>
              </a:rPr>
              <a:t>کانی بالیسم </a:t>
            </a:r>
          </a:p>
          <a:p>
            <a:pPr lvl="1" eaLnBrk="1" hangingPunct="1"/>
            <a:r>
              <a:rPr lang="fa-IR" altLang="en-US" sz="2000">
                <a:cs typeface="B Nazanin" panose="00000400000000000000" pitchFamily="2" charset="-78"/>
              </a:rPr>
              <a:t>کاهش میزان تولید مثلی</a:t>
            </a:r>
          </a:p>
        </p:txBody>
      </p:sp>
      <p:pic>
        <p:nvPicPr>
          <p:cNvPr id="18436" name="Picture 2" descr="http://www.geocities.ws/rat_and_mouse_victoria/tailb.jpg">
            <a:extLst>
              <a:ext uri="{FF2B5EF4-FFF2-40B4-BE49-F238E27FC236}">
                <a16:creationId xmlns:a16="http://schemas.microsoft.com/office/drawing/2014/main" id="{22411C93-54FB-4259-9CCD-E85859815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15888"/>
            <a:ext cx="2743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050200E2-F924-48E4-87E8-A363887AFAF0}"/>
              </a:ext>
            </a:extLst>
          </p:cNvPr>
          <p:cNvSpPr>
            <a:spLocks noGrp="1"/>
          </p:cNvSpPr>
          <p:nvPr>
            <p:ph idx="1"/>
          </p:nvPr>
        </p:nvSpPr>
        <p:spPr>
          <a:xfrm>
            <a:off x="323850" y="260350"/>
            <a:ext cx="8496300" cy="6410325"/>
          </a:xfrm>
        </p:spPr>
        <p:txBody>
          <a:bodyPr/>
          <a:lstStyle/>
          <a:p>
            <a:pPr eaLnBrk="1" hangingPunct="1"/>
            <a:r>
              <a:rPr lang="fa-IR" altLang="en-US" sz="2400">
                <a:cs typeface="B Nazanin" panose="00000400000000000000" pitchFamily="2" charset="-78"/>
              </a:rPr>
              <a:t>آب تازه و قابل خورن به صورت آزاد باید در اختیار باشد</a:t>
            </a:r>
          </a:p>
          <a:p>
            <a:pPr lvl="1" eaLnBrk="1" hangingPunct="1"/>
            <a:r>
              <a:rPr lang="fa-IR" altLang="en-US" sz="2400">
                <a:cs typeface="B Nazanin" panose="00000400000000000000" pitchFamily="2" charset="-78"/>
              </a:rPr>
              <a:t>20-13 میلی لیتر در هر 100 گرم وزن بدن هر روز</a:t>
            </a:r>
          </a:p>
          <a:p>
            <a:pPr eaLnBrk="1" hangingPunct="1"/>
            <a:r>
              <a:rPr lang="fa-IR" altLang="en-US" sz="2400">
                <a:cs typeface="B Nazanin" panose="00000400000000000000" pitchFamily="2" charset="-78"/>
              </a:rPr>
              <a:t>مصرف غذا </a:t>
            </a:r>
          </a:p>
          <a:p>
            <a:pPr lvl="1" eaLnBrk="1" hangingPunct="1"/>
            <a:r>
              <a:rPr lang="fa-IR" altLang="en-US" sz="2400">
                <a:cs typeface="B Nazanin" panose="00000400000000000000" pitchFamily="2" charset="-78"/>
              </a:rPr>
              <a:t>5 گرم در هر 100 گرم وزن بدن هر روز</a:t>
            </a:r>
          </a:p>
          <a:p>
            <a:pPr lvl="1" eaLnBrk="1" hangingPunct="1"/>
            <a:r>
              <a:rPr lang="fa-IR" altLang="en-US" sz="2400">
                <a:cs typeface="B Nazanin" panose="00000400000000000000" pitchFamily="2" charset="-78"/>
              </a:rPr>
              <a:t>کوپروفاژی دارند</a:t>
            </a:r>
          </a:p>
          <a:p>
            <a:pPr lvl="1" eaLnBrk="1" hangingPunct="1"/>
            <a:r>
              <a:rPr lang="fa-IR" altLang="en-US" sz="2400">
                <a:cs typeface="B Nazanin" panose="00000400000000000000" pitchFamily="2" charset="-78"/>
              </a:rPr>
              <a:t>رت ها در حد نیاز غذا مصرف می کنند و غدایشان را در چندین وعده کوچک در طول روز تقسیم میکنند.</a:t>
            </a:r>
          </a:p>
          <a:p>
            <a:pPr lvl="1" eaLnBrk="1" hangingPunct="1"/>
            <a:r>
              <a:rPr lang="fa-IR" altLang="en-US" sz="2400">
                <a:cs typeface="B Nazanin" panose="00000400000000000000" pitchFamily="2" charset="-78"/>
              </a:rPr>
              <a:t>ماده های آبستن و شیرده به غذای بیشتری نیاز دارند (چهار برابر)</a:t>
            </a:r>
          </a:p>
          <a:p>
            <a:pPr lvl="1" eaLnBrk="1" hangingPunct="1"/>
            <a:r>
              <a:rPr lang="fa-IR" altLang="en-US" sz="2400">
                <a:cs typeface="B Nazanin" panose="00000400000000000000" pitchFamily="2" charset="-78"/>
              </a:rPr>
              <a:t>غذای تجاری آماده برای رت ها وجود دارد</a:t>
            </a:r>
          </a:p>
          <a:p>
            <a:pPr lvl="2" eaLnBrk="1" hangingPunct="1">
              <a:buFont typeface="Arial" panose="020B0604020202020204" pitchFamily="34" charset="0"/>
              <a:buNone/>
            </a:pPr>
            <a:r>
              <a:rPr lang="fa-IR" altLang="en-US">
                <a:cs typeface="B Nazanin" panose="00000400000000000000" pitchFamily="2" charset="-78"/>
              </a:rPr>
              <a:t>25-20 درصد پروتئین و 4% غذا</a:t>
            </a:r>
          </a:p>
          <a:p>
            <a:pPr lvl="2" eaLnBrk="1" hangingPunct="1">
              <a:buFont typeface="Arial" panose="020B0604020202020204" pitchFamily="34" charset="0"/>
              <a:buNone/>
            </a:pPr>
            <a:r>
              <a:rPr lang="fa-IR" altLang="en-US">
                <a:cs typeface="B Nazanin" panose="00000400000000000000" pitchFamily="2" charset="-78"/>
              </a:rPr>
              <a:t>غذاهای فشرده در قسمت </a:t>
            </a:r>
            <a:r>
              <a:rPr lang="en-US" altLang="en-US">
                <a:cs typeface="B Nazanin" panose="00000400000000000000" pitchFamily="2" charset="-78"/>
              </a:rPr>
              <a:t>V</a:t>
            </a:r>
            <a:r>
              <a:rPr lang="fa-IR" altLang="en-US">
                <a:cs typeface="B Nazanin" panose="00000400000000000000" pitchFamily="2" charset="-78"/>
              </a:rPr>
              <a:t> شکل قفس قرار داده می شود.</a:t>
            </a:r>
          </a:p>
          <a:p>
            <a:pPr lvl="2" eaLnBrk="1" hangingPunct="1">
              <a:buFont typeface="Arial" panose="020B0604020202020204" pitchFamily="34" charset="0"/>
              <a:buNone/>
            </a:pPr>
            <a:r>
              <a:rPr lang="fa-IR" altLang="en-US">
                <a:cs typeface="B Nazanin" panose="00000400000000000000" pitchFamily="2" charset="-78"/>
              </a:rPr>
              <a:t>نیمه عمر بیشتر غذاهای تجاری از زمان آسیاب کردنشان 6 ماه است</a:t>
            </a:r>
          </a:p>
          <a:p>
            <a:pPr lvl="2" eaLnBrk="1" hangingPunct="1">
              <a:buFont typeface="Arial" panose="020B0604020202020204" pitchFamily="34" charset="0"/>
              <a:buNone/>
            </a:pPr>
            <a:endParaRPr lang="fa-IR" altLang="en-US">
              <a:cs typeface="B Nazanin" panose="00000400000000000000" pitchFamily="2" charset="-78"/>
            </a:endParaRPr>
          </a:p>
          <a:p>
            <a:pPr lvl="1" eaLnBrk="1" hangingPunct="1">
              <a:buFont typeface="Arial" panose="020B0604020202020204" pitchFamily="34" charset="0"/>
              <a:buNone/>
            </a:pPr>
            <a:r>
              <a:rPr lang="fa-IR" altLang="en-US" sz="2400">
                <a:cs typeface="B Nazanin" panose="00000400000000000000" pitchFamily="2" charset="-78"/>
              </a:rPr>
              <a:t>میتوان از غذاهای مکمل و همچنین سبزیجات و میوه های تازه و تمییز و شسته شده استفاده نمود</a:t>
            </a:r>
          </a:p>
          <a:p>
            <a:pPr lvl="1" eaLnBrk="1" hangingPunct="1"/>
            <a:endParaRPr lang="fa-IR" altLang="en-US" sz="2400">
              <a:cs typeface="B Nazanin" panose="00000400000000000000" pitchFamily="2" charset="-78"/>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9856C4B-9FC1-44AB-9543-333C6A8C66D1}"/>
              </a:ext>
            </a:extLst>
          </p:cNvPr>
          <p:cNvSpPr>
            <a:spLocks noGrp="1" noChangeArrowheads="1"/>
          </p:cNvSpPr>
          <p:nvPr>
            <p:ph type="ctrTitle"/>
          </p:nvPr>
        </p:nvSpPr>
        <p:spPr>
          <a:xfrm>
            <a:off x="1447800" y="990600"/>
            <a:ext cx="6858000" cy="1524000"/>
          </a:xfrm>
        </p:spPr>
        <p:txBody>
          <a:bodyPr rtlCol="1">
            <a:normAutofit fontScale="90000"/>
          </a:bodyPr>
          <a:lstStyle/>
          <a:p>
            <a:pPr eaLnBrk="1" fontAlgn="auto" hangingPunct="1">
              <a:spcAft>
                <a:spcPts val="0"/>
              </a:spcAft>
              <a:defRPr/>
            </a:pPr>
            <a:r>
              <a:rPr lang="en-US" altLang="zh-TW" sz="4800">
                <a:cs typeface="B Nazanin" pitchFamily="2" charset="-78"/>
              </a:rPr>
              <a:t>Laboratory Animal Handling Technique </a:t>
            </a:r>
          </a:p>
        </p:txBody>
      </p:sp>
      <p:sp>
        <p:nvSpPr>
          <p:cNvPr id="63491" name="Rectangle 3">
            <a:extLst>
              <a:ext uri="{FF2B5EF4-FFF2-40B4-BE49-F238E27FC236}">
                <a16:creationId xmlns:a16="http://schemas.microsoft.com/office/drawing/2014/main" id="{5FF2F045-22D4-42BB-BBD1-13510368B5D5}"/>
              </a:ext>
            </a:extLst>
          </p:cNvPr>
          <p:cNvSpPr>
            <a:spLocks noGrp="1" noChangeArrowheads="1"/>
          </p:cNvSpPr>
          <p:nvPr>
            <p:ph type="subTitle" idx="1"/>
          </p:nvPr>
        </p:nvSpPr>
        <p:spPr>
          <a:xfrm>
            <a:off x="1600200" y="2819400"/>
            <a:ext cx="6858000" cy="3429000"/>
          </a:xfrm>
        </p:spPr>
        <p:txBody>
          <a:bodyPr rtlCol="1">
            <a:normAutofit/>
          </a:bodyPr>
          <a:lstStyle/>
          <a:p>
            <a:pPr eaLnBrk="1" fontAlgn="auto" hangingPunct="1">
              <a:spcAft>
                <a:spcPts val="0"/>
              </a:spcAft>
              <a:defRPr/>
            </a:pPr>
            <a:r>
              <a:rPr lang="zh-TW" altLang="zh-TW" sz="3600">
                <a:cs typeface="B Nazanin" pitchFamily="2" charset="-78"/>
              </a:rPr>
              <a:t> </a:t>
            </a:r>
            <a:r>
              <a:rPr lang="zh-TW" altLang="zh-TW" sz="4400">
                <a:cs typeface="B Nazanin" pitchFamily="2" charset="-78"/>
              </a:rPr>
              <a:t>- </a:t>
            </a:r>
            <a:r>
              <a:rPr lang="en-US" altLang="zh-TW" sz="4400">
                <a:cs typeface="B Nazanin" pitchFamily="2" charset="-78"/>
              </a:rPr>
              <a:t>Mouse</a:t>
            </a:r>
          </a:p>
          <a:p>
            <a:pPr eaLnBrk="1" fontAlgn="auto" hangingPunct="1">
              <a:spcAft>
                <a:spcPts val="0"/>
              </a:spcAft>
              <a:defRPr/>
            </a:pPr>
            <a:r>
              <a:rPr lang="en-US" altLang="zh-TW" sz="4400">
                <a:cs typeface="B Nazanin" pitchFamily="2" charset="-78"/>
              </a:rPr>
              <a:t> - Rat</a:t>
            </a:r>
          </a:p>
          <a:p>
            <a:pPr eaLnBrk="1" fontAlgn="auto" hangingPunct="1">
              <a:spcAft>
                <a:spcPts val="0"/>
              </a:spcAft>
              <a:defRPr/>
            </a:pPr>
            <a:r>
              <a:rPr lang="en-US" altLang="zh-TW" sz="4400">
                <a:cs typeface="B Nazanin" pitchFamily="2" charset="-78"/>
              </a:rPr>
              <a:t> - Rabbit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D81A2DD-EFCC-4E01-8505-C8D70D264358}"/>
              </a:ext>
            </a:extLst>
          </p:cNvPr>
          <p:cNvSpPr>
            <a:spLocks noGrp="1"/>
          </p:cNvSpPr>
          <p:nvPr>
            <p:ph type="title"/>
          </p:nvPr>
        </p:nvSpPr>
        <p:spPr>
          <a:xfrm>
            <a:off x="1524000" y="381000"/>
            <a:ext cx="7391400" cy="914400"/>
          </a:xfrm>
        </p:spPr>
        <p:txBody>
          <a:bodyPr/>
          <a:lstStyle/>
          <a:p>
            <a:pPr eaLnBrk="1" hangingPunct="1"/>
            <a:r>
              <a:rPr lang="en-US" altLang="zh-TW" sz="4800">
                <a:cs typeface="B Nazanin" panose="00000400000000000000" pitchFamily="2" charset="-78"/>
              </a:rPr>
              <a:t>Objective</a:t>
            </a:r>
            <a:endParaRPr lang="en-US" altLang="zh-TW" sz="3600">
              <a:cs typeface="B Nazanin" panose="00000400000000000000" pitchFamily="2" charset="-78"/>
            </a:endParaRPr>
          </a:p>
        </p:txBody>
      </p:sp>
      <p:sp>
        <p:nvSpPr>
          <p:cNvPr id="21507" name="Rectangle 3">
            <a:extLst>
              <a:ext uri="{FF2B5EF4-FFF2-40B4-BE49-F238E27FC236}">
                <a16:creationId xmlns:a16="http://schemas.microsoft.com/office/drawing/2014/main" id="{04E01769-E2F5-47E4-B54F-2B11755FA4EC}"/>
              </a:ext>
            </a:extLst>
          </p:cNvPr>
          <p:cNvSpPr>
            <a:spLocks noGrp="1"/>
          </p:cNvSpPr>
          <p:nvPr>
            <p:ph idx="1"/>
          </p:nvPr>
        </p:nvSpPr>
        <p:spPr>
          <a:xfrm>
            <a:off x="1524000" y="1447800"/>
            <a:ext cx="6629400" cy="4953000"/>
          </a:xfrm>
        </p:spPr>
        <p:txBody>
          <a:bodyPr/>
          <a:lstStyle/>
          <a:p>
            <a:pPr eaLnBrk="1" hangingPunct="1"/>
            <a:r>
              <a:rPr lang="en-US" altLang="zh-TW" sz="2400">
                <a:cs typeface="B Nazanin" panose="00000400000000000000" pitchFamily="2" charset="-78"/>
              </a:rPr>
              <a:t>To comply with the Animal Welfare Ordinance and avoid mishandling of animal in research </a:t>
            </a:r>
          </a:p>
          <a:p>
            <a:pPr eaLnBrk="1" hangingPunct="1"/>
            <a:r>
              <a:rPr lang="en-US" altLang="zh-TW" sz="2400">
                <a:cs typeface="B Nazanin" panose="00000400000000000000" pitchFamily="2" charset="-78"/>
              </a:rPr>
              <a:t>To provide basic concepts of animal handling technique to new animal user</a:t>
            </a:r>
          </a:p>
          <a:p>
            <a:pPr eaLnBrk="1" hangingPunct="1"/>
            <a:r>
              <a:rPr lang="en-US" altLang="zh-TW" sz="2400">
                <a:cs typeface="B Nazanin" panose="00000400000000000000" pitchFamily="2" charset="-78"/>
              </a:rPr>
              <a:t>While offering our concept and techniques to our animal user, we also encourage comments  from experienced animal users. By doing so, we would enrich our knowledge in the field of laboratory animal research on both sides and further benefit animal welfare as well as the credibility of research result in our university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2541EACE-926F-41FF-B80C-13E46B92F774}"/>
              </a:ext>
            </a:extLst>
          </p:cNvPr>
          <p:cNvSpPr>
            <a:spLocks noGrp="1" noChangeArrowheads="1"/>
          </p:cNvSpPr>
          <p:nvPr>
            <p:ph type="title"/>
          </p:nvPr>
        </p:nvSpPr>
        <p:spPr>
          <a:xfrm>
            <a:off x="1600200" y="1219200"/>
            <a:ext cx="7315200" cy="1371600"/>
          </a:xfrm>
        </p:spPr>
        <p:txBody>
          <a:bodyPr rtlCol="1">
            <a:normAutofit fontScale="90000"/>
          </a:bodyPr>
          <a:lstStyle/>
          <a:p>
            <a:pPr eaLnBrk="1" fontAlgn="auto" hangingPunct="1">
              <a:spcAft>
                <a:spcPts val="0"/>
              </a:spcAft>
              <a:defRPr/>
            </a:pPr>
            <a:r>
              <a:rPr lang="en-US" altLang="zh-TW" sz="4800">
                <a:cs typeface="B Nazanin" pitchFamily="2" charset="-78"/>
              </a:rPr>
              <a:t>Laboratory Animal Handling Technique - Rat</a:t>
            </a:r>
            <a:endParaRPr lang="en-US" altLang="zh-TW">
              <a:cs typeface="B Nazanin" pitchFamily="2" charset="-78"/>
            </a:endParaRPr>
          </a:p>
        </p:txBody>
      </p:sp>
      <p:sp>
        <p:nvSpPr>
          <p:cNvPr id="64515" name="Rectangle 3">
            <a:extLst>
              <a:ext uri="{FF2B5EF4-FFF2-40B4-BE49-F238E27FC236}">
                <a16:creationId xmlns:a16="http://schemas.microsoft.com/office/drawing/2014/main" id="{CE032ECD-EE72-40F0-9ADB-4DEB0AE11DF3}"/>
              </a:ext>
            </a:extLst>
          </p:cNvPr>
          <p:cNvSpPr>
            <a:spLocks noGrp="1" noChangeArrowheads="1"/>
          </p:cNvSpPr>
          <p:nvPr>
            <p:ph idx="1"/>
          </p:nvPr>
        </p:nvSpPr>
        <p:spPr>
          <a:xfrm>
            <a:off x="1676400" y="3048000"/>
            <a:ext cx="7162800" cy="3048000"/>
          </a:xfrm>
        </p:spPr>
        <p:txBody>
          <a:bodyPr rtlCol="1">
            <a:normAutofit fontScale="92500"/>
          </a:bodyPr>
          <a:lstStyle/>
          <a:p>
            <a:pPr eaLnBrk="1" fontAlgn="auto" hangingPunct="1">
              <a:spcAft>
                <a:spcPts val="0"/>
              </a:spcAft>
              <a:defRPr/>
            </a:pPr>
            <a:r>
              <a:rPr lang="en-US" altLang="zh-TW">
                <a:cs typeface="B Nazanin" pitchFamily="2" charset="-78"/>
              </a:rPr>
              <a:t>A.Intraperitoneal injection</a:t>
            </a:r>
          </a:p>
          <a:p>
            <a:pPr eaLnBrk="1" fontAlgn="auto" hangingPunct="1">
              <a:spcAft>
                <a:spcPts val="0"/>
              </a:spcAft>
              <a:defRPr/>
            </a:pPr>
            <a:r>
              <a:rPr lang="en-US" altLang="zh-TW">
                <a:cs typeface="B Nazanin" pitchFamily="2" charset="-78"/>
              </a:rPr>
              <a:t>B.Blood collection from tail vein</a:t>
            </a:r>
          </a:p>
          <a:p>
            <a:pPr eaLnBrk="1" fontAlgn="auto" hangingPunct="1">
              <a:spcAft>
                <a:spcPts val="0"/>
              </a:spcAft>
              <a:defRPr/>
            </a:pPr>
            <a:r>
              <a:rPr lang="en-US" altLang="zh-TW">
                <a:cs typeface="B Nazanin" pitchFamily="2" charset="-78"/>
              </a:rPr>
              <a:t>C.Blood collection from cardiac puncture</a:t>
            </a:r>
          </a:p>
          <a:p>
            <a:pPr eaLnBrk="1" fontAlgn="auto" hangingPunct="1">
              <a:spcAft>
                <a:spcPts val="0"/>
              </a:spcAft>
              <a:defRPr/>
            </a:pPr>
            <a:r>
              <a:rPr lang="en-US" altLang="zh-TW">
                <a:cs typeface="B Nazanin" pitchFamily="2" charset="-78"/>
              </a:rPr>
              <a:t>D. Oral feeding</a:t>
            </a:r>
          </a:p>
          <a:p>
            <a:pPr eaLnBrk="1" fontAlgn="auto" hangingPunct="1">
              <a:spcAft>
                <a:spcPts val="0"/>
              </a:spcAft>
              <a:defRPr/>
            </a:pPr>
            <a:r>
              <a:rPr lang="en-US" altLang="zh-TW">
                <a:cs typeface="B Nazanin" pitchFamily="2" charset="-78"/>
              </a:rPr>
              <a:t>E. Sexing</a:t>
            </a: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8794797-B2CB-4B2A-96B8-6261200D8E03}"/>
              </a:ext>
            </a:extLst>
          </p:cNvPr>
          <p:cNvSpPr>
            <a:spLocks noGrp="1" noChangeArrowheads="1"/>
          </p:cNvSpPr>
          <p:nvPr>
            <p:ph type="title"/>
          </p:nvPr>
        </p:nvSpPr>
        <p:spPr>
          <a:xfrm>
            <a:off x="1524000" y="1371600"/>
            <a:ext cx="7010400" cy="1143000"/>
          </a:xfrm>
        </p:spPr>
        <p:txBody>
          <a:bodyPr rtlCol="1">
            <a:normAutofit fontScale="90000"/>
          </a:bodyPr>
          <a:lstStyle/>
          <a:p>
            <a:pPr eaLnBrk="1" fontAlgn="auto" hangingPunct="1">
              <a:spcAft>
                <a:spcPts val="0"/>
              </a:spcAft>
              <a:defRPr/>
            </a:pPr>
            <a:r>
              <a:rPr lang="en-US" altLang="zh-TW">
                <a:cs typeface="B Nazanin" pitchFamily="2" charset="-78"/>
              </a:rPr>
              <a:t>Intraperitoneal Injection in Rat</a:t>
            </a:r>
          </a:p>
        </p:txBody>
      </p:sp>
      <p:sp>
        <p:nvSpPr>
          <p:cNvPr id="23555" name="Rectangle 3">
            <a:extLst>
              <a:ext uri="{FF2B5EF4-FFF2-40B4-BE49-F238E27FC236}">
                <a16:creationId xmlns:a16="http://schemas.microsoft.com/office/drawing/2014/main" id="{E7546067-5FFC-4244-9F24-A3078755BE68}"/>
              </a:ext>
            </a:extLst>
          </p:cNvPr>
          <p:cNvSpPr>
            <a:spLocks noGrp="1"/>
          </p:cNvSpPr>
          <p:nvPr>
            <p:ph idx="1"/>
          </p:nvPr>
        </p:nvSpPr>
        <p:spPr>
          <a:xfrm>
            <a:off x="1752600" y="3810000"/>
            <a:ext cx="6096000" cy="1066800"/>
          </a:xfrm>
        </p:spPr>
        <p:txBody>
          <a:bodyPr/>
          <a:lstStyle/>
          <a:p>
            <a:pPr eaLnBrk="1" hangingPunct="1"/>
            <a:r>
              <a:rPr lang="en-US" altLang="zh-TW">
                <a:cs typeface="B Nazanin" panose="00000400000000000000" pitchFamily="2" charset="-78"/>
              </a:rPr>
              <a:t>The most common method of administering drugs to rats</a:t>
            </a: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07C8200-98A0-4CB2-AB90-5D5DA5979064}"/>
              </a:ext>
            </a:extLst>
          </p:cNvPr>
          <p:cNvSpPr>
            <a:spLocks noGrp="1"/>
          </p:cNvSpPr>
          <p:nvPr>
            <p:ph type="title"/>
          </p:nvPr>
        </p:nvSpPr>
        <p:spPr>
          <a:xfrm>
            <a:off x="6300788" y="260350"/>
            <a:ext cx="2216150" cy="658813"/>
          </a:xfrm>
        </p:spPr>
        <p:txBody>
          <a:bodyPr/>
          <a:lstStyle/>
          <a:p>
            <a:pPr eaLnBrk="1" hangingPunct="1"/>
            <a:r>
              <a:rPr lang="fa-IR" altLang="en-US" sz="3600">
                <a:cs typeface="B Nazanin" panose="00000400000000000000" pitchFamily="2" charset="-78"/>
              </a:rPr>
              <a:t>تاکسونومی</a:t>
            </a:r>
          </a:p>
        </p:txBody>
      </p:sp>
      <p:sp>
        <p:nvSpPr>
          <p:cNvPr id="3" name="Content Placeholder 2">
            <a:extLst>
              <a:ext uri="{FF2B5EF4-FFF2-40B4-BE49-F238E27FC236}">
                <a16:creationId xmlns:a16="http://schemas.microsoft.com/office/drawing/2014/main" id="{56EBBCAF-7142-4952-AA6B-FF5D82D432B1}"/>
              </a:ext>
            </a:extLst>
          </p:cNvPr>
          <p:cNvSpPr>
            <a:spLocks noGrp="1"/>
          </p:cNvSpPr>
          <p:nvPr>
            <p:ph idx="1"/>
          </p:nvPr>
        </p:nvSpPr>
        <p:spPr>
          <a:xfrm>
            <a:off x="395288" y="115888"/>
            <a:ext cx="5400675" cy="6546850"/>
          </a:xfrm>
        </p:spPr>
        <p:txBody>
          <a:bodyPr rtlCol="1">
            <a:normAutofit lnSpcReduction="10000"/>
          </a:bodyPr>
          <a:lstStyle/>
          <a:p>
            <a:pPr eaLnBrk="1" fontAlgn="auto" hangingPunct="1">
              <a:spcAft>
                <a:spcPts val="0"/>
              </a:spcAft>
              <a:defRPr/>
            </a:pPr>
            <a:r>
              <a:rPr lang="fa-IR" sz="2000" dirty="0">
                <a:cs typeface="B Nazanin" pitchFamily="2" charset="-78"/>
              </a:rPr>
              <a:t>دو گونه رایج در خانواده موریدا</a:t>
            </a:r>
          </a:p>
          <a:p>
            <a:pPr lvl="1" eaLnBrk="1" fontAlgn="auto" hangingPunct="1">
              <a:spcAft>
                <a:spcPts val="0"/>
              </a:spcAft>
              <a:defRPr/>
            </a:pPr>
            <a:r>
              <a:rPr lang="en-US" sz="2000" i="1" dirty="0" err="1">
                <a:cs typeface="B Nazanin" pitchFamily="2" charset="-78"/>
              </a:rPr>
              <a:t>Rattus</a:t>
            </a:r>
            <a:r>
              <a:rPr lang="en-US" sz="2000" i="1" dirty="0">
                <a:cs typeface="B Nazanin" pitchFamily="2" charset="-78"/>
              </a:rPr>
              <a:t> </a:t>
            </a:r>
            <a:r>
              <a:rPr lang="en-US" sz="2000" i="1" dirty="0" err="1">
                <a:cs typeface="B Nazanin" pitchFamily="2" charset="-78"/>
              </a:rPr>
              <a:t>norvegicus</a:t>
            </a:r>
            <a:r>
              <a:rPr lang="fa-IR" sz="2000" i="1" dirty="0">
                <a:cs typeface="B Nazanin" pitchFamily="2" charset="-78"/>
              </a:rPr>
              <a:t> </a:t>
            </a:r>
          </a:p>
          <a:p>
            <a:pPr lvl="2" eaLnBrk="1" fontAlgn="auto" hangingPunct="1">
              <a:spcAft>
                <a:spcPts val="0"/>
              </a:spcAft>
              <a:defRPr/>
            </a:pPr>
            <a:r>
              <a:rPr lang="fa-IR" sz="2000" i="1" dirty="0">
                <a:cs typeface="B Nazanin" pitchFamily="2" charset="-78"/>
              </a:rPr>
              <a:t>رت قهوه ای یا رت نروژی</a:t>
            </a:r>
          </a:p>
          <a:p>
            <a:pPr lvl="2" eaLnBrk="1" fontAlgn="auto" hangingPunct="1">
              <a:spcAft>
                <a:spcPts val="0"/>
              </a:spcAft>
              <a:defRPr/>
            </a:pPr>
            <a:r>
              <a:rPr lang="fa-IR" sz="2000" i="1" dirty="0">
                <a:cs typeface="B Nazanin" pitchFamily="2" charset="-78"/>
              </a:rPr>
              <a:t>واریته های اهلی این گونه به عنوان رت آزمایشگاهی نگهداری می شوند</a:t>
            </a:r>
          </a:p>
          <a:p>
            <a:pPr lvl="2" eaLnBrk="1" fontAlgn="auto" hangingPunct="1">
              <a:spcAft>
                <a:spcPts val="0"/>
              </a:spcAft>
              <a:defRPr/>
            </a:pPr>
            <a:r>
              <a:rPr lang="fa-IR" sz="2000" i="1" dirty="0">
                <a:cs typeface="B Nazanin" pitchFamily="2" charset="-78"/>
              </a:rPr>
              <a:t>اصل آن از چین است و از شبه جزیره نروژ به اروپای غربی وارد شده</a:t>
            </a:r>
          </a:p>
          <a:p>
            <a:pPr lvl="2" eaLnBrk="1" fontAlgn="auto" hangingPunct="1">
              <a:spcAft>
                <a:spcPts val="0"/>
              </a:spcAft>
              <a:defRPr/>
            </a:pPr>
            <a:r>
              <a:rPr lang="fa-IR" sz="2000" i="1" dirty="0">
                <a:cs typeface="B Nazanin" pitchFamily="2" charset="-78"/>
              </a:rPr>
              <a:t>در همه آب و هوا زیست می کند</a:t>
            </a:r>
          </a:p>
          <a:p>
            <a:pPr lvl="2" eaLnBrk="1" fontAlgn="auto" hangingPunct="1">
              <a:spcAft>
                <a:spcPts val="0"/>
              </a:spcAft>
              <a:defRPr/>
            </a:pPr>
            <a:r>
              <a:rPr lang="fa-IR" sz="2000" i="1" dirty="0">
                <a:cs typeface="B Nazanin" pitchFamily="2" charset="-78"/>
              </a:rPr>
              <a:t>تعداد کروموزوم 42 </a:t>
            </a:r>
          </a:p>
          <a:p>
            <a:pPr lvl="1" eaLnBrk="1" fontAlgn="auto" hangingPunct="1">
              <a:spcAft>
                <a:spcPts val="0"/>
              </a:spcAft>
              <a:defRPr/>
            </a:pPr>
            <a:r>
              <a:rPr lang="en-US" sz="2000" i="1" dirty="0" err="1">
                <a:cs typeface="B Nazanin" pitchFamily="2" charset="-78"/>
              </a:rPr>
              <a:t>Rattus</a:t>
            </a:r>
            <a:r>
              <a:rPr lang="en-US" sz="2000" i="1" dirty="0">
                <a:cs typeface="B Nazanin" pitchFamily="2" charset="-78"/>
              </a:rPr>
              <a:t> </a:t>
            </a:r>
            <a:r>
              <a:rPr lang="en-US" sz="2000" i="1" dirty="0" err="1">
                <a:cs typeface="B Nazanin" pitchFamily="2" charset="-78"/>
              </a:rPr>
              <a:t>rattus</a:t>
            </a:r>
            <a:r>
              <a:rPr lang="fa-IR" sz="2000" i="1" dirty="0">
                <a:cs typeface="B Nazanin" pitchFamily="2" charset="-78"/>
              </a:rPr>
              <a:t> </a:t>
            </a:r>
          </a:p>
          <a:p>
            <a:pPr lvl="2" eaLnBrk="1" fontAlgn="auto" hangingPunct="1">
              <a:spcAft>
                <a:spcPts val="0"/>
              </a:spcAft>
              <a:defRPr/>
            </a:pPr>
            <a:r>
              <a:rPr lang="fa-IR" sz="2000" dirty="0">
                <a:cs typeface="B Nazanin" pitchFamily="2" charset="-78"/>
              </a:rPr>
              <a:t>راتوس راتوس، رت سیاه، خانگی، سقف، و کشتی شناخته می شود.</a:t>
            </a:r>
          </a:p>
          <a:p>
            <a:pPr lvl="2" eaLnBrk="1" fontAlgn="auto" hangingPunct="1">
              <a:spcAft>
                <a:spcPts val="0"/>
              </a:spcAft>
              <a:defRPr/>
            </a:pPr>
            <a:r>
              <a:rPr lang="fa-IR" sz="2000" dirty="0">
                <a:cs typeface="B Nazanin" pitchFamily="2" charset="-78"/>
              </a:rPr>
              <a:t>زیستگاه آنها آسیای جنوب شرقی، از آنجا به اروپا و بعد به آمریگا در قرن 16 وارد شده اند</a:t>
            </a:r>
          </a:p>
          <a:p>
            <a:pPr lvl="2" eaLnBrk="1" fontAlgn="auto" hangingPunct="1">
              <a:spcAft>
                <a:spcPts val="0"/>
              </a:spcAft>
              <a:defRPr/>
            </a:pPr>
            <a:r>
              <a:rPr lang="fa-IR" sz="2000" dirty="0">
                <a:cs typeface="B Nazanin" pitchFamily="2" charset="-78"/>
              </a:rPr>
              <a:t>مرگ سیاه در قرن چهاردهم در اثر گسترش رت های آلوده به کک اتفاق افتاد</a:t>
            </a:r>
          </a:p>
          <a:p>
            <a:pPr lvl="2" eaLnBrk="1" fontAlgn="auto" hangingPunct="1">
              <a:spcAft>
                <a:spcPts val="0"/>
              </a:spcAft>
              <a:defRPr/>
            </a:pPr>
            <a:r>
              <a:rPr lang="fa-IR" sz="2000" dirty="0">
                <a:cs typeface="B Nazanin" pitchFamily="2" charset="-78"/>
              </a:rPr>
              <a:t>در مطالعات حیوانات آزمایشگاهی استفاده نمی شوند</a:t>
            </a:r>
          </a:p>
          <a:p>
            <a:pPr lvl="2" eaLnBrk="1" fontAlgn="auto" hangingPunct="1">
              <a:spcAft>
                <a:spcPts val="0"/>
              </a:spcAft>
              <a:defRPr/>
            </a:pPr>
            <a:r>
              <a:rPr lang="fa-IR" sz="2000" dirty="0">
                <a:cs typeface="B Nazanin" pitchFamily="2" charset="-78"/>
              </a:rPr>
              <a:t>در آب و هوای معتدل زیست می کند</a:t>
            </a:r>
          </a:p>
          <a:p>
            <a:pPr lvl="2" eaLnBrk="1" fontAlgn="auto" hangingPunct="1">
              <a:spcAft>
                <a:spcPts val="0"/>
              </a:spcAft>
              <a:defRPr/>
            </a:pPr>
            <a:r>
              <a:rPr lang="fa-IR" sz="2000" dirty="0">
                <a:cs typeface="B Nazanin" pitchFamily="2" charset="-78"/>
              </a:rPr>
              <a:t>تعداد کروموزوم 38 </a:t>
            </a:r>
          </a:p>
        </p:txBody>
      </p:sp>
      <p:sp>
        <p:nvSpPr>
          <p:cNvPr id="6148" name="Text Placeholder 3">
            <a:extLst>
              <a:ext uri="{FF2B5EF4-FFF2-40B4-BE49-F238E27FC236}">
                <a16:creationId xmlns:a16="http://schemas.microsoft.com/office/drawing/2014/main" id="{63460489-C4AF-42BD-B50F-8AE8B8EDC784}"/>
              </a:ext>
            </a:extLst>
          </p:cNvPr>
          <p:cNvSpPr>
            <a:spLocks noGrp="1"/>
          </p:cNvSpPr>
          <p:nvPr>
            <p:ph type="body" sz="half" idx="2"/>
          </p:nvPr>
        </p:nvSpPr>
        <p:spPr>
          <a:xfrm>
            <a:off x="5651500" y="969963"/>
            <a:ext cx="3457575" cy="4043362"/>
          </a:xfrm>
        </p:spPr>
        <p:txBody>
          <a:bodyPr/>
          <a:lstStyle/>
          <a:p>
            <a:pPr eaLnBrk="1" hangingPunct="1"/>
            <a:r>
              <a:rPr lang="fa-IR" altLang="en-US" sz="2000">
                <a:cs typeface="B Nazanin" panose="00000400000000000000" pitchFamily="2" charset="-78"/>
              </a:rPr>
              <a:t>متعلق به راسته جوندگان </a:t>
            </a:r>
            <a:r>
              <a:rPr lang="en-US" altLang="en-US" sz="2000">
                <a:cs typeface="B Nazanin" panose="00000400000000000000" pitchFamily="2" charset="-78"/>
              </a:rPr>
              <a:t>(rodentia)</a:t>
            </a:r>
            <a:r>
              <a:rPr lang="fa-IR" altLang="en-US" sz="2000">
                <a:cs typeface="B Nazanin" panose="00000400000000000000" pitchFamily="2" charset="-78"/>
              </a:rPr>
              <a:t> </a:t>
            </a:r>
          </a:p>
          <a:p>
            <a:pPr eaLnBrk="1" hangingPunct="1"/>
            <a:r>
              <a:rPr lang="fa-IR" altLang="en-US" sz="2000">
                <a:cs typeface="B Nazanin" panose="00000400000000000000" pitchFamily="2" charset="-78"/>
              </a:rPr>
              <a:t>بیش از 2000 گونه در 30 خانواده</a:t>
            </a:r>
          </a:p>
          <a:p>
            <a:pPr eaLnBrk="1" hangingPunct="1"/>
            <a:r>
              <a:rPr lang="fa-IR" altLang="en-US" sz="2000">
                <a:cs typeface="B Nazanin" panose="00000400000000000000" pitchFamily="2" charset="-78"/>
              </a:rPr>
              <a:t>تحت خانواده </a:t>
            </a:r>
            <a:r>
              <a:rPr lang="en-US" altLang="en-US" sz="2000" i="1">
                <a:cs typeface="B Nazanin" panose="00000400000000000000" pitchFamily="2" charset="-78"/>
              </a:rPr>
              <a:t>Muridae</a:t>
            </a:r>
            <a:endParaRPr lang="fa-IR" altLang="en-US" sz="2000" i="1">
              <a:cs typeface="B Nazanin" panose="00000400000000000000" pitchFamily="2" charset="-78"/>
            </a:endParaRPr>
          </a:p>
          <a:p>
            <a:pPr eaLnBrk="1" hangingPunct="1"/>
            <a:r>
              <a:rPr lang="fa-IR" altLang="en-US" sz="2000">
                <a:cs typeface="B Nazanin" panose="00000400000000000000" pitchFamily="2" charset="-78"/>
              </a:rPr>
              <a:t>حیوانات تحقیقاتی و خانگی</a:t>
            </a:r>
          </a:p>
          <a:p>
            <a:pPr lvl="1" eaLnBrk="1" hangingPunct="1"/>
            <a:r>
              <a:rPr lang="fa-IR" altLang="en-US" sz="2000">
                <a:cs typeface="B Nazanin" panose="00000400000000000000" pitchFamily="2" charset="-78"/>
              </a:rPr>
              <a:t>اندازه کوچک، دوره حاملگی کوتاه، سهولت جادهی و مراقبت</a:t>
            </a:r>
          </a:p>
          <a:p>
            <a:pPr eaLnBrk="1" hangingPunct="1"/>
            <a:r>
              <a:rPr lang="fa-IR" altLang="en-US" sz="2000">
                <a:cs typeface="B Nazanin" panose="00000400000000000000" pitchFamily="2" charset="-78"/>
              </a:rPr>
              <a:t>کلمه </a:t>
            </a:r>
            <a:r>
              <a:rPr lang="en-US" altLang="en-US" sz="2000">
                <a:cs typeface="B Nazanin" panose="00000400000000000000" pitchFamily="2" charset="-78"/>
              </a:rPr>
              <a:t>Rodent</a:t>
            </a:r>
            <a:r>
              <a:rPr lang="fa-IR" altLang="en-US" sz="2000">
                <a:cs typeface="B Nazanin" panose="00000400000000000000" pitchFamily="2" charset="-78"/>
              </a:rPr>
              <a:t> از لغت یونانی </a:t>
            </a:r>
            <a:r>
              <a:rPr lang="en-US" altLang="en-US" sz="2000">
                <a:cs typeface="B Nazanin" panose="00000400000000000000" pitchFamily="2" charset="-78"/>
              </a:rPr>
              <a:t>rodere</a:t>
            </a:r>
            <a:r>
              <a:rPr lang="fa-IR" altLang="en-US" sz="2000">
                <a:cs typeface="B Nazanin" panose="00000400000000000000" pitchFamily="2" charset="-78"/>
              </a:rPr>
              <a:t> به معنی گاز گرفتن است</a:t>
            </a:r>
          </a:p>
          <a:p>
            <a:pPr lvl="1" eaLnBrk="1" hangingPunct="1"/>
            <a:r>
              <a:rPr lang="fa-IR" altLang="en-US" sz="2000">
                <a:cs typeface="B Nazanin" panose="00000400000000000000" pitchFamily="2" charset="-78"/>
              </a:rPr>
              <a:t>یک جفت دندان تک سنایا در هر فک دارند</a:t>
            </a:r>
          </a:p>
          <a:p>
            <a:pPr eaLnBrk="1" hangingPunct="1"/>
            <a:endParaRPr lang="fa-IR" altLang="en-US" sz="2000">
              <a:cs typeface="B Nazanin" panose="00000400000000000000" pitchFamily="2" charset="-78"/>
            </a:endParaRPr>
          </a:p>
        </p:txBody>
      </p:sp>
      <p:pic>
        <p:nvPicPr>
          <p:cNvPr id="6149" name="Picture 2" descr="C:\Users\Ebrahim\Desktop\laboratory animal medicine\pic\image005.jpg">
            <a:extLst>
              <a:ext uri="{FF2B5EF4-FFF2-40B4-BE49-F238E27FC236}">
                <a16:creationId xmlns:a16="http://schemas.microsoft.com/office/drawing/2014/main" id="{88A6CE84-ADB5-47FB-8DE4-72D4DFB65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292600"/>
            <a:ext cx="163036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 descr="C:\Users\Ebrahim\Desktop\laboratory animal medicine\pic\Roofrat_hagenbeck_01.jpg">
            <a:extLst>
              <a:ext uri="{FF2B5EF4-FFF2-40B4-BE49-F238E27FC236}">
                <a16:creationId xmlns:a16="http://schemas.microsoft.com/office/drawing/2014/main" id="{D838494F-D775-4915-9373-E845FD346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44700"/>
            <a:ext cx="17637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descr="C:\Users\Ebrahim\Desktop\laboratory animal medicine\pic\Rattus_norvegicus.jpg">
            <a:extLst>
              <a:ext uri="{FF2B5EF4-FFF2-40B4-BE49-F238E27FC236}">
                <a16:creationId xmlns:a16="http://schemas.microsoft.com/office/drawing/2014/main" id="{DE5AB8B8-1E85-43F5-92E6-E1E13CDE2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63" y="0"/>
            <a:ext cx="23399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FDB1CF1-9093-41F1-B520-2141819556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C5F75C3-0A4C-48DE-814D-A26C4E958B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advTm="9954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15C12E5-D302-4195-BA46-E485FB37C965}"/>
              </a:ext>
            </a:extLst>
          </p:cNvPr>
          <p:cNvSpPr>
            <a:spLocks noGrp="1"/>
          </p:cNvSpPr>
          <p:nvPr>
            <p:ph type="title"/>
          </p:nvPr>
        </p:nvSpPr>
        <p:spPr>
          <a:xfrm>
            <a:off x="1219200" y="228600"/>
            <a:ext cx="7924800" cy="1143000"/>
          </a:xfrm>
        </p:spPr>
        <p:txBody>
          <a:bodyPr/>
          <a:lstStyle/>
          <a:p>
            <a:pPr eaLnBrk="1" hangingPunct="1"/>
            <a:r>
              <a:rPr lang="en-US" altLang="zh-TW" sz="3200">
                <a:cs typeface="B Nazanin" panose="00000400000000000000" pitchFamily="2" charset="-78"/>
              </a:rPr>
              <a:t>Tools for intraperitoneal injection in rat</a:t>
            </a:r>
          </a:p>
        </p:txBody>
      </p:sp>
      <p:sp>
        <p:nvSpPr>
          <p:cNvPr id="15364" name="Rectangle 4">
            <a:extLst>
              <a:ext uri="{FF2B5EF4-FFF2-40B4-BE49-F238E27FC236}">
                <a16:creationId xmlns:a16="http://schemas.microsoft.com/office/drawing/2014/main" id="{F2A00061-596C-4428-A8EC-02986FE6FA7D}"/>
              </a:ext>
            </a:extLst>
          </p:cNvPr>
          <p:cNvSpPr>
            <a:spLocks noGrp="1" noChangeArrowheads="1"/>
          </p:cNvSpPr>
          <p:nvPr>
            <p:ph type="body" sz="half" idx="2"/>
          </p:nvPr>
        </p:nvSpPr>
        <p:spPr>
          <a:xfrm>
            <a:off x="1371600" y="5105400"/>
            <a:ext cx="7162800" cy="1219200"/>
          </a:xfrm>
        </p:spPr>
        <p:txBody>
          <a:bodyPr rtlCol="1">
            <a:normAutofit fontScale="92500" lnSpcReduction="10000"/>
          </a:bodyPr>
          <a:lstStyle/>
          <a:p>
            <a:pPr eaLnBrk="1" fontAlgn="auto" hangingPunct="1">
              <a:spcAft>
                <a:spcPts val="0"/>
              </a:spcAft>
              <a:defRPr/>
            </a:pPr>
            <a:r>
              <a:rPr lang="zh-TW" altLang="zh-TW" sz="2400">
                <a:cs typeface="B Nazanin" pitchFamily="2" charset="-78"/>
              </a:rPr>
              <a:t>75% </a:t>
            </a:r>
            <a:r>
              <a:rPr lang="en-US" altLang="zh-TW" sz="2400">
                <a:cs typeface="B Nazanin" pitchFamily="2" charset="-78"/>
              </a:rPr>
              <a:t>alcohol cotton ball for surface disinfection</a:t>
            </a:r>
          </a:p>
          <a:p>
            <a:pPr eaLnBrk="1" fontAlgn="auto" hangingPunct="1">
              <a:spcAft>
                <a:spcPts val="0"/>
              </a:spcAft>
              <a:defRPr/>
            </a:pPr>
            <a:r>
              <a:rPr lang="en-US" altLang="zh-TW" sz="2400">
                <a:cs typeface="B Nazanin" pitchFamily="2" charset="-78"/>
              </a:rPr>
              <a:t>medium size towel for restraining the rat</a:t>
            </a:r>
          </a:p>
          <a:p>
            <a:pPr eaLnBrk="1" fontAlgn="auto" hangingPunct="1">
              <a:spcAft>
                <a:spcPts val="0"/>
              </a:spcAft>
              <a:defRPr/>
            </a:pPr>
            <a:r>
              <a:rPr lang="en-US" altLang="zh-TW" sz="2400">
                <a:cs typeface="B Nazanin" pitchFamily="2" charset="-78"/>
              </a:rPr>
              <a:t>25G 5/8” needle with 1cc syringe for injection</a:t>
            </a:r>
          </a:p>
        </p:txBody>
      </p:sp>
      <p:pic>
        <p:nvPicPr>
          <p:cNvPr id="24580" name="Picture 6" descr="C:\workshop\rat\A23.tif">
            <a:extLst>
              <a:ext uri="{FF2B5EF4-FFF2-40B4-BE49-F238E27FC236}">
                <a16:creationId xmlns:a16="http://schemas.microsoft.com/office/drawing/2014/main" id="{AD63B014-63F7-4739-8EBE-7E6688B65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6958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AA7D4D36-BA43-49CA-A3B5-839501A8B186}"/>
              </a:ext>
            </a:extLst>
          </p:cNvPr>
          <p:cNvSpPr txBox="1">
            <a:spLocks noChangeArrowheads="1"/>
          </p:cNvSpPr>
          <p:nvPr/>
        </p:nvSpPr>
        <p:spPr bwMode="auto">
          <a:xfrm>
            <a:off x="3200400" y="5791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endParaRPr lang="zh-TW" altLang="en-US" sz="2400">
              <a:latin typeface="Times New Roman" panose="02020603050405020304" pitchFamily="18" charset="0"/>
            </a:endParaRPr>
          </a:p>
        </p:txBody>
      </p:sp>
      <p:pic>
        <p:nvPicPr>
          <p:cNvPr id="25603" name="Picture 3" descr="C:\workshop\rat\b24.tif">
            <a:extLst>
              <a:ext uri="{FF2B5EF4-FFF2-40B4-BE49-F238E27FC236}">
                <a16:creationId xmlns:a16="http://schemas.microsoft.com/office/drawing/2014/main" id="{EF11E416-6866-42C2-A567-BE321D832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1B4F6B34-71BB-452A-A808-9C015FD61481}"/>
              </a:ext>
            </a:extLst>
          </p:cNvPr>
          <p:cNvSpPr txBox="1">
            <a:spLocks noChangeArrowheads="1"/>
          </p:cNvSpPr>
          <p:nvPr/>
        </p:nvSpPr>
        <p:spPr bwMode="auto">
          <a:xfrm>
            <a:off x="2209800" y="556260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Let the rat relaxes on the top of the lid.</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workshop\rat\b23.tif">
            <a:extLst>
              <a:ext uri="{FF2B5EF4-FFF2-40B4-BE49-F238E27FC236}">
                <a16:creationId xmlns:a16="http://schemas.microsoft.com/office/drawing/2014/main" id="{34512DDE-203D-494E-8485-92239939A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5638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a:extLst>
              <a:ext uri="{FF2B5EF4-FFF2-40B4-BE49-F238E27FC236}">
                <a16:creationId xmlns:a16="http://schemas.microsoft.com/office/drawing/2014/main" id="{8F02B3A1-E83E-4256-9BA4-6C6E56EC02A0}"/>
              </a:ext>
            </a:extLst>
          </p:cNvPr>
          <p:cNvSpPr txBox="1">
            <a:spLocks noChangeArrowheads="1"/>
          </p:cNvSpPr>
          <p:nvPr/>
        </p:nvSpPr>
        <p:spPr bwMode="auto">
          <a:xfrm>
            <a:off x="1981200" y="5257800"/>
            <a:ext cx="556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Stretch the body of the rat by pulling up it’s tail and then cover the rat with a towel by your left hand</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workshop\rat\b22.tif">
            <a:extLst>
              <a:ext uri="{FF2B5EF4-FFF2-40B4-BE49-F238E27FC236}">
                <a16:creationId xmlns:a16="http://schemas.microsoft.com/office/drawing/2014/main" id="{C60510FC-004F-443E-992B-8B96C53FF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09638"/>
            <a:ext cx="5638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1159807D-76C1-4809-95A8-5404928B252F}"/>
              </a:ext>
            </a:extLst>
          </p:cNvPr>
          <p:cNvSpPr txBox="1">
            <a:spLocks noChangeArrowheads="1"/>
          </p:cNvSpPr>
          <p:nvPr/>
        </p:nvSpPr>
        <p:spPr bwMode="auto">
          <a:xfrm>
            <a:off x="1981200" y="5486400"/>
            <a:ext cx="594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Fold the skirts of towel under the rat from all directions </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workshop\rat\b21.tif">
            <a:extLst>
              <a:ext uri="{FF2B5EF4-FFF2-40B4-BE49-F238E27FC236}">
                <a16:creationId xmlns:a16="http://schemas.microsoft.com/office/drawing/2014/main" id="{3D9798D7-E8BE-47F7-8988-987A65539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57150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A4F43A80-CA33-4653-94DE-C453EA884474}"/>
              </a:ext>
            </a:extLst>
          </p:cNvPr>
          <p:cNvSpPr txBox="1">
            <a:spLocks noChangeArrowheads="1"/>
          </p:cNvSpPr>
          <p:nvPr/>
        </p:nvSpPr>
        <p:spPr bwMode="auto">
          <a:xfrm>
            <a:off x="1752600" y="5334000"/>
            <a:ext cx="571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Grasp up the left hindlimb of the rat to expose the abdomen</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workshop\rat\b20.tif">
            <a:extLst>
              <a:ext uri="{FF2B5EF4-FFF2-40B4-BE49-F238E27FC236}">
                <a16:creationId xmlns:a16="http://schemas.microsoft.com/office/drawing/2014/main" id="{888E45EF-161B-49FF-A289-7192BEC28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533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B3C0F2F4-EDDF-487C-84AE-1CD66B2704D4}"/>
              </a:ext>
            </a:extLst>
          </p:cNvPr>
          <p:cNvSpPr txBox="1">
            <a:spLocks noChangeArrowheads="1"/>
          </p:cNvSpPr>
          <p:nvPr/>
        </p:nvSpPr>
        <p:spPr bwMode="auto">
          <a:xfrm>
            <a:off x="1905000" y="5257800"/>
            <a:ext cx="632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The injection site should be in the lower left quadrant of the abdomen because vital organs are absent from this area</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workshop\rat\b19.tif">
            <a:extLst>
              <a:ext uri="{FF2B5EF4-FFF2-40B4-BE49-F238E27FC236}">
                <a16:creationId xmlns:a16="http://schemas.microsoft.com/office/drawing/2014/main" id="{A0875E12-E3C6-44F4-A2C6-390634BB2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C80A4D63-B65D-4CD0-818A-C39CD14A4153}"/>
              </a:ext>
            </a:extLst>
          </p:cNvPr>
          <p:cNvSpPr txBox="1">
            <a:spLocks noChangeArrowheads="1"/>
          </p:cNvSpPr>
          <p:nvPr/>
        </p:nvSpPr>
        <p:spPr bwMode="auto">
          <a:xfrm>
            <a:off x="1828800" y="5486400"/>
            <a:ext cx="601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Only the tip of the needle should penetrate the abdominal wall to prevent injection into the intestines.</a:t>
            </a: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2CE4775-E7F5-4C6F-86E7-719FA1CD4ADA}"/>
              </a:ext>
            </a:extLst>
          </p:cNvPr>
          <p:cNvSpPr>
            <a:spLocks noGrp="1"/>
          </p:cNvSpPr>
          <p:nvPr>
            <p:ph type="title"/>
          </p:nvPr>
        </p:nvSpPr>
        <p:spPr>
          <a:xfrm>
            <a:off x="1371600" y="1447800"/>
            <a:ext cx="7467600" cy="1143000"/>
          </a:xfrm>
        </p:spPr>
        <p:txBody>
          <a:bodyPr/>
          <a:lstStyle/>
          <a:p>
            <a:pPr eaLnBrk="1" hangingPunct="1"/>
            <a:r>
              <a:rPr lang="en-US" altLang="zh-TW">
                <a:cs typeface="B Nazanin" panose="00000400000000000000" pitchFamily="2" charset="-78"/>
              </a:rPr>
              <a:t>Collection of blood from tail vein in rat</a:t>
            </a:r>
          </a:p>
        </p:txBody>
      </p:sp>
      <p:sp>
        <p:nvSpPr>
          <p:cNvPr id="31747" name="Rectangle 3">
            <a:extLst>
              <a:ext uri="{FF2B5EF4-FFF2-40B4-BE49-F238E27FC236}">
                <a16:creationId xmlns:a16="http://schemas.microsoft.com/office/drawing/2014/main" id="{EB2C4CA9-8E61-4812-9D05-FCE8C2EDA16A}"/>
              </a:ext>
            </a:extLst>
          </p:cNvPr>
          <p:cNvSpPr>
            <a:spLocks noGrp="1"/>
          </p:cNvSpPr>
          <p:nvPr>
            <p:ph idx="1"/>
          </p:nvPr>
        </p:nvSpPr>
        <p:spPr>
          <a:xfrm>
            <a:off x="1600200" y="3886200"/>
            <a:ext cx="6096000" cy="1600200"/>
          </a:xfrm>
        </p:spPr>
        <p:txBody>
          <a:bodyPr/>
          <a:lstStyle/>
          <a:p>
            <a:pPr eaLnBrk="1" hangingPunct="1"/>
            <a:r>
              <a:rPr lang="en-US" altLang="zh-TW">
                <a:cs typeface="B Nazanin" panose="00000400000000000000" pitchFamily="2" charset="-78"/>
              </a:rPr>
              <a:t>General anesthesia needed</a:t>
            </a:r>
          </a:p>
          <a:p>
            <a:pPr eaLnBrk="1" hangingPunct="1"/>
            <a:r>
              <a:rPr lang="en-US" altLang="zh-TW">
                <a:cs typeface="B Nazanin" panose="00000400000000000000" pitchFamily="2" charset="-78"/>
              </a:rPr>
              <a:t>small amount: 0.1-1 ml</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7F4E54A7-7D14-4229-84F6-30C38A43C9BF}"/>
              </a:ext>
            </a:extLst>
          </p:cNvPr>
          <p:cNvSpPr txBox="1">
            <a:spLocks noChangeArrowheads="1"/>
          </p:cNvSpPr>
          <p:nvPr/>
        </p:nvSpPr>
        <p:spPr bwMode="auto">
          <a:xfrm>
            <a:off x="2667000" y="48006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endParaRPr lang="zh-TW" altLang="en-US" sz="2400">
              <a:latin typeface="Times New Roman" panose="02020603050405020304" pitchFamily="18" charset="0"/>
            </a:endParaRPr>
          </a:p>
        </p:txBody>
      </p:sp>
      <p:sp>
        <p:nvSpPr>
          <p:cNvPr id="32771" name="Rectangle 3">
            <a:extLst>
              <a:ext uri="{FF2B5EF4-FFF2-40B4-BE49-F238E27FC236}">
                <a16:creationId xmlns:a16="http://schemas.microsoft.com/office/drawing/2014/main" id="{47216C3E-AD13-4F19-BAD2-4EA6065862E0}"/>
              </a:ext>
            </a:extLst>
          </p:cNvPr>
          <p:cNvSpPr>
            <a:spLocks noGrp="1"/>
          </p:cNvSpPr>
          <p:nvPr>
            <p:ph type="title"/>
          </p:nvPr>
        </p:nvSpPr>
        <p:spPr>
          <a:xfrm>
            <a:off x="1447800" y="609600"/>
            <a:ext cx="7086600" cy="914400"/>
          </a:xfrm>
        </p:spPr>
        <p:txBody>
          <a:bodyPr/>
          <a:lstStyle/>
          <a:p>
            <a:pPr eaLnBrk="1" hangingPunct="1"/>
            <a:r>
              <a:rPr lang="en-US" altLang="zh-TW" sz="3200">
                <a:cs typeface="B Nazanin" panose="00000400000000000000" pitchFamily="2" charset="-78"/>
              </a:rPr>
              <a:t>Tools for collection of blood from tail vein</a:t>
            </a:r>
            <a:endParaRPr lang="en-US" altLang="zh-TW">
              <a:cs typeface="B Nazanin" panose="00000400000000000000" pitchFamily="2" charset="-78"/>
            </a:endParaRPr>
          </a:p>
        </p:txBody>
      </p:sp>
      <p:sp>
        <p:nvSpPr>
          <p:cNvPr id="32772" name="Rectangle 4">
            <a:extLst>
              <a:ext uri="{FF2B5EF4-FFF2-40B4-BE49-F238E27FC236}">
                <a16:creationId xmlns:a16="http://schemas.microsoft.com/office/drawing/2014/main" id="{5A81D02E-6352-409C-B776-26EF67AAB63F}"/>
              </a:ext>
            </a:extLst>
          </p:cNvPr>
          <p:cNvSpPr>
            <a:spLocks noGrp="1"/>
          </p:cNvSpPr>
          <p:nvPr>
            <p:ph idx="1"/>
          </p:nvPr>
        </p:nvSpPr>
        <p:spPr>
          <a:xfrm>
            <a:off x="1600200" y="4724400"/>
            <a:ext cx="6934200" cy="1676400"/>
          </a:xfrm>
        </p:spPr>
        <p:txBody>
          <a:bodyPr/>
          <a:lstStyle/>
          <a:p>
            <a:pPr eaLnBrk="1" hangingPunct="1"/>
            <a:r>
              <a:rPr lang="zh-TW" altLang="en-US" sz="2400">
                <a:cs typeface="B Nazanin" panose="00000400000000000000" pitchFamily="2" charset="-78"/>
              </a:rPr>
              <a:t>75% </a:t>
            </a:r>
            <a:r>
              <a:rPr lang="en-US" altLang="zh-TW" sz="2400">
                <a:cs typeface="B Nazanin" panose="00000400000000000000" pitchFamily="2" charset="-78"/>
              </a:rPr>
              <a:t>alcohol cotton ball for surface disinfection</a:t>
            </a:r>
          </a:p>
          <a:p>
            <a:pPr eaLnBrk="1" hangingPunct="1"/>
            <a:r>
              <a:rPr lang="en-US" altLang="zh-TW" sz="2400">
                <a:cs typeface="B Nazanin" panose="00000400000000000000" pitchFamily="2" charset="-78"/>
              </a:rPr>
              <a:t>27G1/2” needle with 1 ml syringe for blood withdrawal</a:t>
            </a:r>
          </a:p>
          <a:p>
            <a:pPr eaLnBrk="1" hangingPunct="1"/>
            <a:r>
              <a:rPr lang="en-US" altLang="zh-TW" sz="2400">
                <a:cs typeface="B Nazanin" panose="00000400000000000000" pitchFamily="2" charset="-78"/>
              </a:rPr>
              <a:t>a vial for blood collection</a:t>
            </a:r>
          </a:p>
        </p:txBody>
      </p:sp>
      <p:pic>
        <p:nvPicPr>
          <p:cNvPr id="32773" name="Picture 5" descr="C:\workshop\rat\a25.tif">
            <a:extLst>
              <a:ext uri="{FF2B5EF4-FFF2-40B4-BE49-F238E27FC236}">
                <a16:creationId xmlns:a16="http://schemas.microsoft.com/office/drawing/2014/main" id="{1B93DECD-4778-4572-A699-042628171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57325"/>
            <a:ext cx="47244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workshop\rat\b9.tif">
            <a:extLst>
              <a:ext uri="{FF2B5EF4-FFF2-40B4-BE49-F238E27FC236}">
                <a16:creationId xmlns:a16="http://schemas.microsoft.com/office/drawing/2014/main" id="{87F71389-88C5-4F00-839E-92CB4FC7E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8538"/>
            <a:ext cx="5715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A50AED78-6487-4B85-9C01-D2018AB4854F}"/>
              </a:ext>
            </a:extLst>
          </p:cNvPr>
          <p:cNvSpPr txBox="1">
            <a:spLocks noChangeArrowheads="1"/>
          </p:cNvSpPr>
          <p:nvPr/>
        </p:nvSpPr>
        <p:spPr bwMode="auto">
          <a:xfrm>
            <a:off x="1905000" y="5257800"/>
            <a:ext cx="586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Optimal site of blood withdrawal is around the distal one-third of the tail since this part of tail gives better visualization of the veins</a:t>
            </a: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brahim\Desktop\laboratory animal medicine\pic\woodrat.GIF">
            <a:extLst>
              <a:ext uri="{FF2B5EF4-FFF2-40B4-BE49-F238E27FC236}">
                <a16:creationId xmlns:a16="http://schemas.microsoft.com/office/drawing/2014/main" id="{B995AFF1-15A1-462D-9547-E77282AA9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4450"/>
            <a:ext cx="28130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Ebrahim\Desktop\laboratory animal medicine\pic\290px-Comparison_Black_Rat_Brown_Rat_EN.svg.png">
            <a:extLst>
              <a:ext uri="{FF2B5EF4-FFF2-40B4-BE49-F238E27FC236}">
                <a16:creationId xmlns:a16="http://schemas.microsoft.com/office/drawing/2014/main" id="{1B74F19C-0692-400A-8A20-22D2A7827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3141663"/>
            <a:ext cx="53657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C:\Users\Ebrahim\Desktop\laboratory animal medicine\pic\cotton rat.jpg">
            <a:extLst>
              <a:ext uri="{FF2B5EF4-FFF2-40B4-BE49-F238E27FC236}">
                <a16:creationId xmlns:a16="http://schemas.microsoft.com/office/drawing/2014/main" id="{5ECC9C85-F791-49EB-98FC-0BCE2154C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88913"/>
            <a:ext cx="29654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C:\Users\Ebrahim\Desktop\laboratory animal medicine\pic\images.jpg">
            <a:extLst>
              <a:ext uri="{FF2B5EF4-FFF2-40B4-BE49-F238E27FC236}">
                <a16:creationId xmlns:a16="http://schemas.microsoft.com/office/drawing/2014/main" id="{23B0A01C-3D15-43D2-B99E-D336892B2E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88913"/>
            <a:ext cx="2827338"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2">
            <a:extLst>
              <a:ext uri="{FF2B5EF4-FFF2-40B4-BE49-F238E27FC236}">
                <a16:creationId xmlns:a16="http://schemas.microsoft.com/office/drawing/2014/main" id="{2991EB3D-1BC6-4ECC-9E90-7B5E36A734A2}"/>
              </a:ext>
            </a:extLst>
          </p:cNvPr>
          <p:cNvSpPr>
            <a:spLocks noChangeArrowheads="1"/>
          </p:cNvSpPr>
          <p:nvPr/>
        </p:nvSpPr>
        <p:spPr bwMode="auto">
          <a:xfrm>
            <a:off x="395288" y="2133600"/>
            <a:ext cx="2736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fa-IR" altLang="en-US" sz="2400" b="1">
                <a:latin typeface="Times New Roman" panose="02020603050405020304" pitchFamily="18" charset="0"/>
                <a:cs typeface="B Nazanin" panose="00000400000000000000" pitchFamily="2" charset="-78"/>
              </a:rPr>
              <a:t>رت برنج </a:t>
            </a:r>
            <a:r>
              <a:rPr lang="en-US" altLang="en-US" sz="2400" b="1">
                <a:latin typeface="Times New Roman" panose="02020603050405020304" pitchFamily="18" charset="0"/>
                <a:cs typeface="B Nazanin" panose="00000400000000000000" pitchFamily="2" charset="-78"/>
              </a:rPr>
              <a:t>(Orysomys)</a:t>
            </a:r>
            <a:endParaRPr lang="fa-IR" altLang="en-US" sz="2400" b="1">
              <a:latin typeface="Times New Roman" panose="02020603050405020304" pitchFamily="18" charset="0"/>
              <a:cs typeface="B Nazanin" panose="00000400000000000000" pitchFamily="2" charset="-78"/>
            </a:endParaRPr>
          </a:p>
        </p:txBody>
      </p:sp>
      <p:sp>
        <p:nvSpPr>
          <p:cNvPr id="7175" name="Rectangle 13">
            <a:extLst>
              <a:ext uri="{FF2B5EF4-FFF2-40B4-BE49-F238E27FC236}">
                <a16:creationId xmlns:a16="http://schemas.microsoft.com/office/drawing/2014/main" id="{7DA1AA55-DBB2-4EE1-A812-D58C243C0D74}"/>
              </a:ext>
            </a:extLst>
          </p:cNvPr>
          <p:cNvSpPr>
            <a:spLocks noChangeArrowheads="1"/>
          </p:cNvSpPr>
          <p:nvPr/>
        </p:nvSpPr>
        <p:spPr bwMode="auto">
          <a:xfrm>
            <a:off x="3276600" y="2420938"/>
            <a:ext cx="27352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fa-IR" altLang="en-US" sz="2400" b="1">
                <a:latin typeface="Times New Roman" panose="02020603050405020304" pitchFamily="18" charset="0"/>
                <a:cs typeface="B Nazanin" panose="00000400000000000000" pitchFamily="2" charset="-78"/>
              </a:rPr>
              <a:t>رتهای چوب </a:t>
            </a:r>
            <a:r>
              <a:rPr lang="en-US" altLang="en-US" sz="2400" b="1">
                <a:latin typeface="Times New Roman" panose="02020603050405020304" pitchFamily="18" charset="0"/>
                <a:cs typeface="B Nazanin" panose="00000400000000000000" pitchFamily="2" charset="-78"/>
              </a:rPr>
              <a:t>(Neotoma)</a:t>
            </a:r>
            <a:endParaRPr lang="fa-IR" altLang="en-US" sz="2400" b="1">
              <a:latin typeface="Times New Roman" panose="02020603050405020304" pitchFamily="18" charset="0"/>
              <a:cs typeface="B Nazanin" panose="00000400000000000000" pitchFamily="2" charset="-78"/>
            </a:endParaRPr>
          </a:p>
        </p:txBody>
      </p:sp>
      <p:sp>
        <p:nvSpPr>
          <p:cNvPr id="7176" name="Rectangle 14">
            <a:extLst>
              <a:ext uri="{FF2B5EF4-FFF2-40B4-BE49-F238E27FC236}">
                <a16:creationId xmlns:a16="http://schemas.microsoft.com/office/drawing/2014/main" id="{30E93482-6D6B-4BBA-A5B9-8F96C548111B}"/>
              </a:ext>
            </a:extLst>
          </p:cNvPr>
          <p:cNvSpPr>
            <a:spLocks noChangeArrowheads="1"/>
          </p:cNvSpPr>
          <p:nvPr/>
        </p:nvSpPr>
        <p:spPr bwMode="auto">
          <a:xfrm>
            <a:off x="6443663" y="2349500"/>
            <a:ext cx="25209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fa-IR" altLang="en-US" sz="2400" b="1">
                <a:latin typeface="Times New Roman" panose="02020603050405020304" pitchFamily="18" charset="0"/>
                <a:cs typeface="B Nazanin" panose="00000400000000000000" pitchFamily="2" charset="-78"/>
              </a:rPr>
              <a:t>رت پنبه </a:t>
            </a:r>
            <a:r>
              <a:rPr lang="en-US" altLang="en-US" sz="2400" b="1">
                <a:latin typeface="Times New Roman" panose="02020603050405020304" pitchFamily="18" charset="0"/>
                <a:cs typeface="B Nazanin" panose="00000400000000000000" pitchFamily="2" charset="-78"/>
              </a:rPr>
              <a:t>(Sigmodon)</a:t>
            </a:r>
            <a:r>
              <a:rPr lang="fa-IR" altLang="en-US" sz="2400" b="1">
                <a:latin typeface="Times New Roman" panose="02020603050405020304" pitchFamily="18" charset="0"/>
                <a:cs typeface="B Nazanin" panose="00000400000000000000" pitchFamily="2" charset="-78"/>
              </a:rPr>
              <a:t> </a:t>
            </a:r>
          </a:p>
          <a:p>
            <a:pPr>
              <a:spcBef>
                <a:spcPct val="0"/>
              </a:spcBef>
              <a:buFontTx/>
              <a:buNone/>
            </a:pPr>
            <a:endParaRPr lang="fa-IR" altLang="en-US" sz="2400" b="1">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CFF3DEC7-A341-48F1-89B9-29697283D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04F62C4-7919-401F-B963-589587FBE8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advTm="8002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workshop\rat\a30.tif">
            <a:extLst>
              <a:ext uri="{FF2B5EF4-FFF2-40B4-BE49-F238E27FC236}">
                <a16:creationId xmlns:a16="http://schemas.microsoft.com/office/drawing/2014/main" id="{0EEB9E4E-2F8D-4A2F-8588-6A4CB30E5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8538"/>
            <a:ext cx="5715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97551BA9-D469-47A7-86AE-2681BED4FBAC}"/>
              </a:ext>
            </a:extLst>
          </p:cNvPr>
          <p:cNvSpPr txBox="1">
            <a:spLocks noChangeArrowheads="1"/>
          </p:cNvSpPr>
          <p:nvPr/>
        </p:nvSpPr>
        <p:spPr bwMode="auto">
          <a:xfrm>
            <a:off x="1905000" y="54864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Disinfect the tail with 75% alcoholic cotton ball</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workshop\rat\b7.tif">
            <a:extLst>
              <a:ext uri="{FF2B5EF4-FFF2-40B4-BE49-F238E27FC236}">
                <a16:creationId xmlns:a16="http://schemas.microsoft.com/office/drawing/2014/main" id="{940E8FF2-66FD-424B-B2BB-A75208999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75E2AD8C-858D-4FCF-A0AF-9D2CDA5D8940}"/>
              </a:ext>
            </a:extLst>
          </p:cNvPr>
          <p:cNvSpPr txBox="1">
            <a:spLocks noChangeArrowheads="1"/>
          </p:cNvSpPr>
          <p:nvPr/>
        </p:nvSpPr>
        <p:spPr bwMode="auto">
          <a:xfrm>
            <a:off x="1447800" y="5257800"/>
            <a:ext cx="6934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000">
                <a:latin typeface="Times New Roman" panose="02020603050405020304" pitchFamily="18" charset="0"/>
              </a:rPr>
              <a:t>When the needle penetrates the epithelium of the tail, pull back the plugger a bit to create negative pressure inside the syringe, then push the needle in the vein slowly until blood get into the dead space of the needle head</a:t>
            </a: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workshop\rat\a32.tif">
            <a:extLst>
              <a:ext uri="{FF2B5EF4-FFF2-40B4-BE49-F238E27FC236}">
                <a16:creationId xmlns:a16="http://schemas.microsoft.com/office/drawing/2014/main" id="{B8F4CEB5-9193-458A-9BEC-3E675DBFE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0DF97AC8-69CD-45E8-9660-6E05DD99AAB4}"/>
              </a:ext>
            </a:extLst>
          </p:cNvPr>
          <p:cNvSpPr txBox="1">
            <a:spLocks noChangeArrowheads="1"/>
          </p:cNvSpPr>
          <p:nvPr/>
        </p:nvSpPr>
        <p:spPr bwMode="auto">
          <a:xfrm>
            <a:off x="1905000" y="5410200"/>
            <a:ext cx="655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Pull back the plugger by the ring finger to withdraw blood from the tail vein</a:t>
            </a: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workshop\rat\b2.tif">
            <a:extLst>
              <a:ext uri="{FF2B5EF4-FFF2-40B4-BE49-F238E27FC236}">
                <a16:creationId xmlns:a16="http://schemas.microsoft.com/office/drawing/2014/main" id="{39924787-061E-4CDF-85E1-65168A075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06475"/>
            <a:ext cx="5791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A20E37FC-F610-4A2E-884D-96582608255F}"/>
              </a:ext>
            </a:extLst>
          </p:cNvPr>
          <p:cNvSpPr txBox="1">
            <a:spLocks noChangeArrowheads="1"/>
          </p:cNvSpPr>
          <p:nvPr/>
        </p:nvSpPr>
        <p:spPr bwMode="auto">
          <a:xfrm>
            <a:off x="1905000" y="5410200"/>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Using a scalpel to make a small wound on the tail is also an option for collecting blood from tail vein</a:t>
            </a: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workshop\rat\b1.tif">
            <a:extLst>
              <a:ext uri="{FF2B5EF4-FFF2-40B4-BE49-F238E27FC236}">
                <a16:creationId xmlns:a16="http://schemas.microsoft.com/office/drawing/2014/main" id="{D8098B15-9E9F-42D9-A864-6DC0E829B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F714B4AD-F61C-4275-811C-F89FC7A4A08A}"/>
              </a:ext>
            </a:extLst>
          </p:cNvPr>
          <p:cNvSpPr txBox="1">
            <a:spLocks noChangeArrowheads="1"/>
          </p:cNvSpPr>
          <p:nvPr/>
        </p:nvSpPr>
        <p:spPr bwMode="auto">
          <a:xfrm>
            <a:off x="1828800" y="5410200"/>
            <a:ext cx="624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Blood can be collected b using a pipetteman after then</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9D9CABB-498F-452F-A61D-3BF5CD4EC60B}"/>
              </a:ext>
            </a:extLst>
          </p:cNvPr>
          <p:cNvSpPr>
            <a:spLocks noGrp="1"/>
          </p:cNvSpPr>
          <p:nvPr>
            <p:ph type="title"/>
          </p:nvPr>
        </p:nvSpPr>
        <p:spPr>
          <a:xfrm>
            <a:off x="1524000" y="1143000"/>
            <a:ext cx="6705600" cy="1600200"/>
          </a:xfrm>
        </p:spPr>
        <p:txBody>
          <a:bodyPr/>
          <a:lstStyle/>
          <a:p>
            <a:pPr eaLnBrk="1" hangingPunct="1"/>
            <a:r>
              <a:rPr lang="en-US" altLang="zh-TW">
                <a:cs typeface="B Nazanin" panose="00000400000000000000" pitchFamily="2" charset="-78"/>
              </a:rPr>
              <a:t>Collection of Blood from Cardiac puncture in Rat</a:t>
            </a:r>
          </a:p>
        </p:txBody>
      </p:sp>
      <p:sp>
        <p:nvSpPr>
          <p:cNvPr id="39939" name="Rectangle 3">
            <a:extLst>
              <a:ext uri="{FF2B5EF4-FFF2-40B4-BE49-F238E27FC236}">
                <a16:creationId xmlns:a16="http://schemas.microsoft.com/office/drawing/2014/main" id="{31F14B66-3BC6-4647-8C43-23667CDBBE97}"/>
              </a:ext>
            </a:extLst>
          </p:cNvPr>
          <p:cNvSpPr>
            <a:spLocks noGrp="1"/>
          </p:cNvSpPr>
          <p:nvPr>
            <p:ph idx="1"/>
          </p:nvPr>
        </p:nvSpPr>
        <p:spPr>
          <a:xfrm>
            <a:off x="1828800" y="3886200"/>
            <a:ext cx="6019800" cy="1905000"/>
          </a:xfrm>
        </p:spPr>
        <p:txBody>
          <a:bodyPr/>
          <a:lstStyle/>
          <a:p>
            <a:pPr eaLnBrk="1" hangingPunct="1"/>
            <a:r>
              <a:rPr lang="en-US" altLang="zh-TW">
                <a:cs typeface="B Nazanin" panose="00000400000000000000" pitchFamily="2" charset="-78"/>
              </a:rPr>
              <a:t>General anesthesia needed</a:t>
            </a:r>
          </a:p>
          <a:p>
            <a:pPr eaLnBrk="1" hangingPunct="1"/>
            <a:r>
              <a:rPr lang="en-US" altLang="zh-TW">
                <a:cs typeface="B Nazanin" panose="00000400000000000000" pitchFamily="2" charset="-78"/>
              </a:rPr>
              <a:t>Large amount: up to 3% of body weight</a:t>
            </a: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4BD7224-1A1B-4809-B2B1-2C7A2F642B2D}"/>
              </a:ext>
            </a:extLst>
          </p:cNvPr>
          <p:cNvSpPr>
            <a:spLocks noGrp="1"/>
          </p:cNvSpPr>
          <p:nvPr>
            <p:ph type="title"/>
          </p:nvPr>
        </p:nvSpPr>
        <p:spPr>
          <a:xfrm>
            <a:off x="1447800" y="304800"/>
            <a:ext cx="7315200" cy="1143000"/>
          </a:xfrm>
        </p:spPr>
        <p:txBody>
          <a:bodyPr/>
          <a:lstStyle/>
          <a:p>
            <a:pPr eaLnBrk="1" hangingPunct="1"/>
            <a:r>
              <a:rPr lang="en-US" altLang="zh-TW" sz="3200">
                <a:cs typeface="B Nazanin" panose="00000400000000000000" pitchFamily="2" charset="-78"/>
              </a:rPr>
              <a:t>Tools for collection of blood from cardiac puncture</a:t>
            </a:r>
            <a:endParaRPr lang="en-US" altLang="zh-TW" sz="3600">
              <a:cs typeface="B Nazanin" panose="00000400000000000000" pitchFamily="2" charset="-78"/>
            </a:endParaRPr>
          </a:p>
        </p:txBody>
      </p:sp>
      <p:sp>
        <p:nvSpPr>
          <p:cNvPr id="40963" name="Rectangle 3">
            <a:extLst>
              <a:ext uri="{FF2B5EF4-FFF2-40B4-BE49-F238E27FC236}">
                <a16:creationId xmlns:a16="http://schemas.microsoft.com/office/drawing/2014/main" id="{D4256DB0-B7EF-42E7-B364-4B3FB22E6AFE}"/>
              </a:ext>
            </a:extLst>
          </p:cNvPr>
          <p:cNvSpPr>
            <a:spLocks noGrp="1"/>
          </p:cNvSpPr>
          <p:nvPr>
            <p:ph idx="1"/>
          </p:nvPr>
        </p:nvSpPr>
        <p:spPr>
          <a:xfrm>
            <a:off x="1371600" y="5105400"/>
            <a:ext cx="7467600" cy="1143000"/>
          </a:xfrm>
        </p:spPr>
        <p:txBody>
          <a:bodyPr/>
          <a:lstStyle/>
          <a:p>
            <a:pPr eaLnBrk="1" hangingPunct="1"/>
            <a:r>
              <a:rPr lang="zh-TW" altLang="en-US" sz="2400">
                <a:cs typeface="B Nazanin" panose="00000400000000000000" pitchFamily="2" charset="-78"/>
              </a:rPr>
              <a:t>75%</a:t>
            </a:r>
            <a:r>
              <a:rPr lang="zh-TW" altLang="zh-TW" sz="2400">
                <a:cs typeface="B Nazanin" panose="00000400000000000000" pitchFamily="2" charset="-78"/>
              </a:rPr>
              <a:t> </a:t>
            </a:r>
            <a:r>
              <a:rPr lang="en-US" altLang="zh-TW" sz="2400">
                <a:cs typeface="B Nazanin" panose="00000400000000000000" pitchFamily="2" charset="-78"/>
              </a:rPr>
              <a:t>alcohol cotton ball for surface disinfection</a:t>
            </a:r>
          </a:p>
          <a:p>
            <a:pPr eaLnBrk="1" hangingPunct="1"/>
            <a:r>
              <a:rPr lang="en-US" altLang="zh-TW" sz="2400">
                <a:cs typeface="B Nazanin" panose="00000400000000000000" pitchFamily="2" charset="-78"/>
              </a:rPr>
              <a:t>24G needle with 10cc syringe for blood withdraw</a:t>
            </a:r>
          </a:p>
          <a:p>
            <a:pPr eaLnBrk="1" hangingPunct="1"/>
            <a:r>
              <a:rPr lang="en-US" altLang="zh-TW" sz="2400">
                <a:cs typeface="B Nazanin" panose="00000400000000000000" pitchFamily="2" charset="-78"/>
              </a:rPr>
              <a:t>15 cc centrifuge tube for blood collection</a:t>
            </a:r>
          </a:p>
        </p:txBody>
      </p:sp>
      <p:pic>
        <p:nvPicPr>
          <p:cNvPr id="40964" name="Picture 4" descr="C:\workshop\rat\a24.tif">
            <a:extLst>
              <a:ext uri="{FF2B5EF4-FFF2-40B4-BE49-F238E27FC236}">
                <a16:creationId xmlns:a16="http://schemas.microsoft.com/office/drawing/2014/main" id="{203C84C4-47ED-4360-B7A6-9F0E28B6F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25575"/>
            <a:ext cx="5257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workshop\rat\a35.tif">
            <a:extLst>
              <a:ext uri="{FF2B5EF4-FFF2-40B4-BE49-F238E27FC236}">
                <a16:creationId xmlns:a16="http://schemas.microsoft.com/office/drawing/2014/main" id="{288E3938-60B9-4E37-BBCB-4F0FCCA7F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F70DC608-4CE8-431F-B01D-8F3EF012F412}"/>
              </a:ext>
            </a:extLst>
          </p:cNvPr>
          <p:cNvSpPr txBox="1">
            <a:spLocks noChangeArrowheads="1"/>
          </p:cNvSpPr>
          <p:nvPr/>
        </p:nvSpPr>
        <p:spPr bwMode="auto">
          <a:xfrm>
            <a:off x="1447800" y="55626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Disinfect the left thorax with 75% alcoholic cotton ball</a:t>
            </a: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workshop\rat\a36.tif">
            <a:extLst>
              <a:ext uri="{FF2B5EF4-FFF2-40B4-BE49-F238E27FC236}">
                <a16:creationId xmlns:a16="http://schemas.microsoft.com/office/drawing/2014/main" id="{E00A12CC-9CFB-4087-9475-6A4C0FD65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12838"/>
            <a:ext cx="5638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7572E14D-E0A8-4142-8918-78ECA24C503C}"/>
              </a:ext>
            </a:extLst>
          </p:cNvPr>
          <p:cNvSpPr txBox="1">
            <a:spLocks noChangeArrowheads="1"/>
          </p:cNvSpPr>
          <p:nvPr/>
        </p:nvSpPr>
        <p:spPr bwMode="auto">
          <a:xfrm>
            <a:off x="1905000" y="5486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Search for the point of maximum heart beat</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workshop\rat\b3.tif">
            <a:extLst>
              <a:ext uri="{FF2B5EF4-FFF2-40B4-BE49-F238E27FC236}">
                <a16:creationId xmlns:a16="http://schemas.microsoft.com/office/drawing/2014/main" id="{13E13C60-D21B-4E7A-AE42-6DBBA3CDF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2B492B6C-912E-4ECC-AD9A-CD80820A2799}"/>
              </a:ext>
            </a:extLst>
          </p:cNvPr>
          <p:cNvSpPr txBox="1">
            <a:spLocks noChangeArrowheads="1"/>
          </p:cNvSpPr>
          <p:nvPr/>
        </p:nvSpPr>
        <p:spPr bwMode="auto">
          <a:xfrm>
            <a:off x="1905000" y="5410200"/>
            <a:ext cx="594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Insert the needle straight on the selected point and withdraw blood by your left hand</a:t>
            </a: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0C20591-492C-44CA-8241-D9F3808C7AAC}"/>
              </a:ext>
            </a:extLst>
          </p:cNvPr>
          <p:cNvSpPr>
            <a:spLocks noGrp="1"/>
          </p:cNvSpPr>
          <p:nvPr>
            <p:ph type="title"/>
          </p:nvPr>
        </p:nvSpPr>
        <p:spPr>
          <a:xfrm>
            <a:off x="3048000" y="115888"/>
            <a:ext cx="6096000" cy="1143000"/>
          </a:xfrm>
        </p:spPr>
        <p:txBody>
          <a:bodyPr/>
          <a:lstStyle/>
          <a:p>
            <a:pPr algn="r" eaLnBrk="1" hangingPunct="1"/>
            <a:r>
              <a:rPr lang="fa-IR" altLang="en-US" sz="2800">
                <a:cs typeface="B Nazanin" panose="00000400000000000000" pitchFamily="2" charset="-78"/>
              </a:rPr>
              <a:t>خصوصیات آناتومیکی و فیزیولوژیکی</a:t>
            </a:r>
          </a:p>
        </p:txBody>
      </p:sp>
      <p:sp>
        <p:nvSpPr>
          <p:cNvPr id="8195" name="Content Placeholder 2">
            <a:extLst>
              <a:ext uri="{FF2B5EF4-FFF2-40B4-BE49-F238E27FC236}">
                <a16:creationId xmlns:a16="http://schemas.microsoft.com/office/drawing/2014/main" id="{A833CC4F-4CB9-426F-AFF8-8F48627FBA44}"/>
              </a:ext>
            </a:extLst>
          </p:cNvPr>
          <p:cNvSpPr>
            <a:spLocks noGrp="1"/>
          </p:cNvSpPr>
          <p:nvPr>
            <p:ph idx="1"/>
          </p:nvPr>
        </p:nvSpPr>
        <p:spPr>
          <a:xfrm>
            <a:off x="3995738" y="1125538"/>
            <a:ext cx="5184775" cy="5732462"/>
          </a:xfrm>
        </p:spPr>
        <p:txBody>
          <a:bodyPr/>
          <a:lstStyle/>
          <a:p>
            <a:pPr eaLnBrk="1" hangingPunct="1"/>
            <a:r>
              <a:rPr lang="fa-IR" altLang="en-US" sz="2000">
                <a:solidFill>
                  <a:srgbClr val="FF0000"/>
                </a:solidFill>
                <a:cs typeface="B Nazanin" panose="00000400000000000000" pitchFamily="2" charset="-78"/>
              </a:rPr>
              <a:t>ویژگیهای عمومی</a:t>
            </a:r>
          </a:p>
          <a:p>
            <a:pPr lvl="1" eaLnBrk="1" hangingPunct="1"/>
            <a:r>
              <a:rPr lang="fa-IR" altLang="en-US" sz="2000">
                <a:cs typeface="B Nazanin" panose="00000400000000000000" pitchFamily="2" charset="-78"/>
              </a:rPr>
              <a:t>دوک مانند </a:t>
            </a:r>
          </a:p>
          <a:p>
            <a:pPr lvl="1" eaLnBrk="1" hangingPunct="1"/>
            <a:r>
              <a:rPr lang="fa-IR" altLang="en-US" sz="2000">
                <a:cs typeface="B Nazanin" panose="00000400000000000000" pitchFamily="2" charset="-78"/>
              </a:rPr>
              <a:t>دم دراز که 85 درصد طول بدنش را تشکیل میدهد. در نر درازتر از ماده است</a:t>
            </a:r>
          </a:p>
          <a:p>
            <a:pPr lvl="1" eaLnBrk="1" hangingPunct="1"/>
            <a:r>
              <a:rPr lang="fa-IR" altLang="en-US" sz="2000">
                <a:cs typeface="B Nazanin" panose="00000400000000000000" pitchFamily="2" charset="-78"/>
              </a:rPr>
              <a:t>دم با فلس های روی هم قرارگرفته پوشیده شده </a:t>
            </a:r>
          </a:p>
          <a:p>
            <a:pPr lvl="2" eaLnBrk="1" hangingPunct="1"/>
            <a:r>
              <a:rPr lang="fa-IR" altLang="en-US" sz="2000">
                <a:cs typeface="B Nazanin" panose="00000400000000000000" pitchFamily="2" charset="-78"/>
              </a:rPr>
              <a:t>ارگان تعادلی و برای از دست داده گرمای بدن</a:t>
            </a:r>
          </a:p>
          <a:p>
            <a:pPr lvl="1" eaLnBrk="1" hangingPunct="1"/>
            <a:r>
              <a:rPr lang="fa-IR" altLang="en-US" sz="2000">
                <a:cs typeface="B Nazanin" panose="00000400000000000000" pitchFamily="2" charset="-78"/>
              </a:rPr>
              <a:t>غدد عرق ندارند به جز در بالشتک های بدون مو پا</a:t>
            </a:r>
          </a:p>
          <a:p>
            <a:pPr lvl="1" eaLnBrk="1" hangingPunct="1"/>
            <a:r>
              <a:rPr lang="fa-IR" altLang="en-US" sz="2000">
                <a:cs typeface="B Nazanin" panose="00000400000000000000" pitchFamily="2" charset="-78"/>
              </a:rPr>
              <a:t>اندام چلویی 4 انگشت، اندام خلفی 5 انگشت</a:t>
            </a:r>
          </a:p>
          <a:p>
            <a:pPr lvl="1" eaLnBrk="1" hangingPunct="1"/>
            <a:r>
              <a:rPr lang="fa-IR" altLang="en-US" sz="2000">
                <a:cs typeface="B Nazanin" panose="00000400000000000000" pitchFamily="2" charset="-78"/>
              </a:rPr>
              <a:t>اپیفیز استخوان ها بسته نیست و در سرتاسر زندگی رشد میکنند</a:t>
            </a:r>
          </a:p>
          <a:p>
            <a:pPr lvl="1" eaLnBrk="1" hangingPunct="1"/>
            <a:r>
              <a:rPr lang="fa-IR" altLang="en-US" sz="2000">
                <a:cs typeface="B Nazanin" panose="00000400000000000000" pitchFamily="2" charset="-78"/>
              </a:rPr>
              <a:t>در رت های پیر بیشتر مغز استخوان با چربی جایگزین میشود</a:t>
            </a:r>
          </a:p>
          <a:p>
            <a:pPr lvl="1" eaLnBrk="1" hangingPunct="1"/>
            <a:r>
              <a:rPr lang="fa-IR" altLang="en-US" sz="2000">
                <a:cs typeface="B Nazanin" panose="00000400000000000000" pitchFamily="2" charset="-78"/>
              </a:rPr>
              <a:t>استروژن ها باعث بسته شدن شکاف اپیفیز در اواخر زندگی ماده ها می شود</a:t>
            </a:r>
          </a:p>
          <a:p>
            <a:pPr lvl="1" eaLnBrk="1" hangingPunct="1"/>
            <a:r>
              <a:rPr lang="fa-IR" altLang="en-US" sz="2000">
                <a:cs typeface="B Nazanin" panose="00000400000000000000" pitchFamily="2" charset="-78"/>
              </a:rPr>
              <a:t>دم، دماغ، کف پاها، کف دست ها و لب ها بدون مو است</a:t>
            </a:r>
          </a:p>
        </p:txBody>
      </p:sp>
      <p:pic>
        <p:nvPicPr>
          <p:cNvPr id="8196" name="Picture 2" descr="C:\Users\Ebrahim\Desktop\laboratory animal medicine\pic\rat_6.jpg">
            <a:extLst>
              <a:ext uri="{FF2B5EF4-FFF2-40B4-BE49-F238E27FC236}">
                <a16:creationId xmlns:a16="http://schemas.microsoft.com/office/drawing/2014/main" id="{A35A0A5C-39FB-4BC0-83C6-48A2E9015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52663"/>
            <a:ext cx="42116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EAD6410-2177-4C03-BEBB-F5DFC051F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29715A6-4AF8-4CB3-83E8-AC02196A1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advTm="5363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EDE94B9-F288-413A-9A78-020D89B018D5}"/>
              </a:ext>
            </a:extLst>
          </p:cNvPr>
          <p:cNvSpPr>
            <a:spLocks noGrp="1"/>
          </p:cNvSpPr>
          <p:nvPr>
            <p:ph type="title"/>
          </p:nvPr>
        </p:nvSpPr>
        <p:spPr>
          <a:xfrm>
            <a:off x="1676400" y="1600200"/>
            <a:ext cx="6096000" cy="1143000"/>
          </a:xfrm>
        </p:spPr>
        <p:txBody>
          <a:bodyPr/>
          <a:lstStyle/>
          <a:p>
            <a:pPr eaLnBrk="1" hangingPunct="1"/>
            <a:r>
              <a:rPr lang="en-US" altLang="zh-TW">
                <a:cs typeface="B Nazanin" panose="00000400000000000000" pitchFamily="2" charset="-78"/>
              </a:rPr>
              <a:t>Oral Feeding in Rat</a:t>
            </a:r>
          </a:p>
        </p:txBody>
      </p:sp>
      <p:sp>
        <p:nvSpPr>
          <p:cNvPr id="45059" name="Rectangle 3">
            <a:extLst>
              <a:ext uri="{FF2B5EF4-FFF2-40B4-BE49-F238E27FC236}">
                <a16:creationId xmlns:a16="http://schemas.microsoft.com/office/drawing/2014/main" id="{ED21D0E3-A743-4917-A4D6-0E98C88886F6}"/>
              </a:ext>
            </a:extLst>
          </p:cNvPr>
          <p:cNvSpPr>
            <a:spLocks noGrp="1"/>
          </p:cNvSpPr>
          <p:nvPr>
            <p:ph idx="1"/>
          </p:nvPr>
        </p:nvSpPr>
        <p:spPr>
          <a:xfrm>
            <a:off x="1600200" y="4038600"/>
            <a:ext cx="6096000" cy="1600200"/>
          </a:xfrm>
        </p:spPr>
        <p:txBody>
          <a:bodyPr/>
          <a:lstStyle/>
          <a:p>
            <a:pPr eaLnBrk="1" hangingPunct="1"/>
            <a:r>
              <a:rPr lang="en-US" altLang="zh-TW">
                <a:cs typeface="B Nazanin" panose="00000400000000000000" pitchFamily="2" charset="-78"/>
              </a:rPr>
              <a:t>Feeding amount limited to 1% of body weight</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49B7369-31C5-4470-B787-314383DE5DBF}"/>
              </a:ext>
            </a:extLst>
          </p:cNvPr>
          <p:cNvSpPr>
            <a:spLocks noGrp="1"/>
          </p:cNvSpPr>
          <p:nvPr>
            <p:ph type="title"/>
          </p:nvPr>
        </p:nvSpPr>
        <p:spPr>
          <a:xfrm>
            <a:off x="1752600" y="304800"/>
            <a:ext cx="7391400" cy="1143000"/>
          </a:xfrm>
        </p:spPr>
        <p:txBody>
          <a:bodyPr/>
          <a:lstStyle/>
          <a:p>
            <a:pPr eaLnBrk="1" hangingPunct="1"/>
            <a:r>
              <a:rPr lang="en-US" altLang="zh-TW" sz="3200">
                <a:cs typeface="B Nazanin" panose="00000400000000000000" pitchFamily="2" charset="-78"/>
              </a:rPr>
              <a:t>Tools for oral feeding in rat</a:t>
            </a:r>
          </a:p>
        </p:txBody>
      </p:sp>
      <p:sp>
        <p:nvSpPr>
          <p:cNvPr id="46083" name="Rectangle 8">
            <a:extLst>
              <a:ext uri="{FF2B5EF4-FFF2-40B4-BE49-F238E27FC236}">
                <a16:creationId xmlns:a16="http://schemas.microsoft.com/office/drawing/2014/main" id="{567FB186-3CC2-44BA-9904-D3AA25DA31BD}"/>
              </a:ext>
            </a:extLst>
          </p:cNvPr>
          <p:cNvSpPr>
            <a:spLocks noGrp="1"/>
          </p:cNvSpPr>
          <p:nvPr>
            <p:ph idx="1"/>
          </p:nvPr>
        </p:nvSpPr>
        <p:spPr>
          <a:xfrm>
            <a:off x="1905000" y="5181600"/>
            <a:ext cx="5867400" cy="914400"/>
          </a:xfrm>
        </p:spPr>
        <p:txBody>
          <a:bodyPr/>
          <a:lstStyle/>
          <a:p>
            <a:pPr eaLnBrk="1" hangingPunct="1"/>
            <a:r>
              <a:rPr lang="en-US" altLang="zh-TW" sz="2400">
                <a:cs typeface="B Nazanin" panose="00000400000000000000" pitchFamily="2" charset="-78"/>
              </a:rPr>
              <a:t>16 G ball-tipped feeding needle with syring</a:t>
            </a:r>
          </a:p>
          <a:p>
            <a:pPr eaLnBrk="1" hangingPunct="1"/>
            <a:r>
              <a:rPr lang="en-US" altLang="zh-TW" sz="2400">
                <a:cs typeface="B Nazanin" panose="00000400000000000000" pitchFamily="2" charset="-78"/>
              </a:rPr>
              <a:t>Leather glove</a:t>
            </a:r>
          </a:p>
        </p:txBody>
      </p:sp>
      <p:pic>
        <p:nvPicPr>
          <p:cNvPr id="46084" name="Picture 9" descr="C:\workshop\rat\a26.tif">
            <a:extLst>
              <a:ext uri="{FF2B5EF4-FFF2-40B4-BE49-F238E27FC236}">
                <a16:creationId xmlns:a16="http://schemas.microsoft.com/office/drawing/2014/main" id="{E808E9FB-4285-46FB-88D9-A33822C98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5334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workshop\rat\b17.tif">
            <a:extLst>
              <a:ext uri="{FF2B5EF4-FFF2-40B4-BE49-F238E27FC236}">
                <a16:creationId xmlns:a16="http://schemas.microsoft.com/office/drawing/2014/main" id="{47B77E15-0D7B-409F-AC35-BB570D0F8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D32EE328-D36A-454B-B5B5-F87238FB3ECE}"/>
              </a:ext>
            </a:extLst>
          </p:cNvPr>
          <p:cNvSpPr txBox="1">
            <a:spLocks noChangeArrowheads="1"/>
          </p:cNvSpPr>
          <p:nvPr/>
        </p:nvSpPr>
        <p:spPr bwMode="auto">
          <a:xfrm>
            <a:off x="1905000" y="5410200"/>
            <a:ext cx="6553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Restrain the shoulders of the rat by your thumb and index finger, then support the lower limbs with your right hand</a:t>
            </a: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workshop\rat\b16.tif">
            <a:extLst>
              <a:ext uri="{FF2B5EF4-FFF2-40B4-BE49-F238E27FC236}">
                <a16:creationId xmlns:a16="http://schemas.microsoft.com/office/drawing/2014/main" id="{1A086992-7D06-4F36-9DF5-14233235C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D17396ED-2A66-4441-A856-51A0D8747397}"/>
              </a:ext>
            </a:extLst>
          </p:cNvPr>
          <p:cNvSpPr txBox="1">
            <a:spLocks noChangeArrowheads="1"/>
          </p:cNvSpPr>
          <p:nvPr/>
        </p:nvSpPr>
        <p:spPr bwMode="auto">
          <a:xfrm>
            <a:off x="1828800" y="5410200"/>
            <a:ext cx="647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Restrain the tail of the rat in between your ring finger and little finger</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workshop\rat\b14.tif">
            <a:extLst>
              <a:ext uri="{FF2B5EF4-FFF2-40B4-BE49-F238E27FC236}">
                <a16:creationId xmlns:a16="http://schemas.microsoft.com/office/drawing/2014/main" id="{6D3EC149-0823-4BDB-9AA6-690705A6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3E67831D-17E2-45A5-9A95-F421B27ED38F}"/>
              </a:ext>
            </a:extLst>
          </p:cNvPr>
          <p:cNvSpPr txBox="1">
            <a:spLocks noChangeArrowheads="1"/>
          </p:cNvSpPr>
          <p:nvPr/>
        </p:nvSpPr>
        <p:spPr bwMode="auto">
          <a:xfrm>
            <a:off x="1676400" y="5181600"/>
            <a:ext cx="6781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Let the rat lying on your left palm and introduce the ball-tipped feeding needle from the pharynx in to the esophagus when the rat is in the act of swallowing</a:t>
            </a: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workshop\rat\b11.tif">
            <a:extLst>
              <a:ext uri="{FF2B5EF4-FFF2-40B4-BE49-F238E27FC236}">
                <a16:creationId xmlns:a16="http://schemas.microsoft.com/office/drawing/2014/main" id="{2F765AB7-496D-43D2-9793-23F9F551A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90600"/>
            <a:ext cx="55626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98AF9A87-A6BD-4CE6-906D-E7CB2C50F844}"/>
              </a:ext>
            </a:extLst>
          </p:cNvPr>
          <p:cNvSpPr txBox="1">
            <a:spLocks noChangeArrowheads="1"/>
          </p:cNvSpPr>
          <p:nvPr/>
        </p:nvSpPr>
        <p:spPr bwMode="auto">
          <a:xfrm>
            <a:off x="1981200" y="5105400"/>
            <a:ext cx="601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Sexing Rat- the distance between the anal and genital orifices is greater in the male (left) compared to the female (right)</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42AB4F9-58FF-421B-89AD-9FC53B2B6ADB}"/>
              </a:ext>
            </a:extLst>
          </p:cNvPr>
          <p:cNvSpPr>
            <a:spLocks noGrp="1"/>
          </p:cNvSpPr>
          <p:nvPr>
            <p:ph type="title"/>
          </p:nvPr>
        </p:nvSpPr>
        <p:spPr/>
        <p:txBody>
          <a:bodyPr/>
          <a:lstStyle/>
          <a:p>
            <a:pPr algn="r" eaLnBrk="1" hangingPunct="1"/>
            <a:r>
              <a:rPr lang="fa-IR" altLang="en-US">
                <a:cs typeface="B Nazanin" panose="00000400000000000000" pitchFamily="2" charset="-78"/>
              </a:rPr>
              <a:t>سر و گردن</a:t>
            </a:r>
          </a:p>
        </p:txBody>
      </p:sp>
      <p:sp>
        <p:nvSpPr>
          <p:cNvPr id="9219" name="Content Placeholder 2">
            <a:extLst>
              <a:ext uri="{FF2B5EF4-FFF2-40B4-BE49-F238E27FC236}">
                <a16:creationId xmlns:a16="http://schemas.microsoft.com/office/drawing/2014/main" id="{399D3E6E-E27A-425B-AC15-5DCC03767EB8}"/>
              </a:ext>
            </a:extLst>
          </p:cNvPr>
          <p:cNvSpPr>
            <a:spLocks noGrp="1"/>
          </p:cNvSpPr>
          <p:nvPr>
            <p:ph idx="1"/>
          </p:nvPr>
        </p:nvSpPr>
        <p:spPr/>
        <p:txBody>
          <a:bodyPr/>
          <a:lstStyle/>
          <a:p>
            <a:pPr eaLnBrk="1" hangingPunct="1"/>
            <a:r>
              <a:rPr lang="fa-IR" altLang="en-US" sz="2000">
                <a:cs typeface="B Nazanin" panose="00000400000000000000" pitchFamily="2" charset="-78"/>
              </a:rPr>
              <a:t>چشم ها برجسته</a:t>
            </a:r>
          </a:p>
          <a:p>
            <a:pPr eaLnBrk="1" hangingPunct="1"/>
            <a:r>
              <a:rPr lang="fa-IR" altLang="en-US" sz="2000">
                <a:cs typeface="B Nazanin" panose="00000400000000000000" pitchFamily="2" charset="-78"/>
              </a:rPr>
              <a:t>غده هاردرین (غده اشکی) بیشتر حفره چشم را اشغال کرده</a:t>
            </a:r>
          </a:p>
          <a:p>
            <a:pPr lvl="1" eaLnBrk="1" hangingPunct="1"/>
            <a:r>
              <a:rPr lang="fa-IR" altLang="en-US" sz="2000">
                <a:cs typeface="B Nazanin" panose="00000400000000000000" pitchFamily="2" charset="-78"/>
              </a:rPr>
              <a:t>اشک قرمز</a:t>
            </a:r>
          </a:p>
          <a:p>
            <a:pPr lvl="1" eaLnBrk="1" hangingPunct="1"/>
            <a:r>
              <a:rPr lang="fa-IR" altLang="en-US" sz="2000">
                <a:cs typeface="B Nazanin" panose="00000400000000000000" pitchFamily="2" charset="-78"/>
              </a:rPr>
              <a:t>در هنگام بیماری و استرس ترشح می شوند</a:t>
            </a:r>
          </a:p>
          <a:p>
            <a:pPr lvl="2" eaLnBrk="1" hangingPunct="1"/>
            <a:r>
              <a:rPr lang="en-US" altLang="en-US" sz="2000" i="1">
                <a:cs typeface="B Nazanin" panose="00000400000000000000" pitchFamily="2" charset="-78"/>
              </a:rPr>
              <a:t>Chromodacryorrhea</a:t>
            </a:r>
            <a:endParaRPr lang="fa-IR" altLang="en-US" sz="2000" i="1">
              <a:cs typeface="B Nazanin" panose="00000400000000000000" pitchFamily="2" charset="-78"/>
            </a:endParaRPr>
          </a:p>
          <a:p>
            <a:pPr eaLnBrk="1" hangingPunct="1"/>
            <a:r>
              <a:rPr lang="fa-IR" altLang="en-US" sz="2000" i="1">
                <a:cs typeface="B Nazanin" panose="00000400000000000000" pitchFamily="2" charset="-78"/>
              </a:rPr>
              <a:t>شبکه عروقی رترواوربیتال </a:t>
            </a:r>
          </a:p>
          <a:p>
            <a:pPr eaLnBrk="1" hangingPunct="1"/>
            <a:r>
              <a:rPr lang="fa-IR" altLang="en-US" sz="2000" i="1">
                <a:cs typeface="B Nazanin" panose="00000400000000000000" pitchFamily="2" charset="-78"/>
              </a:rPr>
              <a:t>عدم وجود لوزه</a:t>
            </a:r>
          </a:p>
          <a:p>
            <a:pPr eaLnBrk="1" hangingPunct="1"/>
            <a:r>
              <a:rPr lang="fa-IR" altLang="en-US" sz="2000" i="1">
                <a:cs typeface="B Nazanin" panose="00000400000000000000" pitchFamily="2" charset="-78"/>
              </a:rPr>
              <a:t>سه جفت غده بزاقی</a:t>
            </a:r>
          </a:p>
          <a:p>
            <a:pPr eaLnBrk="1" hangingPunct="1"/>
            <a:r>
              <a:rPr lang="en-US" altLang="en-US" sz="2000" i="1">
                <a:cs typeface="B Nazanin" panose="00000400000000000000" pitchFamily="2" charset="-78"/>
              </a:rPr>
              <a:t>Hypsodontic</a:t>
            </a:r>
            <a:r>
              <a:rPr lang="fa-IR" altLang="en-US" sz="2000" i="1">
                <a:cs typeface="B Nazanin" panose="00000400000000000000" pitchFamily="2" charset="-78"/>
              </a:rPr>
              <a:t> </a:t>
            </a:r>
          </a:p>
          <a:p>
            <a:pPr lvl="1" eaLnBrk="1" hangingPunct="1"/>
            <a:r>
              <a:rPr lang="fa-IR" altLang="en-US" sz="1800" i="1">
                <a:cs typeface="B Nazanin" panose="00000400000000000000" pitchFamily="2" charset="-78"/>
              </a:rPr>
              <a:t>دندان ها در سرتاسر عمر رشد می کنند</a:t>
            </a:r>
          </a:p>
          <a:p>
            <a:pPr eaLnBrk="1" hangingPunct="1"/>
            <a:r>
              <a:rPr lang="fa-IR" altLang="en-US" sz="2000" i="1">
                <a:cs typeface="B Nazanin" panose="00000400000000000000" pitchFamily="2" charset="-78"/>
              </a:rPr>
              <a:t>سوراخهای بینی می توند بسته شود (زیر آب، فاضلاب ها)</a:t>
            </a:r>
          </a:p>
        </p:txBody>
      </p:sp>
      <p:pic>
        <p:nvPicPr>
          <p:cNvPr id="9220" name="Picture 2" descr="C:\Users\Ebrahim\Desktop\laboratory animal medicine\pic\retro_orbital_sinus.jpg">
            <a:extLst>
              <a:ext uri="{FF2B5EF4-FFF2-40B4-BE49-F238E27FC236}">
                <a16:creationId xmlns:a16="http://schemas.microsoft.com/office/drawing/2014/main" id="{F8CD889F-FFB6-479E-8BFE-877B3C9FA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44792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C:\Users\Ebrahim\Desktop\laboratory animal medicine\pic\images (1).jpg">
            <a:extLst>
              <a:ext uri="{FF2B5EF4-FFF2-40B4-BE49-F238E27FC236}">
                <a16:creationId xmlns:a16="http://schemas.microsoft.com/office/drawing/2014/main" id="{CB3B8DAD-FA5F-42D7-A1BA-A799D6BC7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61988"/>
            <a:ext cx="181927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C:\Users\Ebrahim\Desktop\laboratory animal medicine\pic\Rat-ExternalNares.jpg">
            <a:extLst>
              <a:ext uri="{FF2B5EF4-FFF2-40B4-BE49-F238E27FC236}">
                <a16:creationId xmlns:a16="http://schemas.microsoft.com/office/drawing/2014/main" id="{1205D391-4A48-4FF8-BEB8-99C420B164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4868863"/>
            <a:ext cx="257968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BDC706C-85A7-4E7C-A4F5-4A685D6EF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DEB9CAA-03A2-4189-B427-714E71327B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advTm="9690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B5998F8-DE4D-44D9-AC46-48E954EA26AF}"/>
              </a:ext>
            </a:extLst>
          </p:cNvPr>
          <p:cNvSpPr>
            <a:spLocks noGrp="1"/>
          </p:cNvSpPr>
          <p:nvPr>
            <p:ph type="title"/>
          </p:nvPr>
        </p:nvSpPr>
        <p:spPr/>
        <p:txBody>
          <a:bodyPr/>
          <a:lstStyle/>
          <a:p>
            <a:pPr algn="r" eaLnBrk="1" hangingPunct="1"/>
            <a:r>
              <a:rPr lang="fa-IR" altLang="en-US" sz="3200">
                <a:cs typeface="B Nazanin" panose="00000400000000000000" pitchFamily="2" charset="-78"/>
              </a:rPr>
              <a:t>سینه</a:t>
            </a:r>
          </a:p>
        </p:txBody>
      </p:sp>
      <p:sp>
        <p:nvSpPr>
          <p:cNvPr id="10243" name="Content Placeholder 2">
            <a:extLst>
              <a:ext uri="{FF2B5EF4-FFF2-40B4-BE49-F238E27FC236}">
                <a16:creationId xmlns:a16="http://schemas.microsoft.com/office/drawing/2014/main" id="{FF035DFB-B08C-4E72-8AD3-AA81FD0FFB0B}"/>
              </a:ext>
            </a:extLst>
          </p:cNvPr>
          <p:cNvSpPr>
            <a:spLocks noGrp="1"/>
          </p:cNvSpPr>
          <p:nvPr>
            <p:ph idx="1"/>
          </p:nvPr>
        </p:nvSpPr>
        <p:spPr>
          <a:xfrm>
            <a:off x="3635375" y="1268413"/>
            <a:ext cx="5280025" cy="5184775"/>
          </a:xfrm>
        </p:spPr>
        <p:txBody>
          <a:bodyPr/>
          <a:lstStyle/>
          <a:p>
            <a:pPr eaLnBrk="1" hangingPunct="1"/>
            <a:r>
              <a:rPr lang="fa-IR" altLang="en-US" sz="2400">
                <a:cs typeface="B Nazanin" panose="00000400000000000000" pitchFamily="2" charset="-78"/>
              </a:rPr>
              <a:t>ریه چب تک لوب و کوچکتر</a:t>
            </a:r>
          </a:p>
          <a:p>
            <a:pPr eaLnBrk="1" hangingPunct="1"/>
            <a:r>
              <a:rPr lang="fa-IR" altLang="en-US" sz="2400">
                <a:cs typeface="B Nazanin" panose="00000400000000000000" pitchFamily="2" charset="-78"/>
              </a:rPr>
              <a:t>ریه راست بزرگتر و چهار قسمتی</a:t>
            </a:r>
          </a:p>
          <a:p>
            <a:pPr lvl="1" eaLnBrk="1" hangingPunct="1"/>
            <a:r>
              <a:rPr lang="fa-IR" altLang="en-US" sz="2400">
                <a:cs typeface="B Nazanin" panose="00000400000000000000" pitchFamily="2" charset="-78"/>
              </a:rPr>
              <a:t>قدامی، میانی، جانبی و خلفی</a:t>
            </a:r>
          </a:p>
          <a:p>
            <a:pPr eaLnBrk="1" hangingPunct="1"/>
            <a:r>
              <a:rPr lang="fa-IR" altLang="en-US" sz="2400">
                <a:cs typeface="B Nazanin" panose="00000400000000000000" pitchFamily="2" charset="-78"/>
              </a:rPr>
              <a:t>ذخیره زیادی از چربی قهوه ی دارند</a:t>
            </a:r>
          </a:p>
          <a:p>
            <a:pPr lvl="1" eaLnBrk="1" hangingPunct="1"/>
            <a:r>
              <a:rPr lang="fa-IR" altLang="en-US" sz="2400">
                <a:cs typeface="B Nazanin" panose="00000400000000000000" pitchFamily="2" charset="-78"/>
              </a:rPr>
              <a:t>بافت زمستان خواب</a:t>
            </a:r>
          </a:p>
          <a:p>
            <a:pPr lvl="1" eaLnBrk="1" hangingPunct="1"/>
            <a:r>
              <a:rPr lang="fa-IR" altLang="en-US" sz="2400">
                <a:cs typeface="B Nazanin" panose="00000400000000000000" pitchFamily="2" charset="-78"/>
              </a:rPr>
              <a:t>در اطراف گردن و بین دو کتف</a:t>
            </a:r>
          </a:p>
          <a:p>
            <a:pPr lvl="1" eaLnBrk="1" hangingPunct="1"/>
            <a:r>
              <a:rPr lang="fa-IR" altLang="en-US" sz="2400">
                <a:cs typeface="B Nazanin" panose="00000400000000000000" pitchFamily="2" charset="-78"/>
              </a:rPr>
              <a:t>ذخیره انرژی بالاتری از چربی های دیگر دارد</a:t>
            </a:r>
          </a:p>
          <a:p>
            <a:pPr eaLnBrk="1" hangingPunct="1"/>
            <a:r>
              <a:rPr lang="fa-IR" altLang="en-US" sz="2400">
                <a:cs typeface="B Nazanin" panose="00000400000000000000" pitchFamily="2" charset="-78"/>
              </a:rPr>
              <a:t>سیستم قلبی عروقی</a:t>
            </a:r>
          </a:p>
          <a:p>
            <a:pPr eaLnBrk="1" hangingPunct="1"/>
            <a:r>
              <a:rPr lang="fa-IR" altLang="en-US" sz="2400">
                <a:cs typeface="B Nazanin" panose="00000400000000000000" pitchFamily="2" charset="-78"/>
              </a:rPr>
              <a:t>دارای یک جفت ورید اجوف قدامی</a:t>
            </a:r>
          </a:p>
          <a:p>
            <a:pPr eaLnBrk="1" hangingPunct="1"/>
            <a:r>
              <a:rPr lang="fa-IR" altLang="en-US" sz="2400">
                <a:cs typeface="B Nazanin" panose="00000400000000000000" pitchFamily="2" charset="-78"/>
              </a:rPr>
              <a:t>خونرسانی به قلب شبیه ماهی است</a:t>
            </a:r>
          </a:p>
          <a:p>
            <a:pPr lvl="1" eaLnBrk="1" hangingPunct="1"/>
            <a:r>
              <a:rPr lang="fa-IR" altLang="en-US" sz="2400">
                <a:cs typeface="B Nazanin" panose="00000400000000000000" pitchFamily="2" charset="-78"/>
              </a:rPr>
              <a:t>مدل ضعیفی برای مطالعات قلبی است</a:t>
            </a:r>
          </a:p>
          <a:p>
            <a:pPr eaLnBrk="1" hangingPunct="1"/>
            <a:endParaRPr lang="fa-IR" altLang="en-US" sz="2400">
              <a:cs typeface="B Nazanin" panose="00000400000000000000" pitchFamily="2" charset="-78"/>
            </a:endParaRPr>
          </a:p>
        </p:txBody>
      </p:sp>
      <p:pic>
        <p:nvPicPr>
          <p:cNvPr id="10244" name="Picture 4" descr="C:\Users\Ebrahim\Desktop\laboratory animal medicine\pic\a05fig01.gif">
            <a:extLst>
              <a:ext uri="{FF2B5EF4-FFF2-40B4-BE49-F238E27FC236}">
                <a16:creationId xmlns:a16="http://schemas.microsoft.com/office/drawing/2014/main" id="{FC193AF9-C51E-479D-8979-CB6D4D80B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8913"/>
            <a:ext cx="22336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C:\Users\Ebrahim\Desktop\laboratory animal medicine\pic\rat_circ_artery.gif">
            <a:extLst>
              <a:ext uri="{FF2B5EF4-FFF2-40B4-BE49-F238E27FC236}">
                <a16:creationId xmlns:a16="http://schemas.microsoft.com/office/drawing/2014/main" id="{B928B42A-EB1E-4EAD-ADED-7FC60BB2D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076575"/>
            <a:ext cx="319881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D823A90-DE29-4948-BBB5-8CFEE73FD6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5EDD340-6564-4550-9D39-FCC71319A3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advTm="7245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3903E3D-7F68-4A03-8D9B-44EA393E3DEB}"/>
              </a:ext>
            </a:extLst>
          </p:cNvPr>
          <p:cNvSpPr>
            <a:spLocks noGrp="1"/>
          </p:cNvSpPr>
          <p:nvPr>
            <p:ph type="title"/>
          </p:nvPr>
        </p:nvSpPr>
        <p:spPr>
          <a:xfrm>
            <a:off x="468313" y="44450"/>
            <a:ext cx="8229600" cy="1143000"/>
          </a:xfrm>
        </p:spPr>
        <p:txBody>
          <a:bodyPr/>
          <a:lstStyle/>
          <a:p>
            <a:pPr algn="r" eaLnBrk="1" hangingPunct="1"/>
            <a:r>
              <a:rPr lang="fa-IR" altLang="en-US" sz="3200">
                <a:cs typeface="B Nazanin" panose="00000400000000000000" pitchFamily="2" charset="-78"/>
              </a:rPr>
              <a:t>شکم</a:t>
            </a:r>
          </a:p>
        </p:txBody>
      </p:sp>
      <p:sp>
        <p:nvSpPr>
          <p:cNvPr id="11267" name="Content Placeholder 2">
            <a:extLst>
              <a:ext uri="{FF2B5EF4-FFF2-40B4-BE49-F238E27FC236}">
                <a16:creationId xmlns:a16="http://schemas.microsoft.com/office/drawing/2014/main" id="{7F22CFB5-6E07-49AC-88AD-2517D77414BA}"/>
              </a:ext>
            </a:extLst>
          </p:cNvPr>
          <p:cNvSpPr>
            <a:spLocks noGrp="1"/>
          </p:cNvSpPr>
          <p:nvPr>
            <p:ph idx="1"/>
          </p:nvPr>
        </p:nvSpPr>
        <p:spPr>
          <a:xfrm>
            <a:off x="4572000" y="908050"/>
            <a:ext cx="4114800" cy="5689600"/>
          </a:xfrm>
        </p:spPr>
        <p:txBody>
          <a:bodyPr/>
          <a:lstStyle/>
          <a:p>
            <a:pPr eaLnBrk="1" hangingPunct="1"/>
            <a:r>
              <a:rPr lang="fa-IR" altLang="en-US" sz="2000">
                <a:cs typeface="B Nazanin" panose="00000400000000000000" pitchFamily="2" charset="-78"/>
              </a:rPr>
              <a:t>بخش بزرگی از مری در خلف دیافراگم گستده شده</a:t>
            </a:r>
          </a:p>
          <a:p>
            <a:pPr eaLnBrk="1" hangingPunct="1"/>
            <a:r>
              <a:rPr lang="fa-IR" altLang="en-US" sz="2000">
                <a:cs typeface="B Nazanin" panose="00000400000000000000" pitchFamily="2" charset="-78"/>
              </a:rPr>
              <a:t>تک معده ای با دو بخش غده ای و پیش معده غیر غده ای با دیواره نازک</a:t>
            </a:r>
          </a:p>
          <a:p>
            <a:pPr lvl="1" eaLnBrk="1" hangingPunct="1"/>
            <a:r>
              <a:rPr lang="fa-IR" altLang="en-US" sz="2000">
                <a:cs typeface="B Nazanin" panose="00000400000000000000" pitchFamily="2" charset="-78"/>
              </a:rPr>
              <a:t>مرز محدود کننده ای این دو را جدا میکند و منفذ مری را می پوشاند</a:t>
            </a:r>
          </a:p>
          <a:p>
            <a:pPr lvl="1" eaLnBrk="1" hangingPunct="1"/>
            <a:r>
              <a:rPr lang="fa-IR" altLang="en-US" sz="2000">
                <a:cs typeface="B Nazanin" panose="00000400000000000000" pitchFamily="2" charset="-78"/>
              </a:rPr>
              <a:t>ناتوانی رت در استفراغ کردن</a:t>
            </a:r>
          </a:p>
          <a:p>
            <a:pPr eaLnBrk="1" hangingPunct="1"/>
            <a:r>
              <a:rPr lang="fa-IR" altLang="en-US" sz="2000">
                <a:cs typeface="B Nazanin" panose="00000400000000000000" pitchFamily="2" charset="-78"/>
              </a:rPr>
              <a:t>پانکراس در سرتاسر مزانتر منتشر است و توسط تعدا زیادی مجرا آنزیمهیا هضمی را به داخل روده کوچک تامین می کند</a:t>
            </a:r>
          </a:p>
          <a:p>
            <a:pPr eaLnBrk="1" hangingPunct="1"/>
            <a:r>
              <a:rPr lang="fa-IR" altLang="en-US" sz="2000">
                <a:cs typeface="B Nazanin" panose="00000400000000000000" pitchFamily="2" charset="-78"/>
              </a:rPr>
              <a:t>کیسه صفرا ندارند</a:t>
            </a:r>
          </a:p>
          <a:p>
            <a:pPr eaLnBrk="1" hangingPunct="1"/>
            <a:r>
              <a:rPr lang="fa-IR" altLang="en-US" sz="2000">
                <a:cs typeface="B Nazanin" panose="00000400000000000000" pitchFamily="2" charset="-78"/>
              </a:rPr>
              <a:t>روده کوچک حاوی سکوم بزرگ مشابه شکمبه نشخوارکنندگان است</a:t>
            </a:r>
          </a:p>
          <a:p>
            <a:pPr eaLnBrk="1" hangingPunct="1"/>
            <a:r>
              <a:rPr lang="fa-IR" altLang="en-US" sz="2000">
                <a:cs typeface="B Nazanin" panose="00000400000000000000" pitchFamily="2" charset="-78"/>
              </a:rPr>
              <a:t>کبد حاوی چهار لوب</a:t>
            </a:r>
          </a:p>
          <a:p>
            <a:pPr eaLnBrk="1" hangingPunct="1"/>
            <a:endParaRPr lang="fa-IR" altLang="en-US" sz="2000">
              <a:cs typeface="B Nazanin" panose="00000400000000000000" pitchFamily="2" charset="-78"/>
            </a:endParaRPr>
          </a:p>
        </p:txBody>
      </p:sp>
      <p:pic>
        <p:nvPicPr>
          <p:cNvPr id="11268" name="Picture 2" descr="C:\Users\Ebrahim\Desktop\laboratory animal medicine\pic\Stomach.jpg">
            <a:extLst>
              <a:ext uri="{FF2B5EF4-FFF2-40B4-BE49-F238E27FC236}">
                <a16:creationId xmlns:a16="http://schemas.microsoft.com/office/drawing/2014/main" id="{415354D3-86FA-4C96-940A-73A53634C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4559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descr="C:\Users\Ebrahim\Desktop\laboratory animal medicine\pic\rat_liver_lobes_pinned.jpg">
            <a:extLst>
              <a:ext uri="{FF2B5EF4-FFF2-40B4-BE49-F238E27FC236}">
                <a16:creationId xmlns:a16="http://schemas.microsoft.com/office/drawing/2014/main" id="{12A2DE37-C844-4AE6-BB86-97278F8DE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941888"/>
            <a:ext cx="21939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C:\Users\Ebrahim\Desktop\laboratory animal medicine\pic\rat_digestive.JPG">
            <a:extLst>
              <a:ext uri="{FF2B5EF4-FFF2-40B4-BE49-F238E27FC236}">
                <a16:creationId xmlns:a16="http://schemas.microsoft.com/office/drawing/2014/main" id="{E4C7EDDC-545D-44A8-AEC3-ADF0F11F4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016125"/>
            <a:ext cx="370681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2B6E864-317E-46CF-A6D8-F4AA5B69B0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0579431-6A9C-4E54-A241-FE3BCF10DD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advTm="8483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A400F1D-940B-48C0-9C69-B52C540DD1C0}"/>
              </a:ext>
            </a:extLst>
          </p:cNvPr>
          <p:cNvSpPr>
            <a:spLocks noGrp="1"/>
          </p:cNvSpPr>
          <p:nvPr>
            <p:ph type="title"/>
          </p:nvPr>
        </p:nvSpPr>
        <p:spPr>
          <a:xfrm>
            <a:off x="5003800" y="609600"/>
            <a:ext cx="3911600" cy="731838"/>
          </a:xfrm>
        </p:spPr>
        <p:txBody>
          <a:bodyPr/>
          <a:lstStyle/>
          <a:p>
            <a:pPr algn="r" eaLnBrk="1" hangingPunct="1"/>
            <a:r>
              <a:rPr lang="fa-IR" altLang="en-US" sz="3600">
                <a:cs typeface="B Nazanin" panose="00000400000000000000" pitchFamily="2" charset="-78"/>
              </a:rPr>
              <a:t>سیستم ادراری تناسلی</a:t>
            </a:r>
          </a:p>
        </p:txBody>
      </p:sp>
      <p:sp>
        <p:nvSpPr>
          <p:cNvPr id="3" name="Content Placeholder 2">
            <a:extLst>
              <a:ext uri="{FF2B5EF4-FFF2-40B4-BE49-F238E27FC236}">
                <a16:creationId xmlns:a16="http://schemas.microsoft.com/office/drawing/2014/main" id="{4382FDFD-E4AA-4850-83A0-88F6A6137E2B}"/>
              </a:ext>
            </a:extLst>
          </p:cNvPr>
          <p:cNvSpPr>
            <a:spLocks noGrp="1"/>
          </p:cNvSpPr>
          <p:nvPr>
            <p:ph idx="1"/>
          </p:nvPr>
        </p:nvSpPr>
        <p:spPr>
          <a:xfrm>
            <a:off x="5148263" y="1412875"/>
            <a:ext cx="3995737" cy="5186363"/>
          </a:xfrm>
        </p:spPr>
        <p:txBody>
          <a:bodyPr rtlCol="1">
            <a:normAutofit lnSpcReduction="10000"/>
          </a:bodyPr>
          <a:lstStyle/>
          <a:p>
            <a:pPr eaLnBrk="1" fontAlgn="auto" hangingPunct="1">
              <a:spcAft>
                <a:spcPts val="0"/>
              </a:spcAft>
              <a:defRPr/>
            </a:pPr>
            <a:r>
              <a:rPr lang="fa-IR" sz="2000" dirty="0">
                <a:cs typeface="B Nazanin" pitchFamily="2" charset="-78"/>
              </a:rPr>
              <a:t>کلیه رت حاوی یک پاپیل و یک کالیکس</a:t>
            </a:r>
          </a:p>
          <a:p>
            <a:pPr eaLnBrk="1" fontAlgn="auto" hangingPunct="1">
              <a:spcAft>
                <a:spcPts val="0"/>
              </a:spcAft>
              <a:defRPr/>
            </a:pPr>
            <a:r>
              <a:rPr lang="fa-IR" sz="2000" dirty="0">
                <a:cs typeface="B Nazanin" pitchFamily="2" charset="-78"/>
              </a:rPr>
              <a:t>کلیه راست قدامی تر از چپ</a:t>
            </a:r>
          </a:p>
          <a:p>
            <a:pPr eaLnBrk="1" fontAlgn="auto" hangingPunct="1">
              <a:spcAft>
                <a:spcPts val="0"/>
              </a:spcAft>
              <a:defRPr/>
            </a:pPr>
            <a:r>
              <a:rPr lang="fa-IR" sz="2000" dirty="0">
                <a:cs typeface="B Nazanin" pitchFamily="2" charset="-78"/>
              </a:rPr>
              <a:t>رت های ماده 6-4 تا غدد پستانی دارند</a:t>
            </a:r>
          </a:p>
          <a:p>
            <a:pPr eaLnBrk="1" fontAlgn="auto" hangingPunct="1">
              <a:spcAft>
                <a:spcPts val="0"/>
              </a:spcAft>
              <a:defRPr/>
            </a:pPr>
            <a:r>
              <a:rPr lang="fa-IR" sz="2000" dirty="0">
                <a:cs typeface="B Nazanin" pitchFamily="2" charset="-78"/>
              </a:rPr>
              <a:t>رحم دو شاخه و هر شاخ یک کانال سرویکس دارد</a:t>
            </a:r>
          </a:p>
          <a:p>
            <a:pPr eaLnBrk="1" fontAlgn="auto" hangingPunct="1">
              <a:spcAft>
                <a:spcPts val="0"/>
              </a:spcAft>
              <a:defRPr/>
            </a:pPr>
            <a:r>
              <a:rPr lang="fa-IR" sz="2000" dirty="0">
                <a:cs typeface="B Nazanin" pitchFamily="2" charset="-78"/>
              </a:rPr>
              <a:t>غشاهایی منفذ واژینال را تا هنگام رسیدن به بلوغ می پوشانند</a:t>
            </a:r>
          </a:p>
          <a:p>
            <a:pPr eaLnBrk="1" fontAlgn="auto" hangingPunct="1">
              <a:spcAft>
                <a:spcPts val="0"/>
              </a:spcAft>
              <a:defRPr/>
            </a:pPr>
            <a:r>
              <a:rPr lang="fa-IR" sz="2000" dirty="0">
                <a:cs typeface="B Nazanin" pitchFamily="2" charset="-78"/>
              </a:rPr>
              <a:t>نرها تعداد زیادی غدد جنسی جانبی دارند</a:t>
            </a:r>
          </a:p>
          <a:p>
            <a:pPr lvl="1" eaLnBrk="1" fontAlgn="auto" hangingPunct="1">
              <a:spcAft>
                <a:spcPts val="0"/>
              </a:spcAft>
              <a:defRPr/>
            </a:pPr>
            <a:r>
              <a:rPr lang="fa-IR" sz="2000" dirty="0">
                <a:cs typeface="B Nazanin" pitchFamily="2" charset="-78"/>
              </a:rPr>
              <a:t>بیشتر غدد جفت هستند و در پایین حفره شکمی قرار داند</a:t>
            </a:r>
          </a:p>
          <a:p>
            <a:pPr lvl="1" eaLnBrk="1" fontAlgn="auto" hangingPunct="1">
              <a:spcAft>
                <a:spcPts val="0"/>
              </a:spcAft>
              <a:defRPr/>
            </a:pPr>
            <a:r>
              <a:rPr lang="fa-IR" sz="2000" dirty="0">
                <a:cs typeface="B Nazanin" pitchFamily="2" charset="-78"/>
              </a:rPr>
              <a:t>حاوی پنیس استخوانی یا غضروفی هستند </a:t>
            </a:r>
            <a:r>
              <a:rPr lang="en-US" sz="2000" dirty="0">
                <a:cs typeface="B Nazanin" pitchFamily="2" charset="-78"/>
              </a:rPr>
              <a:t>(</a:t>
            </a:r>
            <a:r>
              <a:rPr lang="en-US" sz="2000" dirty="0" err="1">
                <a:cs typeface="B Nazanin" pitchFamily="2" charset="-78"/>
              </a:rPr>
              <a:t>os</a:t>
            </a:r>
            <a:r>
              <a:rPr lang="en-US" sz="2000" dirty="0">
                <a:cs typeface="B Nazanin" pitchFamily="2" charset="-78"/>
              </a:rPr>
              <a:t> penis)</a:t>
            </a:r>
            <a:r>
              <a:rPr lang="fa-IR" sz="2000" dirty="0">
                <a:cs typeface="B Nazanin" pitchFamily="2" charset="-78"/>
              </a:rPr>
              <a:t> </a:t>
            </a:r>
          </a:p>
          <a:p>
            <a:pPr lvl="1" eaLnBrk="1" fontAlgn="auto" hangingPunct="1">
              <a:spcAft>
                <a:spcPts val="0"/>
              </a:spcAft>
              <a:defRPr/>
            </a:pPr>
            <a:r>
              <a:rPr lang="fa-IR" sz="2000" dirty="0">
                <a:cs typeface="B Nazanin" pitchFamily="2" charset="-78"/>
              </a:rPr>
              <a:t>کانال مغابنی در سرتاسر عمر باز است</a:t>
            </a:r>
          </a:p>
          <a:p>
            <a:pPr lvl="1" eaLnBrk="1" fontAlgn="auto" hangingPunct="1">
              <a:spcAft>
                <a:spcPts val="0"/>
              </a:spcAft>
              <a:defRPr/>
            </a:pPr>
            <a:r>
              <a:rPr lang="fa-IR" sz="2000" dirty="0">
                <a:cs typeface="B Nazanin" pitchFamily="2" charset="-78"/>
              </a:rPr>
              <a:t>بیضه ها در دمای سرد به داخل کشیده می شود.</a:t>
            </a:r>
          </a:p>
        </p:txBody>
      </p:sp>
      <p:pic>
        <p:nvPicPr>
          <p:cNvPr id="12292" name="Picture 2" descr="C:\Users\Ebrahim\Desktop\laboratory animal medicine\pic\female-rat-reproductive-system.jpeg">
            <a:extLst>
              <a:ext uri="{FF2B5EF4-FFF2-40B4-BE49-F238E27FC236}">
                <a16:creationId xmlns:a16="http://schemas.microsoft.com/office/drawing/2014/main" id="{759AAEF4-2264-41B0-9E80-E351A528C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08275"/>
            <a:ext cx="26638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C:\Users\Ebrahim\Desktop\laboratory animal medicine\pic\kidney1.jpg">
            <a:extLst>
              <a:ext uri="{FF2B5EF4-FFF2-40B4-BE49-F238E27FC236}">
                <a16:creationId xmlns:a16="http://schemas.microsoft.com/office/drawing/2014/main" id="{969E48E6-2465-44CD-93C1-784EA1298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60350"/>
            <a:ext cx="28813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C:\Users\Ebrahim\Desktop\laboratory animal medicine\pic\male-rat-reproductive-system.jpeg">
            <a:extLst>
              <a:ext uri="{FF2B5EF4-FFF2-40B4-BE49-F238E27FC236}">
                <a16:creationId xmlns:a16="http://schemas.microsoft.com/office/drawing/2014/main" id="{19DEB179-C099-4710-8F36-26C90BEF97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7963"/>
            <a:ext cx="26781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C:\Users\Ebrahim\Desktop\laboratory animal medicine\pic\Image7.jpg">
            <a:extLst>
              <a:ext uri="{FF2B5EF4-FFF2-40B4-BE49-F238E27FC236}">
                <a16:creationId xmlns:a16="http://schemas.microsoft.com/office/drawing/2014/main" id="{BF5D323F-D371-4D8E-9078-76E988804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4941888"/>
            <a:ext cx="23161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descr="C:\Users\Ebrahim\Desktop\laboratory animal medicine\pic\rat01.jpg">
            <a:extLst>
              <a:ext uri="{FF2B5EF4-FFF2-40B4-BE49-F238E27FC236}">
                <a16:creationId xmlns:a16="http://schemas.microsoft.com/office/drawing/2014/main" id="{11DAFF70-B918-4ED2-A9F8-A74D5F6B27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3238500"/>
            <a:ext cx="1998663"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3F1F636-872D-4051-BE07-953F1782CF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8EC4CF68-0F97-4D8C-AB60-BF8AC15BC0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cSld>
  <p:clrMapOvr>
    <a:masterClrMapping/>
  </p:clrMapOvr>
  <p:transition advTm="6549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AFB3814-52A7-4ECF-9F5B-9EFC559971EB}"/>
              </a:ext>
            </a:extLst>
          </p:cNvPr>
          <p:cNvSpPr>
            <a:spLocks noGrp="1"/>
          </p:cNvSpPr>
          <p:nvPr>
            <p:ph type="title" idx="4294967295"/>
          </p:nvPr>
        </p:nvSpPr>
        <p:spPr>
          <a:xfrm>
            <a:off x="1979613" y="188913"/>
            <a:ext cx="6096000" cy="1143000"/>
          </a:xfrm>
        </p:spPr>
        <p:txBody>
          <a:bodyPr/>
          <a:lstStyle/>
          <a:p>
            <a:pPr eaLnBrk="1" hangingPunct="1"/>
            <a:r>
              <a:rPr lang="fa-IR" altLang="en-US" sz="3600" b="1">
                <a:solidFill>
                  <a:srgbClr val="FF0000"/>
                </a:solidFill>
                <a:cs typeface="B Nazanin" panose="00000400000000000000" pitchFamily="2" charset="-78"/>
              </a:rPr>
              <a:t>مدلهای حیوانی</a:t>
            </a:r>
          </a:p>
        </p:txBody>
      </p:sp>
      <p:sp>
        <p:nvSpPr>
          <p:cNvPr id="13315" name="Content Placeholder 2">
            <a:extLst>
              <a:ext uri="{FF2B5EF4-FFF2-40B4-BE49-F238E27FC236}">
                <a16:creationId xmlns:a16="http://schemas.microsoft.com/office/drawing/2014/main" id="{F7206AD3-4079-4908-8EA4-76C058A2239E}"/>
              </a:ext>
            </a:extLst>
          </p:cNvPr>
          <p:cNvSpPr>
            <a:spLocks noGrp="1"/>
          </p:cNvSpPr>
          <p:nvPr>
            <p:ph idx="4294967295"/>
          </p:nvPr>
        </p:nvSpPr>
        <p:spPr>
          <a:xfrm>
            <a:off x="3048000" y="1196975"/>
            <a:ext cx="6096000" cy="5445125"/>
          </a:xfrm>
        </p:spPr>
        <p:txBody>
          <a:bodyPr/>
          <a:lstStyle/>
          <a:p>
            <a:pPr eaLnBrk="1" hangingPunct="1"/>
            <a:r>
              <a:rPr lang="fa-IR" altLang="en-US" sz="2000">
                <a:cs typeface="B Nazanin" panose="00000400000000000000" pitchFamily="2" charset="-78"/>
              </a:rPr>
              <a:t>تحقیقات دندانی</a:t>
            </a:r>
          </a:p>
          <a:p>
            <a:pPr lvl="1" eaLnBrk="1" hangingPunct="1"/>
            <a:r>
              <a:rPr lang="fa-IR" altLang="en-US" sz="2000">
                <a:cs typeface="B Nazanin" panose="00000400000000000000" pitchFamily="2" charset="-78"/>
              </a:rPr>
              <a:t>ساختارهای دندانهای آسیا رت مشابه انسان است</a:t>
            </a:r>
          </a:p>
          <a:p>
            <a:pPr eaLnBrk="1" hangingPunct="1"/>
            <a:r>
              <a:rPr lang="fa-IR" altLang="en-US" sz="2000">
                <a:cs typeface="B Nazanin" panose="00000400000000000000" pitchFamily="2" charset="-78"/>
              </a:rPr>
              <a:t>مطالعات سم شناسی</a:t>
            </a:r>
          </a:p>
          <a:p>
            <a:pPr lvl="1" eaLnBrk="1" hangingPunct="1"/>
            <a:r>
              <a:rPr lang="fa-IR" altLang="en-US" sz="2000">
                <a:cs typeface="B Nazanin" panose="00000400000000000000" pitchFamily="2" charset="-78"/>
              </a:rPr>
              <a:t>عدم توانایی استفراغ</a:t>
            </a:r>
          </a:p>
          <a:p>
            <a:pPr eaLnBrk="1" hangingPunct="1"/>
            <a:r>
              <a:rPr lang="fa-IR" altLang="en-US" sz="2000">
                <a:cs typeface="B Nazanin" panose="00000400000000000000" pitchFamily="2" charset="-78"/>
              </a:rPr>
              <a:t>مطالعات روی بیماریهای انسانی</a:t>
            </a:r>
          </a:p>
          <a:p>
            <a:pPr lvl="1" eaLnBrk="1" hangingPunct="1"/>
            <a:r>
              <a:rPr lang="fa-IR" altLang="en-US" sz="2000">
                <a:cs typeface="B Nazanin" panose="00000400000000000000" pitchFamily="2" charset="-78"/>
              </a:rPr>
              <a:t>هایپرتنشن</a:t>
            </a:r>
          </a:p>
          <a:p>
            <a:pPr lvl="1" eaLnBrk="1" hangingPunct="1"/>
            <a:r>
              <a:rPr lang="fa-IR" altLang="en-US" sz="2000">
                <a:cs typeface="B Nazanin" panose="00000400000000000000" pitchFamily="2" charset="-78"/>
              </a:rPr>
              <a:t>دیابت</a:t>
            </a:r>
          </a:p>
          <a:p>
            <a:pPr lvl="1" eaLnBrk="1" hangingPunct="1"/>
            <a:r>
              <a:rPr lang="fa-IR" altLang="en-US" sz="2000">
                <a:cs typeface="B Nazanin" panose="00000400000000000000" pitchFamily="2" charset="-78"/>
              </a:rPr>
              <a:t>کاتاراکت</a:t>
            </a:r>
          </a:p>
          <a:p>
            <a:pPr lvl="1" eaLnBrk="1" hangingPunct="1"/>
            <a:r>
              <a:rPr lang="fa-IR" altLang="en-US" sz="2000">
                <a:cs typeface="B Nazanin" panose="00000400000000000000" pitchFamily="2" charset="-78"/>
              </a:rPr>
              <a:t>چاقی</a:t>
            </a:r>
          </a:p>
          <a:p>
            <a:pPr eaLnBrk="1" hangingPunct="1"/>
            <a:r>
              <a:rPr lang="fa-IR" altLang="en-US" sz="2000">
                <a:cs typeface="B Nazanin" panose="00000400000000000000" pitchFamily="2" charset="-78"/>
              </a:rPr>
              <a:t>مطالعات رفتاری</a:t>
            </a:r>
          </a:p>
          <a:p>
            <a:pPr lvl="1" eaLnBrk="1" hangingPunct="1"/>
            <a:r>
              <a:rPr lang="fa-IR" altLang="en-US" sz="2000">
                <a:cs typeface="B Nazanin" panose="00000400000000000000" pitchFamily="2" charset="-78"/>
              </a:rPr>
              <a:t>سازگاری با محیطهای جدید</a:t>
            </a:r>
          </a:p>
          <a:p>
            <a:pPr eaLnBrk="1" hangingPunct="1"/>
            <a:r>
              <a:rPr lang="fa-IR" altLang="en-US" sz="2200">
                <a:cs typeface="B Nazanin" panose="00000400000000000000" pitchFamily="2" charset="-78"/>
              </a:rPr>
              <a:t>دیگر مطالعات</a:t>
            </a:r>
          </a:p>
          <a:p>
            <a:pPr lvl="1" eaLnBrk="1" hangingPunct="1"/>
            <a:r>
              <a:rPr lang="fa-IR" altLang="en-US" sz="2000">
                <a:cs typeface="B Nazanin" panose="00000400000000000000" pitchFamily="2" charset="-78"/>
              </a:rPr>
              <a:t>صداشناسی، انکولوژی، تراتولوژی، جنین شناسی، پیری شناسی، اندوکرینولوژی و ایمونولوژی</a:t>
            </a:r>
          </a:p>
        </p:txBody>
      </p:sp>
      <p:pic>
        <p:nvPicPr>
          <p:cNvPr id="2" name="Audio 1">
            <a:hlinkClick r:id="" action="ppaction://media"/>
            <a:extLst>
              <a:ext uri="{FF2B5EF4-FFF2-40B4-BE49-F238E27FC236}">
                <a16:creationId xmlns:a16="http://schemas.microsoft.com/office/drawing/2014/main" id="{C2D31423-7A0D-4881-B476-E9196500B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9AF2AD2-D911-4E4B-BF8F-4F97CD7832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advTm="5323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699</TotalTime>
  <Words>2075</Words>
  <Application>Microsoft Office PowerPoint</Application>
  <PresentationFormat>On-screen Show (4:3)</PresentationFormat>
  <Paragraphs>234</Paragraphs>
  <Slides>45</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Office Theme</vt:lpstr>
      <vt:lpstr>The Rat</vt:lpstr>
      <vt:lpstr>تاکسونومی</vt:lpstr>
      <vt:lpstr>PowerPoint Presentation</vt:lpstr>
      <vt:lpstr>خصوصیات آناتومیکی و فیزیولوژیکی</vt:lpstr>
      <vt:lpstr>سر و گردن</vt:lpstr>
      <vt:lpstr>سینه</vt:lpstr>
      <vt:lpstr>شکم</vt:lpstr>
      <vt:lpstr>سیستم ادراری تناسلی</vt:lpstr>
      <vt:lpstr>مدلهای حیوانی</vt:lpstr>
      <vt:lpstr>تولید مثل</vt:lpstr>
      <vt:lpstr>PowerPoint Presentation</vt:lpstr>
      <vt:lpstr>ژنتیک و طبقه بندی رت های آزمایشگاهی</vt:lpstr>
      <vt:lpstr>رفتار</vt:lpstr>
      <vt:lpstr>جا، محیط و تغذیه</vt:lpstr>
      <vt:lpstr>PowerPoint Presentation</vt:lpstr>
      <vt:lpstr>Laboratory Animal Handling Technique </vt:lpstr>
      <vt:lpstr>Objective</vt:lpstr>
      <vt:lpstr>Laboratory Animal Handling Technique - Rat</vt:lpstr>
      <vt:lpstr>Intraperitoneal Injection in Rat</vt:lpstr>
      <vt:lpstr>Tools for intraperitoneal injection in rat</vt:lpstr>
      <vt:lpstr>PowerPoint Presentation</vt:lpstr>
      <vt:lpstr>PowerPoint Presentation</vt:lpstr>
      <vt:lpstr>PowerPoint Presentation</vt:lpstr>
      <vt:lpstr>PowerPoint Presentation</vt:lpstr>
      <vt:lpstr>PowerPoint Presentation</vt:lpstr>
      <vt:lpstr>PowerPoint Presentation</vt:lpstr>
      <vt:lpstr>Collection of blood from tail vein in rat</vt:lpstr>
      <vt:lpstr>Tools for collection of blood from tail vein</vt:lpstr>
      <vt:lpstr>PowerPoint Presentation</vt:lpstr>
      <vt:lpstr>PowerPoint Presentation</vt:lpstr>
      <vt:lpstr>PowerPoint Presentation</vt:lpstr>
      <vt:lpstr>PowerPoint Presentation</vt:lpstr>
      <vt:lpstr>PowerPoint Presentation</vt:lpstr>
      <vt:lpstr>PowerPoint Presentation</vt:lpstr>
      <vt:lpstr>Collection of Blood from Cardiac puncture in Rat</vt:lpstr>
      <vt:lpstr>Tools for collection of blood from cardiac puncture</vt:lpstr>
      <vt:lpstr>PowerPoint Presentation</vt:lpstr>
      <vt:lpstr>PowerPoint Presentation</vt:lpstr>
      <vt:lpstr>PowerPoint Presentation</vt:lpstr>
      <vt:lpstr>Oral Feeding in Rat</vt:lpstr>
      <vt:lpstr>Tools for oral feeding in rat</vt:lpstr>
      <vt:lpstr>PowerPoint Presentation</vt:lpstr>
      <vt:lpstr>PowerPoint Presentation</vt:lpstr>
      <vt:lpstr>PowerPoint Presentation</vt:lpstr>
      <vt:lpstr>PowerPoint Presentation</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Animal Technique - Rat</dc:title>
  <dc:creator>boshan</dc:creator>
  <cp:lastModifiedBy>ebrahim shahroozian</cp:lastModifiedBy>
  <cp:revision>28</cp:revision>
  <dcterms:created xsi:type="dcterms:W3CDTF">1999-08-19T07:11:01Z</dcterms:created>
  <dcterms:modified xsi:type="dcterms:W3CDTF">2020-04-07T10:17:43Z</dcterms:modified>
</cp:coreProperties>
</file>