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12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C2EDF-484B-4BD7-9CB4-4E88393DE196}" type="datetimeFigureOut">
              <a:rPr lang="fa-IR" smtClean="0"/>
              <a:t>07/06/1435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CB1C9-9B14-4024-ACE7-48AF99497DC8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cs typeface="B Nazanin" pitchFamily="2" charset="-78"/>
              </a:rPr>
              <a:t>THE GUINEA PIG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4" descr="C:\Documents and Settings\gbrant\My Documents\Classes\ANS424\images\guinea pigs\harlequ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645024"/>
            <a:ext cx="3530600" cy="256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ادامه...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 smtClean="0">
                <a:cs typeface="B Nazanin" pitchFamily="2" charset="-78"/>
              </a:rPr>
              <a:t>برنامه نسل گیری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فشرده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یک نر با یک تا 10 ماده 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ماده درست قبل از زایمان از قفس نر برداشته شده و بعد از زایمان برای مدت کوتاهی به قفس نر برگردانده شده و سپس دوباره به قفس بچه ها برده می شود</a:t>
            </a:r>
          </a:p>
          <a:p>
            <a:pPr lvl="3"/>
            <a:r>
              <a:rPr lang="fa-IR" dirty="0" smtClean="0">
                <a:cs typeface="B Nazanin" pitchFamily="2" charset="-78"/>
              </a:rPr>
              <a:t>این سیستم برای گروههای بزرگی که با هم نگهداری می شوند، انجام می گیرد و از زیر پا افتادن بچه جلوگیری میشود.</a:t>
            </a:r>
            <a:endParaRPr lang="fa-IR" dirty="0" smtClean="0">
              <a:cs typeface="B Nazanin" pitchFamily="2" charset="-78"/>
            </a:endParaRPr>
          </a:p>
          <a:p>
            <a:pPr lvl="1"/>
            <a:r>
              <a:rPr lang="fa-IR" dirty="0" smtClean="0">
                <a:cs typeface="B Nazanin" pitchFamily="2" charset="-78"/>
              </a:rPr>
              <a:t>غیرفشرده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ماده در هنگام حاملگی و تا زمان از شیر گیری از گروههای نسل گیری جدا می شود</a:t>
            </a:r>
          </a:p>
          <a:p>
            <a:pPr lvl="1"/>
            <a:endParaRPr lang="fa-IR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792" y="274638"/>
            <a:ext cx="5987008" cy="1143000"/>
          </a:xfrm>
        </p:spPr>
        <p:txBody>
          <a:bodyPr/>
          <a:lstStyle/>
          <a:p>
            <a:r>
              <a:rPr lang="fa-IR" dirty="0" smtClean="0">
                <a:cs typeface="B Nazanin" pitchFamily="2" charset="-78"/>
              </a:rPr>
              <a:t>ژنتیک و طبقه بندی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925144"/>
          </a:xfrm>
        </p:spPr>
        <p:txBody>
          <a:bodyPr>
            <a:normAutofit fontScale="550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سه نژاد اصلی بر اساس طول و پوشش مویی وجود دارد</a:t>
            </a:r>
          </a:p>
          <a:p>
            <a:r>
              <a:rPr lang="fa-IR" dirty="0" smtClean="0">
                <a:cs typeface="B Nazanin" pitchFamily="2" charset="-78"/>
              </a:rPr>
              <a:t>معمول ترین نژاد خوکچه هندی هم در آزمایشگاه و هم به عنوان پت نژاد انگلیسی است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پوشش موئی مستقیم، نرم و کوتاه دارد</a:t>
            </a:r>
          </a:p>
          <a:p>
            <a:r>
              <a:rPr lang="fa-IR" dirty="0" smtClean="0">
                <a:cs typeface="B Nazanin" pitchFamily="2" charset="-78"/>
              </a:rPr>
              <a:t>خوکچه هندی پرویی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پوشش موئی دراز و ظریف دارد</a:t>
            </a:r>
          </a:p>
          <a:p>
            <a:r>
              <a:rPr lang="fa-IR" dirty="0" smtClean="0">
                <a:cs typeface="B Nazanin" pitchFamily="2" charset="-78"/>
              </a:rPr>
              <a:t>حبشه ای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پوشش موئی کوتاه و خشن همراه با نمای پیچی یا گل سرخی</a:t>
            </a:r>
          </a:p>
          <a:p>
            <a:r>
              <a:rPr lang="fa-IR" dirty="0" smtClean="0">
                <a:cs typeface="B Nazanin" pitchFamily="2" charset="-78"/>
              </a:rPr>
              <a:t>گونه های دیگر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سیلکی (ابریشمی) پوشش موئی دراز، موها ناحیه صورت و قسمت های پایینی را نمی پوشانند (بریتانیا)</a:t>
            </a:r>
          </a:p>
          <a:p>
            <a:pPr lvl="1"/>
            <a:r>
              <a:rPr lang="en-US" dirty="0" smtClean="0">
                <a:cs typeface="B Nazanin" pitchFamily="2" charset="-78"/>
              </a:rPr>
              <a:t>Teddy</a:t>
            </a:r>
            <a:r>
              <a:rPr lang="fa-IR" dirty="0" smtClean="0">
                <a:cs typeface="B Nazanin" pitchFamily="2" charset="-78"/>
              </a:rPr>
              <a:t> (آمریکا) پوشش موئی کوتاه و خشتن و ضخیم با بدنه موئی پیچ خورده بدون ظاهر گل سرخی</a:t>
            </a:r>
          </a:p>
          <a:p>
            <a:pPr lvl="1"/>
            <a:r>
              <a:rPr lang="en-US" dirty="0" smtClean="0">
                <a:cs typeface="B Nazanin" pitchFamily="2" charset="-78"/>
              </a:rPr>
              <a:t>American crested cavy</a:t>
            </a:r>
            <a:r>
              <a:rPr lang="fa-IR" dirty="0" smtClean="0">
                <a:cs typeface="B Nazanin" pitchFamily="2" charset="-78"/>
              </a:rPr>
              <a:t> پوشش موئی کوتاه با یک فر تک متمایز در به لحاظ رنگی در جلوی پیشانی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نژادهای دیگر پت</a:t>
            </a:r>
          </a:p>
          <a:p>
            <a:pPr lvl="2"/>
            <a:r>
              <a:rPr lang="en-US" dirty="0" smtClean="0">
                <a:cs typeface="B Nazanin" pitchFamily="2" charset="-78"/>
              </a:rPr>
              <a:t>Self, agoutis, </a:t>
            </a:r>
            <a:r>
              <a:rPr lang="en-US" dirty="0" err="1" smtClean="0">
                <a:cs typeface="B Nazanin" pitchFamily="2" charset="-78"/>
              </a:rPr>
              <a:t>himalayan</a:t>
            </a:r>
            <a:r>
              <a:rPr lang="en-US" dirty="0" smtClean="0">
                <a:cs typeface="B Nazanin" pitchFamily="2" charset="-78"/>
              </a:rPr>
              <a:t>, Dutch, roan, Dalmatian, </a:t>
            </a:r>
            <a:r>
              <a:rPr lang="en-US" dirty="0" err="1" smtClean="0">
                <a:cs typeface="B Nazanin" pitchFamily="2" charset="-78"/>
              </a:rPr>
              <a:t>totoiseshell</a:t>
            </a:r>
            <a:endParaRPr lang="fa-IR" dirty="0" smtClean="0">
              <a:cs typeface="B Nazanin" pitchFamily="2" charset="-78"/>
            </a:endParaRPr>
          </a:p>
          <a:p>
            <a:pPr lvl="1"/>
            <a:endParaRPr lang="fa-IR" dirty="0">
              <a:cs typeface="B Nazanin" pitchFamily="2" charset="-78"/>
            </a:endParaRPr>
          </a:p>
        </p:txBody>
      </p:sp>
      <p:pic>
        <p:nvPicPr>
          <p:cNvPr id="4" name="Picture 3" descr="C:\Documents and Settings\gbrant\My Documents\Classes\ANS424\images\guinea pigs\Peruvi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072238"/>
            <a:ext cx="2232248" cy="1621404"/>
          </a:xfrm>
          <a:prstGeom prst="rect">
            <a:avLst/>
          </a:prstGeom>
          <a:noFill/>
        </p:spPr>
      </p:pic>
      <p:pic>
        <p:nvPicPr>
          <p:cNvPr id="5" name="Picture 3" descr="C:\Documents and Settings\gbrant\My Documents\Classes\ANS424\images\guinea pigs\Aby_-13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3429000"/>
            <a:ext cx="2137792" cy="1549299"/>
          </a:xfrm>
          <a:prstGeom prst="rect">
            <a:avLst/>
          </a:prstGeom>
          <a:noFill/>
        </p:spPr>
      </p:pic>
      <p:pic>
        <p:nvPicPr>
          <p:cNvPr id="6" name="Picture 4" descr="C:\Documents and Settings\gbrant\My Documents\Classes\ANS424\images\guinea pigs\shelti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4797152"/>
            <a:ext cx="1152128" cy="785542"/>
          </a:xfrm>
          <a:prstGeom prst="rect">
            <a:avLst/>
          </a:prstGeom>
          <a:noFill/>
        </p:spPr>
      </p:pic>
      <p:pic>
        <p:nvPicPr>
          <p:cNvPr id="7" name="Picture 3" descr="C:\Documents and Settings\gbrant\My Documents\Classes\ANS424\images\guinea pigs\Teddy peruan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5555308"/>
            <a:ext cx="1273696" cy="955029"/>
          </a:xfrm>
          <a:prstGeom prst="rect">
            <a:avLst/>
          </a:prstGeom>
          <a:noFill/>
        </p:spPr>
      </p:pic>
      <p:pic>
        <p:nvPicPr>
          <p:cNvPr id="8" name="Picture 5" descr="C:\Documents and Settings\gbrant\My Documents\Classes\ANS424\images\guinea pigs\crested2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5229200"/>
            <a:ext cx="1187624" cy="1385562"/>
          </a:xfrm>
          <a:prstGeom prst="rect">
            <a:avLst/>
          </a:prstGeom>
          <a:noFill/>
        </p:spPr>
      </p:pic>
      <p:pic>
        <p:nvPicPr>
          <p:cNvPr id="9" name="Picture 3" descr="C:\Documents and Settings\gbrant\My Documents\Classes\ANS424\images\guinea pigs\DCP00586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4" y="260648"/>
            <a:ext cx="2555776" cy="15843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خوکچه هندی پستاندار کوچک بومی آمریکای جنوبی است</a:t>
            </a:r>
          </a:p>
          <a:p>
            <a:r>
              <a:rPr lang="fa-IR" dirty="0" smtClean="0">
                <a:cs typeface="B Nazanin" pitchFamily="2" charset="-78"/>
              </a:rPr>
              <a:t>در راسته </a:t>
            </a:r>
            <a:r>
              <a:rPr lang="en-US" dirty="0" err="1" smtClean="0">
                <a:cs typeface="B Nazanin" pitchFamily="2" charset="-78"/>
              </a:rPr>
              <a:t>Rodentia</a:t>
            </a:r>
            <a:r>
              <a:rPr lang="fa-IR" dirty="0" smtClean="0">
                <a:cs typeface="B Nazanin" pitchFamily="2" charset="-78"/>
              </a:rPr>
              <a:t>، تجت راسته </a:t>
            </a:r>
            <a:r>
              <a:rPr lang="en-US" dirty="0" err="1" smtClean="0">
                <a:cs typeface="B Nazanin" pitchFamily="2" charset="-78"/>
              </a:rPr>
              <a:t>Hystricognathi</a:t>
            </a:r>
            <a:r>
              <a:rPr lang="fa-IR" dirty="0" smtClean="0">
                <a:cs typeface="B Nazanin" pitchFamily="2" charset="-78"/>
              </a:rPr>
              <a:t> </a:t>
            </a:r>
          </a:p>
          <a:p>
            <a:r>
              <a:rPr lang="fa-IR" dirty="0" smtClean="0">
                <a:cs typeface="B Nazanin" pitchFamily="2" charset="-78"/>
              </a:rPr>
              <a:t>نام علمی آن: </a:t>
            </a:r>
            <a:r>
              <a:rPr lang="en-US" i="1" dirty="0" err="1" smtClean="0">
                <a:cs typeface="B Nazanin" pitchFamily="2" charset="-78"/>
              </a:rPr>
              <a:t>Cavia</a:t>
            </a:r>
            <a:r>
              <a:rPr lang="en-US" i="1" dirty="0" smtClean="0">
                <a:cs typeface="B Nazanin" pitchFamily="2" charset="-78"/>
              </a:rPr>
              <a:t> </a:t>
            </a:r>
            <a:r>
              <a:rPr lang="en-US" i="1" dirty="0" err="1" smtClean="0">
                <a:cs typeface="B Nazanin" pitchFamily="2" charset="-78"/>
              </a:rPr>
              <a:t>porcellus</a:t>
            </a:r>
            <a:r>
              <a:rPr lang="fa-IR" i="1" dirty="0" smtClean="0">
                <a:cs typeface="B Nazanin" pitchFamily="2" charset="-78"/>
              </a:rPr>
              <a:t> </a:t>
            </a:r>
          </a:p>
          <a:p>
            <a:r>
              <a:rPr lang="fa-IR" dirty="0" smtClean="0">
                <a:cs typeface="B Nazanin" pitchFamily="2" charset="-78"/>
              </a:rPr>
              <a:t>ارزیابی توالی اسیدهای آمینه نشان داده که در ارتباط نزدیکی با جوندگان و خاتواده </a:t>
            </a:r>
            <a:r>
              <a:rPr lang="en-US" dirty="0" smtClean="0">
                <a:cs typeface="B Nazanin" pitchFamily="2" charset="-78"/>
              </a:rPr>
              <a:t>gopher</a:t>
            </a:r>
            <a:r>
              <a:rPr lang="fa-IR" dirty="0" smtClean="0">
                <a:cs typeface="B Nazanin" pitchFamily="2" charset="-78"/>
              </a:rPr>
              <a:t> است</a:t>
            </a:r>
          </a:p>
          <a:p>
            <a:r>
              <a:rPr lang="fa-IR" dirty="0" smtClean="0">
                <a:cs typeface="B Nazanin" pitchFamily="2" charset="-78"/>
              </a:rPr>
              <a:t>در صنعت </a:t>
            </a:r>
            <a:r>
              <a:rPr lang="en-US" dirty="0" smtClean="0">
                <a:cs typeface="B Nazanin" pitchFamily="2" charset="-78"/>
              </a:rPr>
              <a:t>Pet</a:t>
            </a:r>
            <a:r>
              <a:rPr lang="fa-IR" dirty="0" smtClean="0">
                <a:cs typeface="B Nazanin" pitchFamily="2" charset="-78"/>
              </a:rPr>
              <a:t> به عنوان </a:t>
            </a:r>
            <a:r>
              <a:rPr lang="en-US" dirty="0" smtClean="0">
                <a:cs typeface="B Nazanin" pitchFamily="2" charset="-78"/>
              </a:rPr>
              <a:t>Cavy</a:t>
            </a:r>
            <a:r>
              <a:rPr lang="fa-IR" dirty="0" smtClean="0">
                <a:cs typeface="B Nazanin" pitchFamily="2" charset="-78"/>
              </a:rPr>
              <a:t> شناخته می شود</a:t>
            </a:r>
          </a:p>
          <a:p>
            <a:r>
              <a:rPr lang="fa-IR" dirty="0" smtClean="0">
                <a:cs typeface="B Nazanin" pitchFamily="2" charset="-78"/>
              </a:rPr>
              <a:t>اسم بی مسمی است چرا که نه خوک است و نه از گینه</a:t>
            </a:r>
          </a:p>
          <a:p>
            <a:r>
              <a:rPr lang="fa-IR" dirty="0" smtClean="0">
                <a:cs typeface="B Nazanin" pitchFamily="2" charset="-78"/>
              </a:rPr>
              <a:t>نام آن از روشی که برای آماده کردن آن برای خوردن استفاده می شده گرفته شده است</a:t>
            </a:r>
          </a:p>
          <a:p>
            <a:r>
              <a:rPr lang="fa-IR" dirty="0" smtClean="0">
                <a:cs typeface="B Nazanin" pitchFamily="2" charset="-78"/>
              </a:rPr>
              <a:t>در بعضی متون دیگر جیغ های مشخص آن منبعی برای نام آن در نظر گرفته شده است</a:t>
            </a:r>
          </a:p>
          <a:p>
            <a:r>
              <a:rPr lang="fa-IR" dirty="0" smtClean="0">
                <a:cs typeface="B Nazanin" pitchFamily="2" charset="-78"/>
              </a:rPr>
              <a:t>در قرن 16 توسط ملوانان هلندی وارد اروپا شد</a:t>
            </a:r>
          </a:p>
          <a:p>
            <a:r>
              <a:rPr lang="fa-IR" dirty="0" smtClean="0">
                <a:cs typeface="B Nazanin" pitchFamily="2" charset="-78"/>
              </a:rPr>
              <a:t>به اندازه رت و موش برای اهداف تجربی استفاده نمی شوند</a:t>
            </a:r>
            <a:endParaRPr lang="fa-IR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808" y="274638"/>
            <a:ext cx="5842992" cy="1143000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cs typeface="B Nazanin" pitchFamily="2" charset="-78"/>
              </a:rPr>
              <a:t>خصوصیات آناتومیکی و فیزیولوژیکی 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مشخصات عمومی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بدنی چهارشانه با اندامهای نسبتا کوتاه و ظریف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اندام جلویی چهار انگشت و اندام خلفی سه انگشت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خیلی شباهت به چین چیلا و جوجه تیغی دارند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بچه به دنیا آمده : چشمان باز، بدن پرمو، و توانا در خرودن غذای جامد در عرض چند ساعت هستند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نر خوکچه هندی </a:t>
            </a:r>
            <a:r>
              <a:rPr lang="en-US" dirty="0" smtClean="0">
                <a:cs typeface="B Nazanin" pitchFamily="2" charset="-78"/>
              </a:rPr>
              <a:t>boar</a:t>
            </a:r>
            <a:r>
              <a:rPr lang="fa-IR" dirty="0" smtClean="0">
                <a:cs typeface="B Nazanin" pitchFamily="2" charset="-78"/>
              </a:rPr>
              <a:t> و ماده </a:t>
            </a:r>
            <a:r>
              <a:rPr lang="en-US" dirty="0" smtClean="0">
                <a:cs typeface="B Nazanin" pitchFamily="2" charset="-78"/>
              </a:rPr>
              <a:t>sow</a:t>
            </a:r>
            <a:r>
              <a:rPr lang="fa-IR" dirty="0" smtClean="0">
                <a:cs typeface="B Nazanin" pitchFamily="2" charset="-78"/>
              </a:rPr>
              <a:t> و زایمان </a:t>
            </a:r>
            <a:r>
              <a:rPr lang="en-US" dirty="0" err="1" smtClean="0">
                <a:cs typeface="B Nazanin" pitchFamily="2" charset="-78"/>
              </a:rPr>
              <a:t>farrowing</a:t>
            </a:r>
            <a:r>
              <a:rPr lang="fa-IR" dirty="0" smtClean="0">
                <a:cs typeface="B Nazanin" pitchFamily="2" charset="-78"/>
              </a:rPr>
              <a:t> گفته می شود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در صورت نگهداری مناسب حیواناتی مطیع و کاملا مقاوم هستند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حضور سلولهای کورلف در اسمیر خون خوکچه هندی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لکوسیت هایی هستند که حاوی گنجیدگی های داخل سیتوپلاسمی به نام کولوف بادی هستند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در ماده ها بزرگتر از نرها است و در مدت استروس و آبستنی افزایش می یابد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حفاظت دربرابر آنتی ژن های جنینی</a:t>
            </a:r>
            <a:endParaRPr lang="fa-IR" dirty="0">
              <a:cs typeface="B Nazanin" pitchFamily="2" charset="-78"/>
            </a:endParaRPr>
          </a:p>
        </p:txBody>
      </p:sp>
      <p:pic>
        <p:nvPicPr>
          <p:cNvPr id="2050" name="Picture 2" descr="http://classconnection.s3.amazonaws.com/111/flashcards/1516111/jpg/kurloff-body13558871604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479114"/>
            <a:ext cx="1475656" cy="1262254"/>
          </a:xfrm>
          <a:prstGeom prst="rect">
            <a:avLst/>
          </a:prstGeom>
          <a:noFill/>
        </p:spPr>
      </p:pic>
      <p:sp>
        <p:nvSpPr>
          <p:cNvPr id="2052" name="AutoShape 4" descr="http://netmarketing-123.com/wp-content/uploads/2013/11/Guinea-pig.jpg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pic>
        <p:nvPicPr>
          <p:cNvPr id="2054" name="Picture 6" descr="http://netmarketing-123.com/wp-content/uploads/2013/11/Guinea-pi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48680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91264" cy="5433467"/>
          </a:xfrm>
        </p:spPr>
        <p:txBody>
          <a:bodyPr>
            <a:normAutofit fontScale="850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سر و گردن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سوراخ داخل چشمی بزرگی دارند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لاله گوش بدون مو و پرده برجسته بزرگی که اجازه میدهد گردش خون داخل گوش به خوبی مورد بررسی قرار بگیرد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تیموس در دو طرف نای و زیر پوستی قرار گرفته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با وجود چین های صوتی خیلی کوچک در ایجاد صداهایی مشخص توانا هستند. 11 نوع صدای مشخص برای انها توصیف شده است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در هر یک چهارم حفره دهان دندانهای پیش آسیا دارند و فضای بین آسیا و پیش آسیا، دیاستما گفته می شود.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چهار جفت غده بزاقی دارد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پاورتید، تحت فکی، زیر زبانی و آسیا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این غده ها جاوی مجاری هستند که به طور مستقیم ترشحات را به حفره دهان وارد میکنند 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کام نرم پیوسته و همراه با زبانی بزرگ است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سوراخی در کام نرم به نام </a:t>
            </a:r>
            <a:r>
              <a:rPr lang="en-US" dirty="0" smtClean="0">
                <a:cs typeface="B Nazanin" pitchFamily="2" charset="-78"/>
              </a:rPr>
              <a:t>palatal </a:t>
            </a:r>
            <a:r>
              <a:rPr lang="en-US" dirty="0" err="1" smtClean="0">
                <a:cs typeface="B Nazanin" pitchFamily="2" charset="-78"/>
              </a:rPr>
              <a:t>ostium</a:t>
            </a:r>
            <a:r>
              <a:rPr lang="fa-IR" dirty="0" smtClean="0">
                <a:cs typeface="B Nazanin" pitchFamily="2" charset="-78"/>
              </a:rPr>
              <a:t> منفذی است میان دهانی حلقی و حلق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این خصوصیت آناتومیکی و حفره دهانی سرتاسر باریک، انتوبه داخل نایی را به شدت مشکل می کند</a:t>
            </a:r>
          </a:p>
          <a:p>
            <a:pPr lvl="2"/>
            <a:endParaRPr lang="fa-IR" dirty="0" smtClean="0">
              <a:cs typeface="B Nazanin" pitchFamily="2" charset="-78"/>
            </a:endParaRPr>
          </a:p>
          <a:p>
            <a:pPr lvl="1"/>
            <a:endParaRPr lang="fa-IR" dirty="0">
              <a:cs typeface="B Nazanin" pitchFamily="2" charset="-78"/>
            </a:endParaRPr>
          </a:p>
        </p:txBody>
      </p:sp>
      <p:pic>
        <p:nvPicPr>
          <p:cNvPr id="1026" name="Picture 2" descr="http://maxshouse.com/Illustrations/Tympanic_Bull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604338" cy="11796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سینه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مانند جوندگان دیگر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ریه راست چهار قسمتی و ریه چپ سه قسمتی</a:t>
            </a:r>
          </a:p>
          <a:p>
            <a:r>
              <a:rPr lang="fa-IR" dirty="0" smtClean="0">
                <a:cs typeface="B Nazanin" pitchFamily="2" charset="-78"/>
              </a:rPr>
              <a:t>شکم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قسمت غیر غده ای وجود ندارد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سکوم خیلی بزرگ، کیسه ای با دیواره نازک که قسمت مرکزی و چپ حفره شکم را اشغال کرده است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کبد شش قسمتی است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طحال نسبتا پهن و کیسه صفرا به خوبی رشد یافته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غدد سباسه در طول پشتی و اطراف مقعد به خوبی گسترش یافته اند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ترشحات این غد برای نشانه گذاری استفاده می شود.</a:t>
            </a:r>
          </a:p>
          <a:p>
            <a:pPr lvl="1"/>
            <a:endParaRPr lang="fa-IR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سیستم ادراری تناسلی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کلیه، لگنچه بزرگی دارد،ادرار قلیایی و کریستالینه و سفید یا زرد کرمی است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ماده ها رحم دو شاخه دارند و هر رحم یک سرویکس جدا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یک جفت پستان دارند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بیضه ها در کانال مغابنی هستند و در سرتاسر زندگی باز هستند 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پنیس استخوانی دارند</a:t>
            </a:r>
            <a:endParaRPr lang="fa-IR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مدلهای حیوانی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مطالعات صدا شناسی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به علت ساختار گوش که به راحتی می توان اجزای داخلی گوش را مورد بررسی قرار داد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مطالعات تغذیه ای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نیاز آنها به ویتامین </a:t>
            </a:r>
            <a:r>
              <a:rPr lang="en-US" dirty="0" smtClean="0">
                <a:cs typeface="B Nazanin" pitchFamily="2" charset="-78"/>
              </a:rPr>
              <a:t>C</a:t>
            </a:r>
            <a:r>
              <a:rPr lang="fa-IR" dirty="0" smtClean="0">
                <a:cs typeface="B Nazanin" pitchFamily="2" charset="-78"/>
              </a:rPr>
              <a:t> مانند پریمات ها 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در بیماریهای عفونی و واکنش های ازدیاد حساسیت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وجود انتی ژن های منحصر به فرد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ماده بالغ منبع کمپلمان های سرم هستند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مطالعات اثرات هورمون ها در زمان حاملگی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مطالعات پوستی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منبعی برای سلولهای اپیتلیوم روده ای هستند</a:t>
            </a:r>
            <a:endParaRPr lang="fa-IR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9952" y="44624"/>
            <a:ext cx="4546848" cy="850106"/>
          </a:xfrm>
        </p:spPr>
        <p:txBody>
          <a:bodyPr/>
          <a:lstStyle/>
          <a:p>
            <a:r>
              <a:rPr lang="fa-IR" dirty="0" smtClean="0">
                <a:cs typeface="B Nazanin" pitchFamily="2" charset="-78"/>
              </a:rPr>
              <a:t>تولید مثل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7944" y="980728"/>
            <a:ext cx="4824536" cy="5616624"/>
          </a:xfrm>
        </p:spPr>
        <p:txBody>
          <a:bodyPr>
            <a:normAutofit fontScale="625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شناسایی جنس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برجستگی جنسی در ماده ها شامل فرورفتگی </a:t>
            </a:r>
            <a:r>
              <a:rPr lang="en-US" dirty="0" smtClean="0">
                <a:cs typeface="B Nazanin" pitchFamily="2" charset="-78"/>
              </a:rPr>
              <a:t>Y</a:t>
            </a:r>
            <a:r>
              <a:rPr lang="fa-IR" dirty="0" smtClean="0">
                <a:cs typeface="B Nazanin" pitchFamily="2" charset="-78"/>
              </a:rPr>
              <a:t> شکل در بافت های منطقه پرینه است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کیسه بیضه و بیضه ها در در نرهای بالغ کاملا مشهود است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در نرهای جوان ایجاد فشار ملایم در طول برجستگی جنسی باعث بیرو امدن پنیس از غلاف آن می شود.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به آسانی قابلیت نسل گیری دارد اما نه به باروری جوندگان دیگر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سن بلوغ جنسی 3-2 ماه است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پولی استروس غیر فصلی هستند با سیکل استروس 17-15 روزه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تخمک گذاری خودبه خودی همراه با استروس که 11-6 ساعت دوام دارد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10-2 ساعت بعد از زایمان استروس اتفاق می افتد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سایتولوژی واژینال برای شناسایی مرحله استروس استفاده می شود. همچنین رفتار مشخص ماده در مدت استروس دیده می شود.</a:t>
            </a:r>
          </a:p>
          <a:p>
            <a:pPr lvl="2"/>
            <a:r>
              <a:rPr lang="fa-IR" dirty="0" smtClean="0">
                <a:cs typeface="B Nazanin" pitchFamily="2" charset="-78"/>
              </a:rPr>
              <a:t>ماده در ستون فقرات ایجاد انحنا می کند و ادامهای خلفی را نوسان می دهد</a:t>
            </a:r>
            <a:endParaRPr lang="fa-IR" dirty="0">
              <a:cs typeface="B Nazanin" pitchFamily="2" charset="-78"/>
            </a:endParaRPr>
          </a:p>
        </p:txBody>
      </p:sp>
      <p:pic>
        <p:nvPicPr>
          <p:cNvPr id="4" name="Picture 5" descr="fema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51520" y="2852936"/>
            <a:ext cx="2699792" cy="2249092"/>
          </a:xfrm>
          <a:prstGeom prst="rect">
            <a:avLst/>
          </a:prstGeom>
          <a:noFill/>
        </p:spPr>
      </p:pic>
      <p:pic>
        <p:nvPicPr>
          <p:cNvPr id="5" name="Picture 6" descr="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908720"/>
            <a:ext cx="2253889" cy="184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ادامه...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ماده هایی که برای جفت گیری انتخاب می شوند از 6 ماه باید کمتر باشند</a:t>
            </a:r>
          </a:p>
          <a:p>
            <a:pPr lvl="1"/>
            <a:r>
              <a:rPr lang="fa-IR" dirty="0" smtClean="0">
                <a:cs typeface="B Nazanin" pitchFamily="2" charset="-78"/>
              </a:rPr>
              <a:t>ماده های بزرگتر از 6 ماه سمفیز لگنی جوش خورده و در صورت حاملگی باعث سخت زایی کشنده می شود.</a:t>
            </a:r>
          </a:p>
          <a:p>
            <a:r>
              <a:rPr lang="fa-IR" dirty="0" smtClean="0">
                <a:cs typeface="B Nazanin" pitchFamily="2" charset="-78"/>
              </a:rPr>
              <a:t>طول حاملگی 68 روز است (72-57)</a:t>
            </a:r>
          </a:p>
          <a:p>
            <a:r>
              <a:rPr lang="fa-IR" dirty="0" smtClean="0">
                <a:cs typeface="B Nazanin" pitchFamily="2" charset="-78"/>
              </a:rPr>
              <a:t>بچه های بزرگتر طول حاملگی کوتاه تری دارند</a:t>
            </a:r>
          </a:p>
          <a:p>
            <a:r>
              <a:rPr lang="fa-IR" dirty="0" smtClean="0">
                <a:cs typeface="B Nazanin" pitchFamily="2" charset="-78"/>
              </a:rPr>
              <a:t>جفت گیری از طریق تشکیل پلاک جفت گیری مشخص می شود.</a:t>
            </a:r>
          </a:p>
          <a:p>
            <a:r>
              <a:rPr lang="fa-IR" dirty="0" smtClean="0">
                <a:cs typeface="B Nazanin" pitchFamily="2" charset="-78"/>
              </a:rPr>
              <a:t>ماده ها لانه سازی نمیکنند. در 2 روز قبل زایمان جدا شدن استخوانهای لگن ماده اتفاق می افتد</a:t>
            </a:r>
          </a:p>
          <a:p>
            <a:r>
              <a:rPr lang="fa-IR" dirty="0" smtClean="0">
                <a:cs typeface="B Nazanin" pitchFamily="2" charset="-78"/>
              </a:rPr>
              <a:t>تعداد بچه به طور معمول 4-2 است</a:t>
            </a:r>
          </a:p>
          <a:p>
            <a:r>
              <a:rPr lang="fa-IR" dirty="0" smtClean="0">
                <a:cs typeface="B Nazanin" pitchFamily="2" charset="-78"/>
              </a:rPr>
              <a:t>بچه ها حداقل 5 روز بعد از زایمان با مادر باید بمانند</a:t>
            </a:r>
          </a:p>
          <a:p>
            <a:r>
              <a:rPr lang="fa-IR" dirty="0" smtClean="0">
                <a:cs typeface="B Nazanin" pitchFamily="2" charset="-78"/>
              </a:rPr>
              <a:t>ماده رفتارهای مادری را زیاد نشان نمی دهد اما در هفته اول بچه را تحریک به دفع مدفوع و ادرار می کند</a:t>
            </a:r>
          </a:p>
          <a:p>
            <a:r>
              <a:rPr lang="fa-IR" dirty="0" smtClean="0">
                <a:cs typeface="B Nazanin" pitchFamily="2" charset="-78"/>
              </a:rPr>
              <a:t>برای 3 هفته مادر شیر می دهد</a:t>
            </a:r>
            <a:endParaRPr lang="fa-IR" dirty="0">
              <a:cs typeface="B Nazanin" pitchFamily="2" charset="-78"/>
            </a:endParaRPr>
          </a:p>
        </p:txBody>
      </p:sp>
      <p:pic>
        <p:nvPicPr>
          <p:cNvPr id="4" name="Picture 10" descr="http://cavymadness.ne.client2.attbi.com/photos/sub2002/sub2002-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87624" y="5139190"/>
            <a:ext cx="2232248" cy="1674186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1087</Words>
  <Application>Microsoft Office PowerPoint</Application>
  <PresentationFormat>On-screen Show (4:3)</PresentationFormat>
  <Paragraphs>107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GUINEA PIG</vt:lpstr>
      <vt:lpstr>Slide 2</vt:lpstr>
      <vt:lpstr>خصوصیات آناتومیکی و فیزیولوژیکی </vt:lpstr>
      <vt:lpstr>Slide 4</vt:lpstr>
      <vt:lpstr>Slide 5</vt:lpstr>
      <vt:lpstr>Slide 6</vt:lpstr>
      <vt:lpstr>مدلهای حیوانی</vt:lpstr>
      <vt:lpstr>تولید مثل</vt:lpstr>
      <vt:lpstr>ادامه...</vt:lpstr>
      <vt:lpstr>ادامه...</vt:lpstr>
      <vt:lpstr>ژنتیک و طبقه بندی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GUINEA PIG</dc:title>
  <dc:creator>Ebrahim</dc:creator>
  <cp:lastModifiedBy>Ebrahim</cp:lastModifiedBy>
  <cp:revision>4</cp:revision>
  <dcterms:created xsi:type="dcterms:W3CDTF">2014-05-05T04:22:46Z</dcterms:created>
  <dcterms:modified xsi:type="dcterms:W3CDTF">2014-05-05T07:54:14Z</dcterms:modified>
</cp:coreProperties>
</file>