
<file path=[Content_Types].xml><?xml version="1.0" encoding="utf-8"?>
<Types xmlns="http://schemas.openxmlformats.org/package/2006/content-types">
  <Default Extension="gif" ContentType="image/gi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sldIdLst>
    <p:sldId id="256" r:id="rId2"/>
    <p:sldId id="257" r:id="rId3"/>
    <p:sldId id="260" r:id="rId4"/>
    <p:sldId id="258" r:id="rId5"/>
    <p:sldId id="270" r:id="rId6"/>
    <p:sldId id="259" r:id="rId7"/>
    <p:sldId id="261" r:id="rId8"/>
    <p:sldId id="262" r:id="rId9"/>
    <p:sldId id="263" r:id="rId10"/>
    <p:sldId id="264" r:id="rId11"/>
    <p:sldId id="265" r:id="rId12"/>
    <p:sldId id="271" r:id="rId13"/>
    <p:sldId id="266" r:id="rId14"/>
    <p:sldId id="267" r:id="rId15"/>
    <p:sldId id="268" r:id="rId16"/>
    <p:sldId id="269" r:id="rId17"/>
    <p:sldId id="274" r:id="rId18"/>
    <p:sldId id="272" r:id="rId19"/>
    <p:sldId id="273" r:id="rId20"/>
  </p:sldIdLst>
  <p:sldSz cx="9144000" cy="6858000" type="screen4x3"/>
  <p:notesSz cx="6858000" cy="9144000"/>
  <p:defaultTextStyle>
    <a:defPPr>
      <a:defRPr lang="fa-IR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4412" autoAdjust="0"/>
    <p:restoredTop sz="94640" autoAdjust="0"/>
  </p:normalViewPr>
  <p:slideViewPr>
    <p:cSldViewPr>
      <p:cViewPr varScale="1">
        <p:scale>
          <a:sx n="104" d="100"/>
          <a:sy n="104" d="100"/>
        </p:scale>
        <p:origin x="80" y="12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7562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CF499-72C4-4717-BBB6-065C8D311293}" type="datetimeFigureOut">
              <a:rPr lang="fa-IR" smtClean="0"/>
              <a:pPr/>
              <a:t>13/08/1441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4B0673-6205-4BD0-A6FB-64ECEC0E55CD}" type="slidenum">
              <a:rPr lang="fa-IR" smtClean="0"/>
              <a:pPr/>
              <a:t>‹#›</a:t>
            </a:fld>
            <a:endParaRPr lang="fa-I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CF499-72C4-4717-BBB6-065C8D311293}" type="datetimeFigureOut">
              <a:rPr lang="fa-IR" smtClean="0"/>
              <a:pPr/>
              <a:t>13/08/1441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4B0673-6205-4BD0-A6FB-64ECEC0E55CD}" type="slidenum">
              <a:rPr lang="fa-IR" smtClean="0"/>
              <a:pPr/>
              <a:t>‹#›</a:t>
            </a:fld>
            <a:endParaRPr lang="fa-I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CF499-72C4-4717-BBB6-065C8D311293}" type="datetimeFigureOut">
              <a:rPr lang="fa-IR" smtClean="0"/>
              <a:pPr/>
              <a:t>13/08/1441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4B0673-6205-4BD0-A6FB-64ECEC0E55CD}" type="slidenum">
              <a:rPr lang="fa-IR" smtClean="0"/>
              <a:pPr/>
              <a:t>‹#›</a:t>
            </a:fld>
            <a:endParaRPr lang="fa-I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CF499-72C4-4717-BBB6-065C8D311293}" type="datetimeFigureOut">
              <a:rPr lang="fa-IR" smtClean="0"/>
              <a:pPr/>
              <a:t>13/08/1441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4B0673-6205-4BD0-A6FB-64ECEC0E55CD}" type="slidenum">
              <a:rPr lang="fa-IR" smtClean="0"/>
              <a:pPr/>
              <a:t>‹#›</a:t>
            </a:fld>
            <a:endParaRPr lang="fa-I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CF499-72C4-4717-BBB6-065C8D311293}" type="datetimeFigureOut">
              <a:rPr lang="fa-IR" smtClean="0"/>
              <a:pPr/>
              <a:t>13/08/1441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4B0673-6205-4BD0-A6FB-64ECEC0E55CD}" type="slidenum">
              <a:rPr lang="fa-IR" smtClean="0"/>
              <a:pPr/>
              <a:t>‹#›</a:t>
            </a:fld>
            <a:endParaRPr lang="fa-I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CF499-72C4-4717-BBB6-065C8D311293}" type="datetimeFigureOut">
              <a:rPr lang="fa-IR" smtClean="0"/>
              <a:pPr/>
              <a:t>13/08/1441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4B0673-6205-4BD0-A6FB-64ECEC0E55CD}" type="slidenum">
              <a:rPr lang="fa-IR" smtClean="0"/>
              <a:pPr/>
              <a:t>‹#›</a:t>
            </a:fld>
            <a:endParaRPr lang="fa-I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CF499-72C4-4717-BBB6-065C8D311293}" type="datetimeFigureOut">
              <a:rPr lang="fa-IR" smtClean="0"/>
              <a:pPr/>
              <a:t>13/08/1441</a:t>
            </a:fld>
            <a:endParaRPr lang="fa-I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4B0673-6205-4BD0-A6FB-64ECEC0E55CD}" type="slidenum">
              <a:rPr lang="fa-IR" smtClean="0"/>
              <a:pPr/>
              <a:t>‹#›</a:t>
            </a:fld>
            <a:endParaRPr lang="fa-I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CF499-72C4-4717-BBB6-065C8D311293}" type="datetimeFigureOut">
              <a:rPr lang="fa-IR" smtClean="0"/>
              <a:pPr/>
              <a:t>13/08/1441</a:t>
            </a:fld>
            <a:endParaRPr lang="fa-I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4B0673-6205-4BD0-A6FB-64ECEC0E55CD}" type="slidenum">
              <a:rPr lang="fa-IR" smtClean="0"/>
              <a:pPr/>
              <a:t>‹#›</a:t>
            </a:fld>
            <a:endParaRPr lang="fa-I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CF499-72C4-4717-BBB6-065C8D311293}" type="datetimeFigureOut">
              <a:rPr lang="fa-IR" smtClean="0"/>
              <a:pPr/>
              <a:t>13/08/1441</a:t>
            </a:fld>
            <a:endParaRPr lang="fa-I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4B0673-6205-4BD0-A6FB-64ECEC0E55CD}" type="slidenum">
              <a:rPr lang="fa-IR" smtClean="0"/>
              <a:pPr/>
              <a:t>‹#›</a:t>
            </a:fld>
            <a:endParaRPr lang="fa-I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CF499-72C4-4717-BBB6-065C8D311293}" type="datetimeFigureOut">
              <a:rPr lang="fa-IR" smtClean="0"/>
              <a:pPr/>
              <a:t>13/08/1441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4B0673-6205-4BD0-A6FB-64ECEC0E55CD}" type="slidenum">
              <a:rPr lang="fa-IR" smtClean="0"/>
              <a:pPr/>
              <a:t>‹#›</a:t>
            </a:fld>
            <a:endParaRPr lang="fa-I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a-I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CF499-72C4-4717-BBB6-065C8D311293}" type="datetimeFigureOut">
              <a:rPr lang="fa-IR" smtClean="0"/>
              <a:pPr/>
              <a:t>13/08/1441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4B0673-6205-4BD0-A6FB-64ECEC0E55CD}" type="slidenum">
              <a:rPr lang="fa-IR" smtClean="0"/>
              <a:pPr/>
              <a:t>‹#›</a:t>
            </a:fld>
            <a:endParaRPr lang="fa-I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1CF499-72C4-4717-BBB6-065C8D311293}" type="datetimeFigureOut">
              <a:rPr lang="fa-IR" smtClean="0"/>
              <a:pPr/>
              <a:t>13/08/1441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4B0673-6205-4BD0-A6FB-64ECEC0E55CD}" type="slidenum">
              <a:rPr lang="fa-IR" smtClean="0"/>
              <a:pPr/>
              <a:t>‹#›</a:t>
            </a:fld>
            <a:endParaRPr lang="fa-I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a-IR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8.jpe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29.png"/><Relationship Id="rId5" Type="http://schemas.openxmlformats.org/officeDocument/2006/relationships/image" Target="../media/image31.gif"/><Relationship Id="rId4" Type="http://schemas.openxmlformats.org/officeDocument/2006/relationships/image" Target="../media/image30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29.png"/><Relationship Id="rId4" Type="http://schemas.openxmlformats.org/officeDocument/2006/relationships/image" Target="../media/image32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6.jpeg"/><Relationship Id="rId12" Type="http://schemas.openxmlformats.org/officeDocument/2006/relationships/image" Target="../media/image29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35.jpeg"/><Relationship Id="rId11" Type="http://schemas.openxmlformats.org/officeDocument/2006/relationships/image" Target="../media/image40.gif"/><Relationship Id="rId5" Type="http://schemas.openxmlformats.org/officeDocument/2006/relationships/image" Target="../media/image34.png"/><Relationship Id="rId10" Type="http://schemas.openxmlformats.org/officeDocument/2006/relationships/image" Target="../media/image39.jpeg"/><Relationship Id="rId4" Type="http://schemas.openxmlformats.org/officeDocument/2006/relationships/image" Target="../media/image33.gif"/><Relationship Id="rId9" Type="http://schemas.openxmlformats.org/officeDocument/2006/relationships/image" Target="../media/image3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29.png"/><Relationship Id="rId4" Type="http://schemas.openxmlformats.org/officeDocument/2006/relationships/image" Target="../media/image41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30000"/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fa-IR" sz="5400" b="1" dirty="0">
                <a:cs typeface="B Nazanin" pitchFamily="2" charset="-78"/>
              </a:rPr>
              <a:t>درمان و مدیریت سمیت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11560" y="3836640"/>
            <a:ext cx="6400800" cy="1752600"/>
          </a:xfrm>
        </p:spPr>
        <p:txBody>
          <a:bodyPr/>
          <a:lstStyle/>
          <a:p>
            <a:endParaRPr lang="fa-IR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7105"/>
    </mc:Choice>
    <mc:Fallback xmlns="">
      <p:transition spd="slow" advTm="107105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1672208"/>
            <a:ext cx="8686800" cy="4997152"/>
          </a:xfrm>
        </p:spPr>
        <p:txBody>
          <a:bodyPr>
            <a:normAutofit fontScale="77500" lnSpcReduction="20000"/>
          </a:bodyPr>
          <a:lstStyle/>
          <a:p>
            <a:r>
              <a:rPr lang="fa-IR" dirty="0">
                <a:solidFill>
                  <a:srgbClr val="0070C0"/>
                </a:solidFill>
                <a:cs typeface="B Nazanin" pitchFamily="2" charset="-78"/>
              </a:rPr>
              <a:t>تخلیه معده</a:t>
            </a:r>
          </a:p>
          <a:p>
            <a:pPr lvl="1"/>
            <a:r>
              <a:rPr lang="fa-IR" dirty="0">
                <a:solidFill>
                  <a:srgbClr val="FFC000"/>
                </a:solidFill>
                <a:cs typeface="B Nazanin" pitchFamily="2" charset="-78"/>
              </a:rPr>
              <a:t>ایجاد استفراغ</a:t>
            </a:r>
          </a:p>
          <a:p>
            <a:pPr lvl="2"/>
            <a:r>
              <a:rPr lang="fa-IR" dirty="0">
                <a:solidFill>
                  <a:srgbClr val="FF0000"/>
                </a:solidFill>
                <a:cs typeface="B Nazanin" pitchFamily="2" charset="-78"/>
              </a:rPr>
              <a:t>شربت ایپکاک</a:t>
            </a:r>
          </a:p>
          <a:p>
            <a:pPr lvl="3"/>
            <a:r>
              <a:rPr lang="fa-IR" dirty="0">
                <a:cs typeface="B Nazanin" pitchFamily="2" charset="-78"/>
              </a:rPr>
              <a:t>مزه ناخوشایند آن به خصوص برای گربه</a:t>
            </a:r>
          </a:p>
          <a:p>
            <a:pPr lvl="3"/>
            <a:r>
              <a:rPr lang="fa-IR" dirty="0">
                <a:cs typeface="B Nazanin" pitchFamily="2" charset="-78"/>
              </a:rPr>
              <a:t>استفراغ های طولانی حاصل از آن</a:t>
            </a:r>
          </a:p>
          <a:p>
            <a:pPr lvl="3"/>
            <a:r>
              <a:rPr lang="fa-IR" dirty="0">
                <a:cs typeface="B Nazanin" pitchFamily="2" charset="-78"/>
              </a:rPr>
              <a:t>جذب توسط ذغال فعال</a:t>
            </a:r>
          </a:p>
          <a:p>
            <a:pPr lvl="2"/>
            <a:r>
              <a:rPr lang="fa-IR" dirty="0">
                <a:solidFill>
                  <a:srgbClr val="FF0000"/>
                </a:solidFill>
                <a:cs typeface="B Nazanin" pitchFamily="2" charset="-78"/>
              </a:rPr>
              <a:t>پراکسیدهیدروژن 3%</a:t>
            </a:r>
          </a:p>
          <a:p>
            <a:pPr lvl="3"/>
            <a:r>
              <a:rPr lang="fa-IR" dirty="0">
                <a:cs typeface="B Nazanin" pitchFamily="2" charset="-78"/>
              </a:rPr>
              <a:t>در عرض 10 دقیقه عمل می کند</a:t>
            </a:r>
          </a:p>
          <a:p>
            <a:pPr lvl="3"/>
            <a:r>
              <a:rPr lang="fa-IR" dirty="0">
                <a:cs typeface="B Nazanin" pitchFamily="2" charset="-78"/>
              </a:rPr>
              <a:t>عدم ثبات در اثر بخشی آن</a:t>
            </a:r>
          </a:p>
          <a:p>
            <a:pPr lvl="3"/>
            <a:r>
              <a:rPr lang="fa-IR" dirty="0">
                <a:cs typeface="B Nazanin" pitchFamily="2" charset="-78"/>
              </a:rPr>
              <a:t>معده پر اثر بخشی بهتری دارد</a:t>
            </a:r>
          </a:p>
          <a:p>
            <a:pPr lvl="3"/>
            <a:r>
              <a:rPr lang="fa-IR" dirty="0">
                <a:cs typeface="B Nazanin" pitchFamily="2" charset="-78"/>
              </a:rPr>
              <a:t>سرکوب </a:t>
            </a:r>
            <a:r>
              <a:rPr lang="en-US" dirty="0">
                <a:cs typeface="B Nazanin" pitchFamily="2" charset="-78"/>
              </a:rPr>
              <a:t>CNS</a:t>
            </a:r>
            <a:r>
              <a:rPr lang="fa-IR" dirty="0">
                <a:cs typeface="B Nazanin" pitchFamily="2" charset="-78"/>
              </a:rPr>
              <a:t> و کاهش تعداد ضربان قلب</a:t>
            </a:r>
          </a:p>
          <a:p>
            <a:pPr lvl="2"/>
            <a:r>
              <a:rPr lang="fa-IR" dirty="0">
                <a:solidFill>
                  <a:srgbClr val="FF0000"/>
                </a:solidFill>
                <a:cs typeface="B Nazanin" pitchFamily="2" charset="-78"/>
              </a:rPr>
              <a:t>آپومرفین</a:t>
            </a:r>
          </a:p>
          <a:p>
            <a:pPr lvl="3"/>
            <a:r>
              <a:rPr lang="fa-IR" dirty="0">
                <a:cs typeface="B Nazanin" pitchFamily="2" charset="-78"/>
              </a:rPr>
              <a:t>داروی قی آور انتخابی برای سگ ها</a:t>
            </a:r>
          </a:p>
          <a:p>
            <a:pPr lvl="3"/>
            <a:r>
              <a:rPr lang="fa-IR" dirty="0">
                <a:cs typeface="B Nazanin" pitchFamily="2" charset="-78"/>
              </a:rPr>
              <a:t>به صورت وریدی، عضلانی و چکاندن در فضای ملتحمه چشم </a:t>
            </a:r>
          </a:p>
          <a:p>
            <a:pPr lvl="2"/>
            <a:r>
              <a:rPr lang="fa-IR" dirty="0">
                <a:solidFill>
                  <a:srgbClr val="FF0000"/>
                </a:solidFill>
                <a:cs typeface="B Nazanin" pitchFamily="2" charset="-78"/>
              </a:rPr>
              <a:t>زایلازین</a:t>
            </a:r>
          </a:p>
          <a:p>
            <a:pPr lvl="3"/>
            <a:r>
              <a:rPr lang="fa-IR" dirty="0">
                <a:cs typeface="B Nazanin" pitchFamily="2" charset="-78"/>
              </a:rPr>
              <a:t>داروی انتخابی برای ایجاد استفذاغ در گربه ها</a:t>
            </a:r>
          </a:p>
          <a:p>
            <a:pPr lvl="3"/>
            <a:r>
              <a:rPr lang="fa-IR" dirty="0">
                <a:cs typeface="B Nazanin" pitchFamily="2" charset="-78"/>
              </a:rPr>
              <a:t>مثل آپومرفین باعث سرکوب </a:t>
            </a:r>
            <a:r>
              <a:rPr lang="en-US" dirty="0">
                <a:cs typeface="B Nazanin" pitchFamily="2" charset="-78"/>
              </a:rPr>
              <a:t>CNS</a:t>
            </a:r>
            <a:r>
              <a:rPr lang="fa-IR" dirty="0">
                <a:cs typeface="B Nazanin" pitchFamily="2" charset="-78"/>
              </a:rPr>
              <a:t> و کاهش تعداد ضربان قلب شده</a:t>
            </a:r>
          </a:p>
          <a:p>
            <a:pPr lvl="2"/>
            <a:r>
              <a:rPr lang="fa-IR" dirty="0">
                <a:solidFill>
                  <a:srgbClr val="C00000"/>
                </a:solidFill>
                <a:cs typeface="B Nazanin" pitchFamily="2" charset="-78"/>
              </a:rPr>
              <a:t>نمک طعام، مایع ظرفشویی، خردل خشک نباید داده شود.</a:t>
            </a:r>
          </a:p>
        </p:txBody>
      </p:sp>
      <p:pic>
        <p:nvPicPr>
          <p:cNvPr id="6146" name="Picture 2" descr="http://www.asdk12.org/staff/johansen_annette/pages/webPics/vomitin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20902" y="118637"/>
            <a:ext cx="1979290" cy="2014219"/>
          </a:xfrm>
          <a:prstGeom prst="rect">
            <a:avLst/>
          </a:prstGeom>
          <a:noFill/>
        </p:spPr>
      </p:pic>
      <p:pic>
        <p:nvPicPr>
          <p:cNvPr id="6148" name="Picture 4" descr="http://dxline.info/img/drug/ipecac-syrup-12267_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67744" y="980728"/>
            <a:ext cx="1800200" cy="1800201"/>
          </a:xfrm>
          <a:prstGeom prst="rect">
            <a:avLst/>
          </a:prstGeom>
          <a:noFill/>
        </p:spPr>
      </p:pic>
      <p:pic>
        <p:nvPicPr>
          <p:cNvPr id="6150" name="Picture 6" descr="http://livingwithchemicals.homestead.com/hydrogen_peroxide_bottl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2060848"/>
            <a:ext cx="1905000" cy="1905000"/>
          </a:xfrm>
          <a:prstGeom prst="rect">
            <a:avLst/>
          </a:prstGeom>
          <a:noFill/>
        </p:spPr>
      </p:pic>
      <p:pic>
        <p:nvPicPr>
          <p:cNvPr id="6152" name="Picture 8" descr="http://www.ccac.ca/images/ETC/module10/xylazine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7544" y="4927486"/>
            <a:ext cx="1008112" cy="1744035"/>
          </a:xfrm>
          <a:prstGeom prst="rect">
            <a:avLst/>
          </a:prstGeom>
          <a:noFill/>
        </p:spPr>
      </p:pic>
      <p:pic>
        <p:nvPicPr>
          <p:cNvPr id="6154" name="Picture 10" descr="http://www.wedgewoodpharmacy.com/images/products/Apomorphine-tablet-new-version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835696" y="3717032"/>
            <a:ext cx="1440160" cy="158417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476672"/>
            <a:ext cx="8568952" cy="5976664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 fontScale="92500" lnSpcReduction="20000"/>
          </a:bodyPr>
          <a:lstStyle/>
          <a:p>
            <a:r>
              <a:rPr lang="fa-IR" dirty="0">
                <a:cs typeface="B Nazanin" pitchFamily="2" charset="-78"/>
              </a:rPr>
              <a:t>شستشوی معده </a:t>
            </a:r>
            <a:r>
              <a:rPr lang="en-US" dirty="0">
                <a:cs typeface="B Nazanin" pitchFamily="2" charset="-78"/>
              </a:rPr>
              <a:t>(Gastric </a:t>
            </a:r>
            <a:r>
              <a:rPr lang="en-US" dirty="0" err="1">
                <a:cs typeface="B Nazanin" pitchFamily="2" charset="-78"/>
              </a:rPr>
              <a:t>Lavage</a:t>
            </a:r>
            <a:r>
              <a:rPr lang="en-US" dirty="0">
                <a:cs typeface="B Nazanin" pitchFamily="2" charset="-78"/>
              </a:rPr>
              <a:t> (GL))</a:t>
            </a:r>
            <a:endParaRPr lang="fa-IR" dirty="0">
              <a:cs typeface="B Nazanin" pitchFamily="2" charset="-78"/>
            </a:endParaRPr>
          </a:p>
          <a:p>
            <a:pPr lvl="1"/>
            <a:r>
              <a:rPr lang="fa-IR" dirty="0">
                <a:cs typeface="B Nazanin" pitchFamily="2" charset="-78"/>
              </a:rPr>
              <a:t>در صورتیکه تجویز ماده قی آور امکان پذیر نباشد از لاواژ معدی استفاده می شود</a:t>
            </a:r>
          </a:p>
          <a:p>
            <a:pPr lvl="2"/>
            <a:r>
              <a:rPr lang="fa-IR" dirty="0">
                <a:cs typeface="B Nazanin" pitchFamily="2" charset="-78"/>
              </a:rPr>
              <a:t>تشنج، اغماء، فقدان رفلکس حلقی، کاهش اکسیژن، گونه های ناتوان در استفراغ کردن، مصرف فرآورده های نفتی،موادی با خاصیت خورندگی</a:t>
            </a:r>
          </a:p>
          <a:p>
            <a:pPr lvl="1"/>
            <a:r>
              <a:rPr lang="fa-IR" dirty="0">
                <a:cs typeface="B Nazanin" pitchFamily="2" charset="-78"/>
              </a:rPr>
              <a:t>برای لاواژ معدی نیاز به بیهوش کردن است</a:t>
            </a:r>
          </a:p>
          <a:p>
            <a:pPr lvl="1"/>
            <a:r>
              <a:rPr lang="fa-IR" dirty="0">
                <a:cs typeface="B Nazanin" pitchFamily="2" charset="-78"/>
              </a:rPr>
              <a:t>مراقبت از باز بودن مجاری هوایی</a:t>
            </a:r>
          </a:p>
          <a:p>
            <a:pPr lvl="1"/>
            <a:r>
              <a:rPr lang="fa-IR" dirty="0">
                <a:cs typeface="B Nazanin" pitchFamily="2" charset="-78"/>
              </a:rPr>
              <a:t>لوله معدی دارای سوراخهای متعدد انتهایی به داخل معده هدایت شده</a:t>
            </a:r>
          </a:p>
          <a:p>
            <a:pPr lvl="1"/>
            <a:r>
              <a:rPr lang="fa-IR" dirty="0">
                <a:cs typeface="B Nazanin" pitchFamily="2" charset="-78"/>
              </a:rPr>
              <a:t>دهان پایین تر از قفسه سینه</a:t>
            </a:r>
          </a:p>
          <a:p>
            <a:pPr lvl="1"/>
            <a:r>
              <a:rPr lang="fa-IR" dirty="0">
                <a:cs typeface="B Nazanin" pitchFamily="2" charset="-78"/>
              </a:rPr>
              <a:t>آب یا سرم فیزیولوژی ولرم (</a:t>
            </a:r>
            <a:r>
              <a:rPr lang="en-US" dirty="0">
                <a:cs typeface="B Nazanin" pitchFamily="2" charset="-78"/>
              </a:rPr>
              <a:t>ml/kg</a:t>
            </a:r>
            <a:r>
              <a:rPr lang="fa-IR" dirty="0">
                <a:cs typeface="B Nazanin" pitchFamily="2" charset="-78"/>
              </a:rPr>
              <a:t> 10-5) وارد معده شده و سپس آسپیره می شود</a:t>
            </a:r>
          </a:p>
          <a:p>
            <a:pPr lvl="1"/>
            <a:r>
              <a:rPr lang="fa-IR" dirty="0">
                <a:cs typeface="B Nazanin" pitchFamily="2" charset="-78"/>
              </a:rPr>
              <a:t>تا آنجا ادامه می یابد که چند نوبت آخر شستشو مایع تخلیه شده تمییز باشد</a:t>
            </a:r>
          </a:p>
          <a:p>
            <a:pPr lvl="1"/>
            <a:r>
              <a:rPr lang="fa-IR" dirty="0">
                <a:cs typeface="B Nazanin" pitchFamily="2" charset="-78"/>
              </a:rPr>
              <a:t>قبل از درآوردن لوله معدی زغال فعال از طریق لوله بدون مسهل تجویز می شود</a:t>
            </a:r>
          </a:p>
          <a:p>
            <a:pPr lvl="1"/>
            <a:r>
              <a:rPr lang="fa-IR" dirty="0">
                <a:cs typeface="B Nazanin" pitchFamily="2" charset="-78"/>
              </a:rPr>
              <a:t>اولین نمونه محتویات تخلیه شده به آزمایشگاه سم شناسی ارسال می گردد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http://www.netterimages.com/images/vpv/000/000/003/3196-0550x047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332656"/>
            <a:ext cx="3404978" cy="3942606"/>
          </a:xfrm>
          <a:prstGeom prst="rect">
            <a:avLst/>
          </a:prstGeom>
          <a:noFill/>
        </p:spPr>
      </p:pic>
      <p:pic>
        <p:nvPicPr>
          <p:cNvPr id="28676" name="Picture 4" descr="http://www.vetmed.wsu.edu/resources/techniques/images/measure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4048" y="2492896"/>
            <a:ext cx="3333750" cy="1400175"/>
          </a:xfrm>
          <a:prstGeom prst="rect">
            <a:avLst/>
          </a:prstGeom>
          <a:noFill/>
        </p:spPr>
      </p:pic>
      <p:pic>
        <p:nvPicPr>
          <p:cNvPr id="28678" name="Picture 6" descr="http://t3.gstatic.com/images?q=tbn:ANd9GcQxQg3F5UdGyayLk24MYn00Cq9H143_ZVgfui--d0kxHPyo-qv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17926" y="188640"/>
            <a:ext cx="2838450" cy="1609726"/>
          </a:xfrm>
          <a:prstGeom prst="rect">
            <a:avLst/>
          </a:prstGeom>
          <a:noFill/>
        </p:spPr>
      </p:pic>
      <p:sp>
        <p:nvSpPr>
          <p:cNvPr id="28680" name="AutoShape 8" descr="http://www.kalmedical.com/wp-content/uploads/2013/10/Edlich_Gastric_Lavage_kit_8888750018.jpg"/>
          <p:cNvSpPr>
            <a:spLocks noChangeAspect="1" noChangeArrowheads="1"/>
          </p:cNvSpPr>
          <p:nvPr/>
        </p:nvSpPr>
        <p:spPr bwMode="auto">
          <a:xfrm>
            <a:off x="8923338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a-IR"/>
          </a:p>
        </p:txBody>
      </p:sp>
      <p:sp>
        <p:nvSpPr>
          <p:cNvPr id="28682" name="AutoShape 10" descr="http://www.kalmedical.com/wp-content/uploads/2013/10/Edlich_Gastric_Lavage_kit_8888750018.jpg"/>
          <p:cNvSpPr>
            <a:spLocks noChangeAspect="1" noChangeArrowheads="1"/>
          </p:cNvSpPr>
          <p:nvPr/>
        </p:nvSpPr>
        <p:spPr bwMode="auto">
          <a:xfrm>
            <a:off x="8923338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a-IR"/>
          </a:p>
        </p:txBody>
      </p:sp>
      <p:pic>
        <p:nvPicPr>
          <p:cNvPr id="28684" name="Picture 12" descr="http://www.kalmedical.com/wp-content/uploads/2013/10/Edlich_Gastric_Lavage_kit_888875001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15816" y="4464496"/>
            <a:ext cx="3357421" cy="22768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>
                <a:cs typeface="B Nazanin" pitchFamily="2" charset="-78"/>
              </a:rPr>
              <a:t>مواد جاذب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fa-IR" dirty="0">
                <a:solidFill>
                  <a:srgbClr val="C00000"/>
                </a:solidFill>
                <a:cs typeface="B Nazanin" pitchFamily="2" charset="-78"/>
              </a:rPr>
              <a:t>ذغال فعال</a:t>
            </a:r>
          </a:p>
          <a:p>
            <a:pPr lvl="1"/>
            <a:r>
              <a:rPr lang="fa-IR" dirty="0">
                <a:cs typeface="B Nazanin" pitchFamily="2" charset="-78"/>
              </a:rPr>
              <a:t>پودر، شربت محلول در آب یا ترکیب با مواد مسهل مثل سوربیتول</a:t>
            </a:r>
          </a:p>
          <a:p>
            <a:pPr lvl="1"/>
            <a:r>
              <a:rPr lang="fa-IR" dirty="0">
                <a:cs typeface="B Nazanin" pitchFamily="2" charset="-78"/>
              </a:rPr>
              <a:t>ماده کربن دار از جنس چوب حرارت دیده و اکسید شده که دارای تخلخل در آن است</a:t>
            </a:r>
          </a:p>
          <a:p>
            <a:pPr lvl="1"/>
            <a:r>
              <a:rPr lang="fa-IR" dirty="0">
                <a:cs typeface="B Nazanin" pitchFamily="2" charset="-78"/>
              </a:rPr>
              <a:t>از طریق اتصالات غیرکووالانسی مواد را جذب کرده و سرعت جذب به وسعت سطح خارجی ذغال فعال و ظرفیت جذب به وسعت سطح داخلی مربوط می شود</a:t>
            </a:r>
          </a:p>
          <a:p>
            <a:pPr lvl="1"/>
            <a:r>
              <a:rPr lang="fa-IR" dirty="0">
                <a:cs typeface="B Nazanin" pitchFamily="2" charset="-78"/>
              </a:rPr>
              <a:t>موادی که جذب ذغال فعال نمی شوند</a:t>
            </a:r>
          </a:p>
          <a:p>
            <a:pPr lvl="2"/>
            <a:r>
              <a:rPr lang="fa-IR" dirty="0">
                <a:solidFill>
                  <a:srgbClr val="0070C0"/>
                </a:solidFill>
                <a:cs typeface="B Nazanin" pitchFamily="2" charset="-78"/>
              </a:rPr>
              <a:t>نمک های قابل یونیزه(کلرور سدیم)</a:t>
            </a:r>
          </a:p>
          <a:p>
            <a:pPr lvl="2"/>
            <a:r>
              <a:rPr lang="fa-IR" dirty="0">
                <a:solidFill>
                  <a:srgbClr val="0070C0"/>
                </a:solidFill>
                <a:cs typeface="B Nazanin" pitchFamily="2" charset="-78"/>
              </a:rPr>
              <a:t>ترکیبات کوچک و به شدت قطبی و هیدروفیلیک (الکل)</a:t>
            </a:r>
          </a:p>
          <a:p>
            <a:pPr lvl="2"/>
            <a:r>
              <a:rPr lang="fa-IR" dirty="0">
                <a:solidFill>
                  <a:srgbClr val="0070C0"/>
                </a:solidFill>
                <a:cs typeface="B Nazanin" pitchFamily="2" charset="-78"/>
              </a:rPr>
              <a:t>اسیدهای قوی، قلیاها، برماید، فلزات سنگین</a:t>
            </a:r>
          </a:p>
          <a:p>
            <a:pPr lvl="1"/>
            <a:r>
              <a:rPr lang="fa-IR" dirty="0">
                <a:cs typeface="B Nazanin" pitchFamily="2" charset="-78"/>
              </a:rPr>
              <a:t>تکرار تجویز شارکول در قطع چرخش روده ای کبدی موثر است</a:t>
            </a:r>
          </a:p>
          <a:p>
            <a:pPr lvl="2"/>
            <a:r>
              <a:rPr lang="fa-IR" dirty="0">
                <a:solidFill>
                  <a:srgbClr val="FFC000"/>
                </a:solidFill>
                <a:cs typeface="B Nazanin" pitchFamily="2" charset="-78"/>
              </a:rPr>
              <a:t>اولین دوز به مقدار </a:t>
            </a:r>
            <a:r>
              <a:rPr lang="en-US" dirty="0" err="1">
                <a:solidFill>
                  <a:srgbClr val="FFC000"/>
                </a:solidFill>
                <a:cs typeface="B Nazanin" pitchFamily="2" charset="-78"/>
              </a:rPr>
              <a:t>gr</a:t>
            </a:r>
            <a:r>
              <a:rPr lang="en-US" dirty="0">
                <a:solidFill>
                  <a:srgbClr val="FFC000"/>
                </a:solidFill>
                <a:cs typeface="B Nazanin" pitchFamily="2" charset="-78"/>
              </a:rPr>
              <a:t>/kg</a:t>
            </a:r>
            <a:r>
              <a:rPr lang="fa-IR" dirty="0">
                <a:solidFill>
                  <a:srgbClr val="FFC000"/>
                </a:solidFill>
                <a:cs typeface="B Nazanin" pitchFamily="2" charset="-78"/>
              </a:rPr>
              <a:t>2-1 و سپس هر6-1 ساعت </a:t>
            </a:r>
            <a:r>
              <a:rPr lang="en-US" dirty="0" err="1">
                <a:solidFill>
                  <a:srgbClr val="FFC000"/>
                </a:solidFill>
                <a:cs typeface="B Nazanin" pitchFamily="2" charset="-78"/>
              </a:rPr>
              <a:t>gr</a:t>
            </a:r>
            <a:r>
              <a:rPr lang="en-US" dirty="0">
                <a:solidFill>
                  <a:srgbClr val="FFC000"/>
                </a:solidFill>
                <a:cs typeface="B Nazanin" pitchFamily="2" charset="-78"/>
              </a:rPr>
              <a:t>/kg</a:t>
            </a:r>
            <a:r>
              <a:rPr lang="fa-IR" dirty="0">
                <a:solidFill>
                  <a:srgbClr val="FFC000"/>
                </a:solidFill>
                <a:cs typeface="B Nazanin" pitchFamily="2" charset="-78"/>
              </a:rPr>
              <a:t> 0/5-0/25 </a:t>
            </a:r>
          </a:p>
          <a:p>
            <a:pPr lvl="2"/>
            <a:r>
              <a:rPr lang="fa-IR" dirty="0">
                <a:solidFill>
                  <a:srgbClr val="FFC000"/>
                </a:solidFill>
                <a:cs typeface="B Nazanin" pitchFamily="2" charset="-78"/>
              </a:rPr>
              <a:t>تجویز شارکول در 60 دقیقه اول بهترین اثر جاذبی را دارد</a:t>
            </a:r>
          </a:p>
          <a:p>
            <a:r>
              <a:rPr lang="fa-IR" dirty="0">
                <a:solidFill>
                  <a:srgbClr val="C00000"/>
                </a:solidFill>
                <a:cs typeface="B Nazanin" pitchFamily="2" charset="-78"/>
              </a:rPr>
              <a:t>خاک فولر یا بنتونیت</a:t>
            </a:r>
          </a:p>
          <a:p>
            <a:pPr lvl="1"/>
            <a:r>
              <a:rPr lang="fa-IR" dirty="0">
                <a:cs typeface="B Nazanin" pitchFamily="2" charset="-78"/>
              </a:rPr>
              <a:t>برای موادی مثل پاراکوآت (آفت کش)</a:t>
            </a:r>
          </a:p>
        </p:txBody>
      </p:sp>
      <p:sp>
        <p:nvSpPr>
          <p:cNvPr id="4098" name="AutoShape 2" descr="http://upload.wikimedia.org/wikipedia/commons/2/2d/Activated_Carbon.jpg"/>
          <p:cNvSpPr>
            <a:spLocks noChangeAspect="1" noChangeArrowheads="1"/>
          </p:cNvSpPr>
          <p:nvPr/>
        </p:nvSpPr>
        <p:spPr bwMode="auto">
          <a:xfrm>
            <a:off x="8923338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a-IR"/>
          </a:p>
        </p:txBody>
      </p:sp>
      <p:sp>
        <p:nvSpPr>
          <p:cNvPr id="4100" name="AutoShape 4" descr="http://upload.wikimedia.org/wikipedia/commons/2/2d/Activated_Carbon.jpg"/>
          <p:cNvSpPr>
            <a:spLocks noChangeAspect="1" noChangeArrowheads="1"/>
          </p:cNvSpPr>
          <p:nvPr/>
        </p:nvSpPr>
        <p:spPr bwMode="auto">
          <a:xfrm>
            <a:off x="8923338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a-IR"/>
          </a:p>
        </p:txBody>
      </p:sp>
      <p:sp>
        <p:nvSpPr>
          <p:cNvPr id="4102" name="AutoShape 6" descr="http://upload.wikimedia.org/wikipedia/commons/2/2d/Activated_Carbon.jpg"/>
          <p:cNvSpPr>
            <a:spLocks noChangeAspect="1" noChangeArrowheads="1"/>
          </p:cNvSpPr>
          <p:nvPr/>
        </p:nvSpPr>
        <p:spPr bwMode="auto">
          <a:xfrm>
            <a:off x="8923338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a-IR"/>
          </a:p>
        </p:txBody>
      </p:sp>
      <p:sp>
        <p:nvSpPr>
          <p:cNvPr id="4104" name="AutoShape 8" descr="http://www.cure-hangovers.com/images/charcoal-hangover.jpg"/>
          <p:cNvSpPr>
            <a:spLocks noChangeAspect="1" noChangeArrowheads="1"/>
          </p:cNvSpPr>
          <p:nvPr/>
        </p:nvSpPr>
        <p:spPr bwMode="auto">
          <a:xfrm>
            <a:off x="8923338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a-IR"/>
          </a:p>
        </p:txBody>
      </p:sp>
      <p:sp>
        <p:nvSpPr>
          <p:cNvPr id="4106" name="AutoShape 10" descr="http://www.cure-hangovers.com/images/charcoal-hangover.jpg"/>
          <p:cNvSpPr>
            <a:spLocks noChangeAspect="1" noChangeArrowheads="1"/>
          </p:cNvSpPr>
          <p:nvPr/>
        </p:nvSpPr>
        <p:spPr bwMode="auto">
          <a:xfrm>
            <a:off x="8923338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a-IR"/>
          </a:p>
        </p:txBody>
      </p:sp>
      <p:pic>
        <p:nvPicPr>
          <p:cNvPr id="1026" name="Picture 2" descr="C:\Users\Ebrahim\Desktop\آموزشی\درسی\سم شناسی\charcoal-hangove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88640"/>
            <a:ext cx="2376264" cy="1697331"/>
          </a:xfrm>
          <a:prstGeom prst="rect">
            <a:avLst/>
          </a:prstGeom>
          <a:noFill/>
        </p:spPr>
      </p:pic>
      <p:pic>
        <p:nvPicPr>
          <p:cNvPr id="1027" name="Picture 3" descr="C:\Users\Ebrahim\Desktop\آموزشی\درسی\سم شناسی\HERBactivatedcharcoa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3212976"/>
            <a:ext cx="1733178" cy="1733178"/>
          </a:xfrm>
          <a:prstGeom prst="rect">
            <a:avLst/>
          </a:prstGeom>
          <a:noFill/>
        </p:spPr>
      </p:pic>
      <p:pic>
        <p:nvPicPr>
          <p:cNvPr id="1028" name="Picture 4" descr="C:\Users\Ebrahim\Desktop\آموزشی\درسی\سم شناسی\Benefits-of-Fullers-Earth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46325" y="5157192"/>
            <a:ext cx="1825475" cy="164031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35896" y="274638"/>
            <a:ext cx="5050904" cy="1143000"/>
          </a:xfrm>
        </p:spPr>
        <p:txBody>
          <a:bodyPr/>
          <a:lstStyle/>
          <a:p>
            <a:r>
              <a:rPr lang="fa-IR" dirty="0">
                <a:cs typeface="B Nazanin" pitchFamily="2" charset="-78"/>
              </a:rPr>
              <a:t>مسهل ها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27784" y="1483568"/>
            <a:ext cx="6336704" cy="5257800"/>
          </a:xfrm>
        </p:spPr>
        <p:txBody>
          <a:bodyPr>
            <a:normAutofit fontScale="70000" lnSpcReduction="20000"/>
          </a:bodyPr>
          <a:lstStyle/>
          <a:p>
            <a:r>
              <a:rPr lang="fa-IR" dirty="0">
                <a:cs typeface="B Nazanin" pitchFamily="2" charset="-78"/>
              </a:rPr>
              <a:t>دفع مواد سمی جذب نشده را ازطریق مدفوع افزایش می دهند</a:t>
            </a:r>
          </a:p>
          <a:p>
            <a:r>
              <a:rPr lang="fa-IR" dirty="0">
                <a:cs typeface="B Nazanin" pitchFamily="2" charset="-78"/>
              </a:rPr>
              <a:t>فقط یکبار تجویز شوند</a:t>
            </a:r>
          </a:p>
          <a:p>
            <a:r>
              <a:rPr lang="fa-IR" dirty="0">
                <a:solidFill>
                  <a:srgbClr val="FF0000"/>
                </a:solidFill>
                <a:cs typeface="B Nazanin" pitchFamily="2" charset="-78"/>
              </a:rPr>
              <a:t>مسهل های نمکی</a:t>
            </a:r>
          </a:p>
          <a:p>
            <a:pPr lvl="1"/>
            <a:r>
              <a:rPr lang="fa-IR" dirty="0">
                <a:solidFill>
                  <a:srgbClr val="00B050"/>
                </a:solidFill>
                <a:cs typeface="B Nazanin" pitchFamily="2" charset="-78"/>
              </a:rPr>
              <a:t>سولفات سدیم</a:t>
            </a:r>
          </a:p>
          <a:p>
            <a:pPr lvl="1"/>
            <a:r>
              <a:rPr lang="fa-IR" dirty="0">
                <a:solidFill>
                  <a:srgbClr val="00B050"/>
                </a:solidFill>
                <a:cs typeface="B Nazanin" pitchFamily="2" charset="-78"/>
              </a:rPr>
              <a:t>سولفات منیزیوم یا سیترات منیزیوم</a:t>
            </a:r>
          </a:p>
          <a:p>
            <a:pPr lvl="2"/>
            <a:r>
              <a:rPr lang="fa-IR" dirty="0">
                <a:cs typeface="B Nazanin" pitchFamily="2" charset="-78"/>
              </a:rPr>
              <a:t>تکرار تجویز آنها باعث افزایش </a:t>
            </a:r>
            <a:r>
              <a:rPr lang="en-US" dirty="0">
                <a:cs typeface="B Nazanin" pitchFamily="2" charset="-78"/>
              </a:rPr>
              <a:t>Mg</a:t>
            </a:r>
            <a:r>
              <a:rPr lang="fa-IR" dirty="0">
                <a:cs typeface="B Nazanin" pitchFamily="2" charset="-78"/>
              </a:rPr>
              <a:t> و کاهش توان عضلانی، تغییر وضعیت ذهنی و نارسایی تنفسی</a:t>
            </a:r>
          </a:p>
          <a:p>
            <a:r>
              <a:rPr lang="fa-IR" dirty="0">
                <a:solidFill>
                  <a:srgbClr val="FF0000"/>
                </a:solidFill>
                <a:cs typeface="B Nazanin" pitchFamily="2" charset="-78"/>
              </a:rPr>
              <a:t>مسهل ساکاریدی یا اسمتیک</a:t>
            </a:r>
          </a:p>
          <a:p>
            <a:pPr lvl="1"/>
            <a:r>
              <a:rPr lang="fa-IR" dirty="0">
                <a:solidFill>
                  <a:srgbClr val="00B050"/>
                </a:solidFill>
                <a:cs typeface="B Nazanin" pitchFamily="2" charset="-78"/>
              </a:rPr>
              <a:t>سوربیتول</a:t>
            </a:r>
          </a:p>
          <a:p>
            <a:pPr lvl="2"/>
            <a:r>
              <a:rPr lang="fa-IR" dirty="0">
                <a:cs typeface="B Nazanin" pitchFamily="2" charset="-78"/>
              </a:rPr>
              <a:t>تکرار تجویز آن باعث آب آوردگی لوله گوارشی، از دست رفت شدید آب بدن</a:t>
            </a:r>
          </a:p>
          <a:p>
            <a:r>
              <a:rPr lang="fa-IR" dirty="0">
                <a:cs typeface="B Nazanin" pitchFamily="2" charset="-78"/>
              </a:rPr>
              <a:t>در موارد فقدان صدای روده ای، انسداد یا سوراخ شدن روده، جراحی اخیر روده، کاهش حجم خون، عدم تعادل شدید الکترولیت ها، خوردن مواد خورنده</a:t>
            </a:r>
          </a:p>
          <a:p>
            <a:r>
              <a:rPr lang="fa-IR" dirty="0">
                <a:solidFill>
                  <a:srgbClr val="FF0000"/>
                </a:solidFill>
                <a:cs typeface="B Nazanin" pitchFamily="2" charset="-78"/>
              </a:rPr>
              <a:t>مسهل های حجم دهنده و لیز کننده مثل متیل سلولز و روغن معدنی شروع نسبتا کند توصیه نمی شوند</a:t>
            </a:r>
          </a:p>
          <a:p>
            <a:r>
              <a:rPr lang="fa-IR" dirty="0">
                <a:solidFill>
                  <a:srgbClr val="7030A0"/>
                </a:solidFill>
                <a:cs typeface="B Nazanin" pitchFamily="2" charset="-78"/>
              </a:rPr>
              <a:t>روغن کرچک وفنل فتالئین باعث سوزش شده و توصیه نمی گردد</a:t>
            </a:r>
          </a:p>
        </p:txBody>
      </p:sp>
      <p:pic>
        <p:nvPicPr>
          <p:cNvPr id="6146" name="Picture 2" descr="http://osvahpharma.takrah.com/thm_image%20bank/takrah_thm_image_midlle/12383Untitled-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4869160"/>
            <a:ext cx="2539087" cy="1944216"/>
          </a:xfrm>
          <a:prstGeom prst="rect">
            <a:avLst/>
          </a:prstGeom>
          <a:noFill/>
        </p:spPr>
      </p:pic>
      <p:pic>
        <p:nvPicPr>
          <p:cNvPr id="6148" name="Picture 4" descr="http://www.modavaco.com/products/Urology/MODASORBIT-F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2030" y="3375380"/>
            <a:ext cx="1985714" cy="1421772"/>
          </a:xfrm>
          <a:prstGeom prst="rect">
            <a:avLst/>
          </a:prstGeom>
          <a:noFill/>
        </p:spPr>
      </p:pic>
      <p:pic>
        <p:nvPicPr>
          <p:cNvPr id="6150" name="Picture 6" descr="http://www.hospira.com/Images/0409-2168-02_32-3354_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0"/>
            <a:ext cx="1858094" cy="1858094"/>
          </a:xfrm>
          <a:prstGeom prst="rect">
            <a:avLst/>
          </a:prstGeom>
          <a:noFill/>
        </p:spPr>
      </p:pic>
      <p:pic>
        <p:nvPicPr>
          <p:cNvPr id="6152" name="Picture 8" descr="http://pimg.tradeindia.com/01148155/b/1/Magnesium-Sulfate-Hydrate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475656" y="1556792"/>
            <a:ext cx="1586458" cy="15864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6152B0AC-DFA7-4D26-8841-B62390C77F8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45975"/>
    </mc:Choice>
    <mc:Fallback>
      <p:transition spd="slow" advTm="3459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89448" y="274638"/>
            <a:ext cx="6275040" cy="1143000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fa-IR" dirty="0">
                <a:cs typeface="B Nazanin" pitchFamily="2" charset="-78"/>
              </a:rPr>
              <a:t>شستشوی سراسری دستگاه گوارش</a:t>
            </a:r>
            <a:br>
              <a:rPr lang="fa-IR" dirty="0">
                <a:cs typeface="B Nazanin" pitchFamily="2" charset="-78"/>
              </a:rPr>
            </a:br>
            <a:r>
              <a:rPr lang="en-US" dirty="0">
                <a:cs typeface="B Nazanin" pitchFamily="2" charset="-78"/>
              </a:rPr>
              <a:t>Whole Bowel Irrigation(WBI)</a:t>
            </a:r>
            <a:r>
              <a:rPr lang="fa-IR" dirty="0">
                <a:cs typeface="B Nazanin" pitchFamily="2" charset="-78"/>
              </a:rPr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59832" y="1600200"/>
            <a:ext cx="5554960" cy="4997152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 fontScale="85000" lnSpcReduction="20000"/>
          </a:bodyPr>
          <a:lstStyle/>
          <a:p>
            <a:r>
              <a:rPr lang="fa-IR" dirty="0">
                <a:cs typeface="B Nazanin" pitchFamily="2" charset="-78"/>
              </a:rPr>
              <a:t>راهکار جدید در سم زدایی جدید دستگاه گوارشی در انسان</a:t>
            </a:r>
          </a:p>
          <a:p>
            <a:r>
              <a:rPr lang="fa-IR" dirty="0">
                <a:cs typeface="B Nazanin" pitchFamily="2" charset="-78"/>
              </a:rPr>
              <a:t>تجویز مقادیر زیادی از محلول الکترولیتی متعادل تا آنجا که محلولی شفاف از طریق راست روده خارج گردد.</a:t>
            </a:r>
          </a:p>
          <a:p>
            <a:r>
              <a:rPr lang="fa-IR" dirty="0">
                <a:cs typeface="B Nazanin" pitchFamily="2" charset="-78"/>
              </a:rPr>
              <a:t>محلول </a:t>
            </a:r>
            <a:r>
              <a:rPr lang="fa-IR" b="1" u="sng" dirty="0">
                <a:solidFill>
                  <a:srgbClr val="FF0000"/>
                </a:solidFill>
                <a:cs typeface="B Nazanin" pitchFamily="2" charset="-78"/>
              </a:rPr>
              <a:t>پلی اتیلن گلایکول </a:t>
            </a:r>
            <a:r>
              <a:rPr lang="fa-IR" dirty="0">
                <a:cs typeface="B Nazanin" pitchFamily="2" charset="-78"/>
              </a:rPr>
              <a:t>برای تمییز کردن دستگاه گوارشی برای مقاصد رادیوگرافی و عمل جراحی استفاده می شود.</a:t>
            </a:r>
          </a:p>
          <a:p>
            <a:r>
              <a:rPr lang="fa-IR" dirty="0">
                <a:cs typeface="B Nazanin" pitchFamily="2" charset="-78"/>
              </a:rPr>
              <a:t>برای موادی که توسط ذغال فعال جذب نمی شوند، مواد آهسته رهش، قطعات کوچک فلز و ذرات رنگ حاوی سرب</a:t>
            </a:r>
          </a:p>
          <a:p>
            <a:r>
              <a:rPr lang="fa-IR" dirty="0">
                <a:solidFill>
                  <a:srgbClr val="7030A0"/>
                </a:solidFill>
                <a:cs typeface="B Nazanin" pitchFamily="2" charset="-78"/>
              </a:rPr>
              <a:t>اندوسکوپی</a:t>
            </a:r>
          </a:p>
          <a:p>
            <a:pPr lvl="1"/>
            <a:r>
              <a:rPr lang="fa-IR" dirty="0">
                <a:cs typeface="B Nazanin" pitchFamily="2" charset="-78"/>
              </a:rPr>
              <a:t>خارج نمودن اشیای خارجی مثل قطعات فلزی</a:t>
            </a:r>
          </a:p>
        </p:txBody>
      </p:sp>
      <p:pic>
        <p:nvPicPr>
          <p:cNvPr id="5122" name="Picture 2" descr="http://www.colonic-association.net/images/digestive-system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2780928"/>
            <a:ext cx="2849459" cy="3989243"/>
          </a:xfrm>
          <a:prstGeom prst="rect">
            <a:avLst/>
          </a:prstGeom>
          <a:noFill/>
        </p:spPr>
      </p:pic>
      <p:pic>
        <p:nvPicPr>
          <p:cNvPr id="5124" name="Picture 4" descr="http://www.mountainside-medical.com/media/catalog/product/cache/1/image/9df78eab33525d08d6e5fb8d27136e95/p/o/polyethylene-glycol-laxativ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9540" y="692696"/>
            <a:ext cx="1954188" cy="1954188"/>
          </a:xfrm>
          <a:prstGeom prst="rect">
            <a:avLst/>
          </a:prstGeom>
          <a:noFill/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3250BBE9-6E8E-4460-8764-CBCC6212F6E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6651"/>
    </mc:Choice>
    <mc:Fallback>
      <p:transition spd="slow" advTm="1566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alphaModFix amt="40000"/>
            <a:lum/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a-IR" dirty="0">
                <a:solidFill>
                  <a:srgbClr val="7030A0"/>
                </a:solidFill>
                <a:cs typeface="B Nazanin" pitchFamily="2" charset="-78"/>
              </a:rPr>
              <a:t>پادزهرها</a:t>
            </a:r>
            <a:br>
              <a:rPr lang="fa-IR" dirty="0">
                <a:solidFill>
                  <a:srgbClr val="7030A0"/>
                </a:solidFill>
                <a:cs typeface="B Nazanin" pitchFamily="2" charset="-78"/>
              </a:rPr>
            </a:br>
            <a:r>
              <a:rPr lang="en-US" dirty="0">
                <a:solidFill>
                  <a:srgbClr val="7030A0"/>
                </a:solidFill>
                <a:cs typeface="B Nazanin" pitchFamily="2" charset="-78"/>
              </a:rPr>
              <a:t>Antidotes</a:t>
            </a:r>
            <a:r>
              <a:rPr lang="fa-IR" dirty="0">
                <a:solidFill>
                  <a:srgbClr val="7030A0"/>
                </a:solidFill>
                <a:cs typeface="B Nazanin" pitchFamily="2" charset="-78"/>
              </a:rPr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fa-IR" dirty="0">
                <a:cs typeface="B Nazanin" pitchFamily="2" charset="-78"/>
              </a:rPr>
              <a:t>مواد درمانی هستند که علیه فعالیت یا اثر یک ماده سمی دارای عمل اختصاصی هستند</a:t>
            </a:r>
          </a:p>
          <a:p>
            <a:pPr lvl="1"/>
            <a:r>
              <a:rPr lang="fa-IR" dirty="0">
                <a:solidFill>
                  <a:srgbClr val="C00000"/>
                </a:solidFill>
                <a:cs typeface="B Nazanin" pitchFamily="2" charset="-78"/>
              </a:rPr>
              <a:t>پادزهرهای شیمیایی</a:t>
            </a:r>
          </a:p>
          <a:p>
            <a:pPr lvl="2"/>
            <a:r>
              <a:rPr lang="fa-IR" dirty="0">
                <a:cs typeface="B Nazanin" pitchFamily="2" charset="-78"/>
              </a:rPr>
              <a:t>به صورت اختصاصی با مواد سمی واکنش داده و انها را خنثی می کنند</a:t>
            </a:r>
          </a:p>
          <a:p>
            <a:pPr lvl="3"/>
            <a:r>
              <a:rPr lang="fa-IR" dirty="0">
                <a:cs typeface="B Nazanin" pitchFamily="2" charset="-78"/>
              </a:rPr>
              <a:t>کلسیم دی سدیم </a:t>
            </a:r>
            <a:r>
              <a:rPr lang="en-US" dirty="0">
                <a:cs typeface="B Nazanin" pitchFamily="2" charset="-78"/>
              </a:rPr>
              <a:t>EDTA</a:t>
            </a:r>
            <a:r>
              <a:rPr lang="fa-IR" dirty="0">
                <a:cs typeface="B Nazanin" pitchFamily="2" charset="-78"/>
              </a:rPr>
              <a:t> با فلز ترکیب شده و محصول فلز-شلاتور تشکیل شده و از طریق کلیه دفع می شود </a:t>
            </a:r>
          </a:p>
          <a:p>
            <a:pPr lvl="1"/>
            <a:r>
              <a:rPr lang="fa-IR" dirty="0">
                <a:solidFill>
                  <a:srgbClr val="C00000"/>
                </a:solidFill>
                <a:cs typeface="B Nazanin" pitchFamily="2" charset="-78"/>
              </a:rPr>
              <a:t>پادزهرهای دارویی</a:t>
            </a:r>
          </a:p>
          <a:p>
            <a:pPr lvl="2"/>
            <a:r>
              <a:rPr lang="fa-IR" dirty="0">
                <a:cs typeface="B Nazanin" pitchFamily="2" charset="-78"/>
              </a:rPr>
              <a:t>اثرات مواد سمی را خنثی می کنند</a:t>
            </a:r>
          </a:p>
          <a:p>
            <a:pPr lvl="3"/>
            <a:r>
              <a:rPr lang="fa-IR" dirty="0">
                <a:cs typeface="B Nazanin" pitchFamily="2" charset="-78"/>
              </a:rPr>
              <a:t>ممانعت از تشکیل متابولیت سمی</a:t>
            </a:r>
          </a:p>
          <a:p>
            <a:pPr lvl="3"/>
            <a:r>
              <a:rPr lang="fa-IR" dirty="0">
                <a:cs typeface="B Nazanin" pitchFamily="2" charset="-78"/>
              </a:rPr>
              <a:t>ممانعت از عمل ماده سمی روی گیرنده</a:t>
            </a:r>
          </a:p>
          <a:p>
            <a:pPr lvl="3"/>
            <a:r>
              <a:rPr lang="fa-IR" dirty="0">
                <a:cs typeface="B Nazanin" pitchFamily="2" charset="-78"/>
              </a:rPr>
              <a:t>کمک در حفظ و نگهداری عملکرد طبیعی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981C1703-6160-4916-A53B-FBCFF649553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6619"/>
    </mc:Choice>
    <mc:Fallback>
      <p:transition spd="slow" advTm="2166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528" y="260648"/>
            <a:ext cx="8363272" cy="6120680"/>
          </a:xfrm>
        </p:spPr>
        <p:txBody>
          <a:bodyPr>
            <a:normAutofit/>
          </a:bodyPr>
          <a:lstStyle/>
          <a:p>
            <a:pPr algn="l" rtl="0"/>
            <a:r>
              <a:rPr lang="en-US" dirty="0"/>
              <a:t>Types of antagonism</a:t>
            </a:r>
          </a:p>
          <a:p>
            <a:pPr lvl="1" algn="l" rtl="0"/>
            <a:r>
              <a:rPr lang="en-US" sz="2000" dirty="0"/>
              <a:t>Functional</a:t>
            </a:r>
          </a:p>
          <a:p>
            <a:pPr lvl="2" algn="l" rtl="0"/>
            <a:r>
              <a:rPr lang="en-US" sz="2000" dirty="0"/>
              <a:t>Opposite effects on the same physiologic function</a:t>
            </a:r>
          </a:p>
          <a:p>
            <a:pPr lvl="2" algn="l" rtl="0"/>
            <a:endParaRPr lang="en-US" sz="2000" dirty="0"/>
          </a:p>
          <a:p>
            <a:pPr lvl="2" algn="l" rtl="0"/>
            <a:endParaRPr lang="en-US" sz="2000" dirty="0"/>
          </a:p>
          <a:p>
            <a:pPr lvl="1" algn="l" rtl="0"/>
            <a:r>
              <a:rPr lang="en-US" sz="2000" dirty="0"/>
              <a:t>Chemical</a:t>
            </a:r>
          </a:p>
          <a:p>
            <a:pPr lvl="2" algn="l" rtl="0"/>
            <a:r>
              <a:rPr lang="en-US" sz="2000" dirty="0" err="1"/>
              <a:t>Chelators</a:t>
            </a:r>
            <a:r>
              <a:rPr lang="en-US" sz="2000" dirty="0"/>
              <a:t> of metals ions</a:t>
            </a:r>
          </a:p>
          <a:p>
            <a:pPr lvl="2" algn="l" rtl="0"/>
            <a:r>
              <a:rPr lang="en-US" sz="2000" dirty="0"/>
              <a:t>Antitoxins vs. animal toxins</a:t>
            </a:r>
          </a:p>
          <a:p>
            <a:pPr lvl="2" algn="l" rtl="0"/>
            <a:endParaRPr lang="en-US" sz="2000" dirty="0"/>
          </a:p>
          <a:p>
            <a:pPr lvl="2" algn="l" rtl="0"/>
            <a:endParaRPr lang="en-US" sz="2000" dirty="0"/>
          </a:p>
          <a:p>
            <a:pPr lvl="1" algn="l" rtl="0"/>
            <a:r>
              <a:rPr lang="en-US" sz="2000" dirty="0"/>
              <a:t>Dispositional</a:t>
            </a:r>
          </a:p>
          <a:p>
            <a:pPr lvl="2" algn="l" rtl="0"/>
            <a:r>
              <a:rPr lang="en-US" sz="2000" dirty="0"/>
              <a:t>Changes in uptake, distribution or excretion</a:t>
            </a:r>
          </a:p>
          <a:p>
            <a:pPr lvl="2" algn="l" rtl="0"/>
            <a:endParaRPr lang="en-US" sz="2000" dirty="0"/>
          </a:p>
          <a:p>
            <a:pPr lvl="2" algn="l" rtl="0"/>
            <a:endParaRPr lang="en-US" sz="2000" dirty="0"/>
          </a:p>
          <a:p>
            <a:pPr lvl="1" algn="l" rtl="0"/>
            <a:r>
              <a:rPr lang="en-US" sz="2000" dirty="0"/>
              <a:t>Receptor</a:t>
            </a:r>
          </a:p>
          <a:p>
            <a:pPr lvl="2" algn="l" rtl="0"/>
            <a:r>
              <a:rPr lang="en-US" sz="2000" dirty="0"/>
              <a:t>blockers</a:t>
            </a:r>
          </a:p>
          <a:p>
            <a:pPr lvl="1" algn="l" rtl="0"/>
            <a:endParaRPr lang="en-US" dirty="0"/>
          </a:p>
        </p:txBody>
      </p:sp>
      <p:pic>
        <p:nvPicPr>
          <p:cNvPr id="11266" name="Picture 2" descr="http://www.win-health.com/sites/default/files/wpro_shared/images/Cartoons/Cartoons%20for%20website/blood_pressure_heart_md_clr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68344" y="980728"/>
            <a:ext cx="952500" cy="1143001"/>
          </a:xfrm>
          <a:prstGeom prst="rect">
            <a:avLst/>
          </a:prstGeom>
          <a:noFill/>
        </p:spPr>
      </p:pic>
      <p:pic>
        <p:nvPicPr>
          <p:cNvPr id="11268" name="Picture 4" descr="http://upload.wikimedia.org/wikipedia/commons/thumb/d/dd/Kwas_barbiturowy.svg/220px-Kwas_barbiturowy.svg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20917" y="332656"/>
            <a:ext cx="871363" cy="859480"/>
          </a:xfrm>
          <a:prstGeom prst="rect">
            <a:avLst/>
          </a:prstGeom>
          <a:noFill/>
        </p:spPr>
      </p:pic>
      <p:sp>
        <p:nvSpPr>
          <p:cNvPr id="11270" name="AutoShape 6" descr="http://www.hospira.com/Images/NOREPINEPHRINE_BITARTRATE_32-73353_1.jpg"/>
          <p:cNvSpPr>
            <a:spLocks noChangeAspect="1" noChangeArrowheads="1"/>
          </p:cNvSpPr>
          <p:nvPr/>
        </p:nvSpPr>
        <p:spPr bwMode="auto">
          <a:xfrm>
            <a:off x="8923338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a-IR"/>
          </a:p>
        </p:txBody>
      </p:sp>
      <p:pic>
        <p:nvPicPr>
          <p:cNvPr id="11272" name="Picture 8" descr="http://www.hospira.com/Images/NOREPINEPHRINE_BITARTRATE_32-73353_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56176" y="1628800"/>
            <a:ext cx="1317526" cy="1317526"/>
          </a:xfrm>
          <a:prstGeom prst="rect">
            <a:avLst/>
          </a:prstGeom>
          <a:noFill/>
        </p:spPr>
      </p:pic>
      <p:sp>
        <p:nvSpPr>
          <p:cNvPr id="9" name="Curved Down Arrow 8"/>
          <p:cNvSpPr/>
          <p:nvPr/>
        </p:nvSpPr>
        <p:spPr>
          <a:xfrm>
            <a:off x="7236296" y="548680"/>
            <a:ext cx="1008112" cy="432048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>
              <a:solidFill>
                <a:schemeClr val="tx1"/>
              </a:solidFill>
            </a:endParaRPr>
          </a:p>
        </p:txBody>
      </p:sp>
      <p:sp>
        <p:nvSpPr>
          <p:cNvPr id="10" name="Curved Up Arrow 9"/>
          <p:cNvSpPr/>
          <p:nvPr/>
        </p:nvSpPr>
        <p:spPr>
          <a:xfrm>
            <a:off x="7308304" y="2060848"/>
            <a:ext cx="792088" cy="432048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>
              <a:solidFill>
                <a:schemeClr val="tx1"/>
              </a:solidFill>
            </a:endParaRPr>
          </a:p>
        </p:txBody>
      </p:sp>
      <p:sp>
        <p:nvSpPr>
          <p:cNvPr id="11" name="Down Arrow 10"/>
          <p:cNvSpPr/>
          <p:nvPr/>
        </p:nvSpPr>
        <p:spPr>
          <a:xfrm>
            <a:off x="8532440" y="476672"/>
            <a:ext cx="216024" cy="792088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12" name="Up Arrow 11"/>
          <p:cNvSpPr/>
          <p:nvPr/>
        </p:nvSpPr>
        <p:spPr>
          <a:xfrm>
            <a:off x="8532440" y="1772816"/>
            <a:ext cx="216024" cy="720080"/>
          </a:xfrm>
          <a:prstGeom prst="up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pic>
        <p:nvPicPr>
          <p:cNvPr id="11274" name="Picture 10" descr="http://images.iherb.com/l/NFS-02515-0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211960" y="1628800"/>
            <a:ext cx="960107" cy="1440160"/>
          </a:xfrm>
          <a:prstGeom prst="rect">
            <a:avLst/>
          </a:prstGeom>
          <a:noFill/>
        </p:spPr>
      </p:pic>
      <p:pic>
        <p:nvPicPr>
          <p:cNvPr id="11276" name="Picture 12" descr="http://cdn.asriran.com/files/fa/news/1389/3/29/139735_667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860032" y="2996952"/>
            <a:ext cx="1872208" cy="1248139"/>
          </a:xfrm>
          <a:prstGeom prst="rect">
            <a:avLst/>
          </a:prstGeom>
          <a:noFill/>
        </p:spPr>
      </p:pic>
      <p:pic>
        <p:nvPicPr>
          <p:cNvPr id="11278" name="Picture 14" descr="http://blog.listentoyourgut.com/wp-content/uploads/2010/03/Activated_Charcoal_Tablets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732240" y="4077072"/>
            <a:ext cx="1512168" cy="1246292"/>
          </a:xfrm>
          <a:prstGeom prst="rect">
            <a:avLst/>
          </a:prstGeom>
          <a:noFill/>
        </p:spPr>
      </p:pic>
      <p:pic>
        <p:nvPicPr>
          <p:cNvPr id="11280" name="Picture 16" descr="http://www.wholesale-first-aid.com/images/G821-CS-060704-t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240088" y="3429001"/>
            <a:ext cx="1187896" cy="1080120"/>
          </a:xfrm>
          <a:prstGeom prst="rect">
            <a:avLst/>
          </a:prstGeom>
          <a:noFill/>
        </p:spPr>
      </p:pic>
      <p:pic>
        <p:nvPicPr>
          <p:cNvPr id="11282" name="Picture 18" descr="http://membranereceptors.com/Test2/wp-content/uploads/2013/07/Agonists_Antagonists2.gif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699792" y="4869160"/>
            <a:ext cx="3960440" cy="1916832"/>
          </a:xfrm>
          <a:prstGeom prst="rect">
            <a:avLst/>
          </a:prstGeom>
          <a:noFill/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FEDA63E0-FD3F-47BA-B74A-C9CF9084F4F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88649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3151"/>
    </mc:Choice>
    <mc:Fallback>
      <p:transition spd="slow" advTm="2431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/>
          <a:lstStyle/>
          <a:p>
            <a:r>
              <a:rPr lang="fa-IR" dirty="0">
                <a:cs typeface="B Nazanin" pitchFamily="2" charset="-78"/>
              </a:rPr>
              <a:t>5. بالا بردن میزان دفع ماده سمی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504" y="1196752"/>
            <a:ext cx="8939336" cy="5545832"/>
          </a:xfrm>
        </p:spPr>
        <p:txBody>
          <a:bodyPr>
            <a:normAutofit fontScale="62500" lnSpcReduction="20000"/>
          </a:bodyPr>
          <a:lstStyle/>
          <a:p>
            <a:r>
              <a:rPr lang="fa-IR" dirty="0">
                <a:solidFill>
                  <a:srgbClr val="FF0000"/>
                </a:solidFill>
                <a:cs typeface="B Nazanin" pitchFamily="2" charset="-78"/>
              </a:rPr>
              <a:t>ذغال فعال</a:t>
            </a:r>
          </a:p>
          <a:p>
            <a:pPr lvl="1"/>
            <a:r>
              <a:rPr lang="fa-IR" dirty="0">
                <a:cs typeface="B Nazanin" pitchFamily="2" charset="-78"/>
              </a:rPr>
              <a:t>تکرار استفاده از ان اثر دیالیزی دستگاه گوارشی دارد </a:t>
            </a:r>
          </a:p>
          <a:p>
            <a:r>
              <a:rPr lang="fa-IR" dirty="0">
                <a:solidFill>
                  <a:srgbClr val="FF0000"/>
                </a:solidFill>
                <a:cs typeface="B Nazanin" pitchFamily="2" charset="-78"/>
              </a:rPr>
              <a:t>افزایش ترشح اجباری ادرار</a:t>
            </a:r>
          </a:p>
          <a:p>
            <a:pPr lvl="1"/>
            <a:r>
              <a:rPr lang="fa-IR" dirty="0">
                <a:cs typeface="B Nazanin" pitchFamily="2" charset="-78"/>
              </a:rPr>
              <a:t>تجویز داخل وریدی محلول هایی حاوی سدیم</a:t>
            </a:r>
          </a:p>
          <a:p>
            <a:pPr lvl="2"/>
            <a:r>
              <a:rPr lang="fa-IR" dirty="0">
                <a:cs typeface="B Nazanin" pitchFamily="2" charset="-78"/>
              </a:rPr>
              <a:t>خطر افزایش حجم خون و ادم ریوی وجود دارد</a:t>
            </a:r>
          </a:p>
          <a:p>
            <a:pPr lvl="2"/>
            <a:r>
              <a:rPr lang="fa-IR" dirty="0">
                <a:cs typeface="B Nazanin" pitchFamily="2" charset="-78"/>
              </a:rPr>
              <a:t>عدم ثبات در اثر بخشی بیمار مسموم</a:t>
            </a:r>
          </a:p>
          <a:p>
            <a:r>
              <a:rPr lang="fa-IR" dirty="0">
                <a:solidFill>
                  <a:srgbClr val="FF0000"/>
                </a:solidFill>
                <a:cs typeface="B Nazanin" pitchFamily="2" charset="-78"/>
              </a:rPr>
              <a:t>احتباس یونی</a:t>
            </a:r>
          </a:p>
          <a:p>
            <a:pPr lvl="1"/>
            <a:r>
              <a:rPr lang="fa-IR" dirty="0">
                <a:cs typeface="B Nazanin" pitchFamily="2" charset="-78"/>
              </a:rPr>
              <a:t>قلیایی کردن ادرار(7 به بالا) با استفاده از بی کربنات سدیم باعث دفع ادراری اسیدهای ضعیف می شود</a:t>
            </a:r>
          </a:p>
          <a:p>
            <a:pPr lvl="2"/>
            <a:r>
              <a:rPr lang="fa-IR" dirty="0">
                <a:cs typeface="B Nazanin" pitchFamily="2" charset="-78"/>
              </a:rPr>
              <a:t>اتیلن گلایکول، سالیسیلات ها، فنوباربیتال، علف کش </a:t>
            </a:r>
            <a:r>
              <a:rPr lang="en-US" dirty="0">
                <a:cs typeface="B Nazanin" pitchFamily="2" charset="-78"/>
              </a:rPr>
              <a:t>D</a:t>
            </a:r>
            <a:r>
              <a:rPr lang="fa-IR" dirty="0">
                <a:cs typeface="B Nazanin" pitchFamily="2" charset="-78"/>
              </a:rPr>
              <a:t> 2و4 </a:t>
            </a:r>
          </a:p>
          <a:p>
            <a:pPr lvl="1"/>
            <a:r>
              <a:rPr lang="fa-IR" dirty="0">
                <a:cs typeface="B Nazanin" pitchFamily="2" charset="-78"/>
              </a:rPr>
              <a:t>اسیدی کردن ادرار(6/5-5/5) توسط کلرور آمونیوم باعث افزایش دفع بازهای ضعیف می شود</a:t>
            </a:r>
          </a:p>
          <a:p>
            <a:pPr lvl="2"/>
            <a:r>
              <a:rPr lang="fa-IR" dirty="0">
                <a:cs typeface="B Nazanin" pitchFamily="2" charset="-78"/>
              </a:rPr>
              <a:t>آمفتامین و استریکنین....</a:t>
            </a:r>
          </a:p>
          <a:p>
            <a:r>
              <a:rPr lang="fa-IR" dirty="0">
                <a:solidFill>
                  <a:srgbClr val="00B050"/>
                </a:solidFill>
                <a:cs typeface="B Nazanin" pitchFamily="2" charset="-78"/>
              </a:rPr>
              <a:t>با این وجود این روشها به اندازه ای که وضعیت بالینی بیمار را دچار تغییر کند باعث دفع سموم نمی شود و ممنکن است باغث ایجاد خطر و تشدید اسیدوز متابولیک شود.</a:t>
            </a:r>
          </a:p>
          <a:p>
            <a:r>
              <a:rPr lang="fa-IR" dirty="0">
                <a:solidFill>
                  <a:srgbClr val="FF0000"/>
                </a:solidFill>
                <a:cs typeface="B Nazanin" pitchFamily="2" charset="-78"/>
              </a:rPr>
              <a:t>دیالیز صفاقی</a:t>
            </a:r>
          </a:p>
          <a:p>
            <a:pPr lvl="1"/>
            <a:r>
              <a:rPr lang="fa-IR" dirty="0">
                <a:cs typeface="B Nazanin" pitchFamily="2" charset="-78"/>
              </a:rPr>
              <a:t>برای افزایش دفع ترکیبات محلول در آب، با وزن مولکولی پایین، دارای اتصالات ضعیف با پروتئین ها و قدرت انتشار کم</a:t>
            </a:r>
          </a:p>
          <a:p>
            <a:pPr lvl="2"/>
            <a:r>
              <a:rPr lang="fa-IR" dirty="0">
                <a:cs typeface="B Nazanin" pitchFamily="2" charset="-78"/>
              </a:rPr>
              <a:t>الکل ها، لیتیوم، سالیسیلات و تئوفیلین، </a:t>
            </a:r>
          </a:p>
          <a:p>
            <a:pPr lvl="1"/>
            <a:r>
              <a:rPr lang="fa-IR" dirty="0">
                <a:cs typeface="B Nazanin" pitchFamily="2" charset="-78"/>
              </a:rPr>
              <a:t>به کندی عمل و اثر ارزش بالینی</a:t>
            </a:r>
          </a:p>
          <a:p>
            <a:r>
              <a:rPr lang="fa-IR" dirty="0">
                <a:solidFill>
                  <a:srgbClr val="FF0000"/>
                </a:solidFill>
                <a:cs typeface="B Nazanin" pitchFamily="2" charset="-78"/>
              </a:rPr>
              <a:t>هموپرفیوژن ذغال</a:t>
            </a:r>
          </a:p>
          <a:p>
            <a:r>
              <a:rPr lang="fa-IR" dirty="0">
                <a:solidFill>
                  <a:srgbClr val="FF0000"/>
                </a:solidFill>
                <a:cs typeface="B Nazanin" pitchFamily="2" charset="-78"/>
              </a:rPr>
              <a:t>همودیالیز</a:t>
            </a:r>
          </a:p>
        </p:txBody>
      </p:sp>
      <p:pic>
        <p:nvPicPr>
          <p:cNvPr id="3074" name="Picture 2" descr="http://www.mediresource.com/HealthNews/images/English/LP2_8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99592" y="5301208"/>
            <a:ext cx="1484784" cy="1484784"/>
          </a:xfrm>
          <a:prstGeom prst="rect">
            <a:avLst/>
          </a:prstGeom>
          <a:noFill/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FAC2C510-27B8-4D5C-B324-708B7008D74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2415"/>
    </mc:Choice>
    <mc:Fallback>
      <p:transition spd="slow" advTm="4024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>
                <a:cs typeface="B Nazanin" pitchFamily="2" charset="-78"/>
              </a:rPr>
              <a:t>6. مراقبت های علامتی و حمایتی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a-IR" dirty="0">
                <a:cs typeface="B Nazanin" pitchFamily="2" charset="-78"/>
              </a:rPr>
              <a:t>بسیاری از بیماران مسموم در صورت برخورداری از مراقبت های علامتی و حمایتی مناسب بهبود می یابند. حتی اگر سم زدایی گوارشی یا غیره صورت نگرفته باشد.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482C88EE-0322-4815-B107-0827AEEE824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198"/>
    </mc:Choice>
    <mc:Fallback>
      <p:transition spd="slow" advTm="261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5192" y="1600200"/>
            <a:ext cx="8363272" cy="4997152"/>
          </a:xfrm>
        </p:spPr>
        <p:txBody>
          <a:bodyPr>
            <a:normAutofit fontScale="77500" lnSpcReduction="20000"/>
          </a:bodyPr>
          <a:lstStyle/>
          <a:p>
            <a:r>
              <a:rPr lang="fa-IR" dirty="0">
                <a:solidFill>
                  <a:srgbClr val="C00000"/>
                </a:solidFill>
                <a:cs typeface="B Nazanin" pitchFamily="2" charset="-78"/>
              </a:rPr>
              <a:t>در هنگام وقوع مسمومیت</a:t>
            </a:r>
          </a:p>
          <a:p>
            <a:pPr lvl="1"/>
            <a:r>
              <a:rPr lang="fa-IR" dirty="0">
                <a:cs typeface="B Nazanin" pitchFamily="2" charset="-78"/>
              </a:rPr>
              <a:t>سم خاصی را نمی توان شناسایی کرد</a:t>
            </a:r>
          </a:p>
          <a:p>
            <a:pPr lvl="1"/>
            <a:r>
              <a:rPr lang="fa-IR" dirty="0">
                <a:cs typeface="B Nazanin" pitchFamily="2" charset="-78"/>
              </a:rPr>
              <a:t>نحوه مواجهه به آن را نیز نمی توان تعیین کرد.</a:t>
            </a:r>
          </a:p>
          <a:p>
            <a:r>
              <a:rPr lang="fa-IR" dirty="0">
                <a:solidFill>
                  <a:srgbClr val="0070C0"/>
                </a:solidFill>
                <a:cs typeface="B Nazanin" pitchFamily="2" charset="-78"/>
              </a:rPr>
              <a:t>بنابراین در هنگام مواجهه با فرد یا حیوان مسموم</a:t>
            </a:r>
          </a:p>
          <a:p>
            <a:pPr lvl="1"/>
            <a:r>
              <a:rPr lang="fa-IR" dirty="0">
                <a:cs typeface="B Nazanin" pitchFamily="2" charset="-78"/>
              </a:rPr>
              <a:t>بیمار را درمان کنید، و به سم کاری نداشته باشید </a:t>
            </a:r>
          </a:p>
          <a:p>
            <a:pPr lvl="1"/>
            <a:r>
              <a:rPr lang="fa-IR" dirty="0">
                <a:cs typeface="B Nazanin" pitchFamily="2" charset="-78"/>
              </a:rPr>
              <a:t>درمان های علامتی مناسب و مراقبت های خوب پرستاری</a:t>
            </a:r>
          </a:p>
          <a:p>
            <a:r>
              <a:rPr lang="fa-IR" dirty="0">
                <a:solidFill>
                  <a:srgbClr val="FF0000"/>
                </a:solidFill>
                <a:cs typeface="B Nazanin" pitchFamily="2" charset="-78"/>
              </a:rPr>
              <a:t>مسیر کلی درمان در بیمار مسموم</a:t>
            </a:r>
          </a:p>
          <a:p>
            <a:pPr marL="971550" lvl="1" indent="-514350">
              <a:buFont typeface="+mj-lt"/>
              <a:buAutoNum type="arabicPeriod"/>
            </a:pPr>
            <a:r>
              <a:rPr lang="fa-IR" dirty="0">
                <a:solidFill>
                  <a:srgbClr val="7030A0"/>
                </a:solidFill>
                <a:cs typeface="B Nazanin" pitchFamily="2" charset="-78"/>
              </a:rPr>
              <a:t>ثابت نگاه داشتن علائم حیاتی</a:t>
            </a:r>
          </a:p>
          <a:p>
            <a:pPr marL="971550" lvl="1" indent="-514350">
              <a:buFont typeface="+mj-lt"/>
              <a:buAutoNum type="arabicPeriod"/>
            </a:pPr>
            <a:r>
              <a:rPr lang="fa-IR" dirty="0">
                <a:solidFill>
                  <a:srgbClr val="7030A0"/>
                </a:solidFill>
                <a:cs typeface="B Nazanin" pitchFamily="2" charset="-78"/>
              </a:rPr>
              <a:t>گرفتن شرح حال و ارزیابی بالینی بیمار</a:t>
            </a:r>
          </a:p>
          <a:p>
            <a:pPr marL="971550" lvl="1" indent="-514350">
              <a:buFont typeface="+mj-lt"/>
              <a:buAutoNum type="arabicPeriod"/>
            </a:pPr>
            <a:r>
              <a:rPr lang="fa-IR" dirty="0">
                <a:solidFill>
                  <a:srgbClr val="7030A0"/>
                </a:solidFill>
                <a:cs typeface="B Nazanin" pitchFamily="2" charset="-78"/>
              </a:rPr>
              <a:t>برطرف کردن آلودگی برای جلوگیری از ادامه جذب سیستمیک سم</a:t>
            </a:r>
          </a:p>
          <a:p>
            <a:pPr marL="971550" lvl="1" indent="-514350">
              <a:buFont typeface="+mj-lt"/>
              <a:buAutoNum type="arabicPeriod"/>
            </a:pPr>
            <a:r>
              <a:rPr lang="fa-IR" dirty="0">
                <a:solidFill>
                  <a:srgbClr val="7030A0"/>
                </a:solidFill>
                <a:cs typeface="B Nazanin" pitchFamily="2" charset="-78"/>
              </a:rPr>
              <a:t>تجویز پادزهر اگر شناسایی شده و در دسترس است</a:t>
            </a:r>
          </a:p>
          <a:p>
            <a:pPr marL="971550" lvl="1" indent="-514350">
              <a:buFont typeface="+mj-lt"/>
              <a:buAutoNum type="arabicPeriod"/>
            </a:pPr>
            <a:r>
              <a:rPr lang="fa-IR" dirty="0">
                <a:solidFill>
                  <a:srgbClr val="7030A0"/>
                </a:solidFill>
                <a:cs typeface="B Nazanin" pitchFamily="2" charset="-78"/>
              </a:rPr>
              <a:t>افزایش دفع سم جذب شده</a:t>
            </a:r>
          </a:p>
          <a:p>
            <a:pPr marL="971550" lvl="1" indent="-514350">
              <a:buFont typeface="+mj-lt"/>
              <a:buAutoNum type="arabicPeriod"/>
            </a:pPr>
            <a:r>
              <a:rPr lang="fa-IR" dirty="0">
                <a:solidFill>
                  <a:srgbClr val="7030A0"/>
                </a:solidFill>
                <a:cs typeface="B Nazanin" pitchFamily="2" charset="-78"/>
              </a:rPr>
              <a:t>برقراری درمان علامتی و حمایتی</a:t>
            </a:r>
          </a:p>
          <a:p>
            <a:pPr marL="971550" lvl="1" indent="-514350">
              <a:buFont typeface="+mj-lt"/>
              <a:buAutoNum type="arabicPeriod"/>
            </a:pPr>
            <a:r>
              <a:rPr lang="fa-IR" dirty="0">
                <a:solidFill>
                  <a:srgbClr val="7030A0"/>
                </a:solidFill>
                <a:cs typeface="B Nazanin" pitchFamily="2" charset="-78"/>
              </a:rPr>
              <a:t>تحت نظر داشتن بیمار از نزدیک</a:t>
            </a:r>
          </a:p>
        </p:txBody>
      </p:sp>
      <p:sp>
        <p:nvSpPr>
          <p:cNvPr id="13314" name="AutoShape 2" descr="https://mypeted.com/wp-content/uploads/2013/03/Firstaid-1.jpg"/>
          <p:cNvSpPr>
            <a:spLocks noChangeAspect="1" noChangeArrowheads="1"/>
          </p:cNvSpPr>
          <p:nvPr/>
        </p:nvSpPr>
        <p:spPr bwMode="auto">
          <a:xfrm>
            <a:off x="8923338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a-IR"/>
          </a:p>
        </p:txBody>
      </p:sp>
      <p:pic>
        <p:nvPicPr>
          <p:cNvPr id="13318" name="Picture 6" descr="http://firstaidcprhamilton.ca/wp-content/uploads/2013/06/Call-Emergency-for-Poisoning-300x2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27784" y="116631"/>
            <a:ext cx="2736304" cy="18242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320" name="Picture 8" descr="http://st1.thehealthsite.com/wp-content/uploads/2013/04/food-poisonin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2869" y="2348880"/>
            <a:ext cx="2966963" cy="1559073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5712"/>
    </mc:Choice>
    <mc:Fallback xmlns="">
      <p:transition spd="slow" advTm="315712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51720" y="260648"/>
            <a:ext cx="7020272" cy="6381328"/>
          </a:xfrm>
        </p:spPr>
        <p:txBody>
          <a:bodyPr>
            <a:normAutofit fontScale="92500" lnSpcReduction="20000"/>
          </a:bodyPr>
          <a:lstStyle/>
          <a:p>
            <a:r>
              <a:rPr lang="fa-IR" dirty="0">
                <a:cs typeface="B Nazanin" pitchFamily="2" charset="-78"/>
              </a:rPr>
              <a:t>جابه جایی بیمار مسموم از محیط سمی</a:t>
            </a:r>
          </a:p>
          <a:p>
            <a:pPr lvl="1"/>
            <a:r>
              <a:rPr lang="fa-IR" dirty="0">
                <a:cs typeface="B Nazanin" pitchFamily="2" charset="-78"/>
              </a:rPr>
              <a:t>در موارد تماس تلفنی</a:t>
            </a:r>
          </a:p>
          <a:p>
            <a:pPr lvl="2"/>
            <a:r>
              <a:rPr lang="fa-IR" dirty="0">
                <a:cs typeface="B Nazanin" pitchFamily="2" charset="-78"/>
              </a:rPr>
              <a:t>مسمومیت شدید(زمین گیر، کما و تشنج) بیمار باید سریعا به کلینیک آورده شود</a:t>
            </a:r>
          </a:p>
          <a:p>
            <a:pPr lvl="2"/>
            <a:r>
              <a:rPr lang="fa-IR" dirty="0">
                <a:cs typeface="B Nazanin" pitchFamily="2" charset="-78"/>
              </a:rPr>
              <a:t>برچسب ماده سمی جزئیات مواد تشکیل دهنده و مقدار ماده سمی را نشان می دهد. </a:t>
            </a:r>
          </a:p>
          <a:p>
            <a:pPr lvl="2"/>
            <a:r>
              <a:rPr lang="fa-IR" dirty="0">
                <a:cs typeface="B Nazanin" pitchFamily="2" charset="-78"/>
              </a:rPr>
              <a:t>زمان مواجهه در ایجاد تلاش برای برداشت ماده سمی مهم است</a:t>
            </a:r>
          </a:p>
          <a:p>
            <a:pPr lvl="2"/>
            <a:r>
              <a:rPr lang="fa-IR" dirty="0">
                <a:cs typeface="B Nazanin" pitchFamily="2" charset="-78"/>
              </a:rPr>
              <a:t>اگربیمار هنوز استفراغ نکرده، تجویز قی آورها در خانه می تواند مفید باشد</a:t>
            </a:r>
          </a:p>
          <a:p>
            <a:pPr lvl="1"/>
            <a:r>
              <a:rPr lang="fa-IR" dirty="0">
                <a:cs typeface="B Nazanin" pitchFamily="2" charset="-78"/>
              </a:rPr>
              <a:t>جابه جایی فیزیکی یا جدا کردن از ماده سمی</a:t>
            </a:r>
          </a:p>
          <a:p>
            <a:pPr lvl="2"/>
            <a:r>
              <a:rPr lang="fa-IR" dirty="0">
                <a:cs typeface="B Nazanin" pitchFamily="2" charset="-78"/>
              </a:rPr>
              <a:t>حیوانات مزرعه: تغییر مرتع و منبع غذایی در جلوگیری از مواجهه بیشتر ضروری است</a:t>
            </a:r>
          </a:p>
          <a:p>
            <a:pPr lvl="2"/>
            <a:r>
              <a:rPr lang="fa-IR" dirty="0">
                <a:cs typeface="B Nazanin" pitchFamily="2" charset="-78"/>
              </a:rPr>
              <a:t>حیوانات خانگی: تغییر مکان از حیاط به خانه یا بالعکس ویا ازیک مکان به مکان دیگری ضروری است.</a:t>
            </a:r>
          </a:p>
          <a:p>
            <a:pPr lvl="2"/>
            <a:r>
              <a:rPr lang="fa-IR" dirty="0">
                <a:cs typeface="B Nazanin" pitchFamily="2" charset="-78"/>
              </a:rPr>
              <a:t>آب و غذا: تغییر منبع آب و غذا یک راهکار عمومی است که از مصرف بیشتر ماده سمی احتمالی جلوگیری شود</a:t>
            </a:r>
          </a:p>
          <a:p>
            <a:pPr lvl="2"/>
            <a:r>
              <a:rPr lang="fa-IR" dirty="0">
                <a:cs typeface="B Nazanin" pitchFamily="2" charset="-78"/>
              </a:rPr>
              <a:t>در مسمومیت های کم تا متوسط تغییر مکان تنها عمل ضروری می باشد</a:t>
            </a:r>
          </a:p>
          <a:p>
            <a:pPr lvl="2"/>
            <a:endParaRPr lang="fa-IR" dirty="0">
              <a:cs typeface="B Nazanin" pitchFamily="2" charset="-78"/>
            </a:endParaRPr>
          </a:p>
          <a:p>
            <a:pPr lvl="2"/>
            <a:endParaRPr lang="fa-IR" dirty="0">
              <a:cs typeface="B Nazanin" pitchFamily="2" charset="-78"/>
            </a:endParaRPr>
          </a:p>
        </p:txBody>
      </p:sp>
      <p:pic>
        <p:nvPicPr>
          <p:cNvPr id="4" name="Picture 4" descr="https://mypeted.com/wp-content/uploads/2013/03/Firstaid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492896"/>
            <a:ext cx="2339752" cy="2099200"/>
          </a:xfrm>
          <a:prstGeom prst="rect">
            <a:avLst/>
          </a:prstGeom>
          <a:noFill/>
        </p:spPr>
      </p:pic>
      <p:pic>
        <p:nvPicPr>
          <p:cNvPr id="12290" name="Picture 2" descr="http://www.admtroitsk.ru/webfiles/9785_%D0%A1%D0%BA%D0%BE%D1%80%D0%B0%D1%8F%20%D0%BF%D0%BE%D0%BC%D0%BE%D1%89%D1%8C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9255" y="136375"/>
            <a:ext cx="1852465" cy="1852465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4159"/>
    </mc:Choice>
    <mc:Fallback xmlns="">
      <p:transition spd="slow" advTm="164159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87824" y="274638"/>
            <a:ext cx="5698976" cy="1143000"/>
          </a:xfrm>
        </p:spPr>
        <p:txBody>
          <a:bodyPr/>
          <a:lstStyle/>
          <a:p>
            <a:r>
              <a:rPr lang="fa-IR" dirty="0">
                <a:cs typeface="B Nazanin" pitchFamily="2" charset="-78"/>
              </a:rPr>
              <a:t>1. تثبیت علائم حیاتی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03848" y="1556792"/>
            <a:ext cx="5688632" cy="4824536"/>
          </a:xfrm>
        </p:spPr>
        <p:txBody>
          <a:bodyPr>
            <a:normAutofit fontScale="85000" lnSpcReduction="10000"/>
          </a:bodyPr>
          <a:lstStyle/>
          <a:p>
            <a:r>
              <a:rPr lang="fa-IR" dirty="0">
                <a:cs typeface="B Nazanin" pitchFamily="2" charset="-78"/>
              </a:rPr>
              <a:t>باز نگه داشتن راه های تنفسی و فراهم نمودن تهویه به میزان کافی</a:t>
            </a:r>
          </a:p>
          <a:p>
            <a:r>
              <a:rPr lang="fa-IR" dirty="0">
                <a:cs typeface="B Nazanin" pitchFamily="2" charset="-78"/>
              </a:rPr>
              <a:t>حفظ عملکرد قلبی عروقی با توجه به میزان آب و الکترولیت ها</a:t>
            </a:r>
          </a:p>
          <a:p>
            <a:r>
              <a:rPr lang="fa-IR" dirty="0">
                <a:cs typeface="B Nazanin" pitchFamily="2" charset="-78"/>
              </a:rPr>
              <a:t>برقراری موازنه اسید و باز</a:t>
            </a:r>
          </a:p>
          <a:p>
            <a:r>
              <a:rPr lang="fa-IR" dirty="0">
                <a:cs typeface="B Nazanin" pitchFamily="2" charset="-78"/>
              </a:rPr>
              <a:t>کنترل علائم درگیری دستگاه عصبی مرکزی (تشنج)</a:t>
            </a:r>
          </a:p>
          <a:p>
            <a:r>
              <a:rPr lang="fa-IR" dirty="0">
                <a:cs typeface="B Nazanin" pitchFamily="2" charset="-78"/>
              </a:rPr>
              <a:t>حفظ درجه حرارت بدن</a:t>
            </a:r>
          </a:p>
          <a:p>
            <a:r>
              <a:rPr lang="fa-IR" dirty="0">
                <a:cs typeface="B Nazanin" pitchFamily="2" charset="-78"/>
              </a:rPr>
              <a:t>تجویز پادزهر در بعضی موارد امری حیاتی است</a:t>
            </a:r>
          </a:p>
          <a:p>
            <a:pPr lvl="1"/>
            <a:r>
              <a:rPr lang="fa-IR" dirty="0">
                <a:cs typeface="B Nazanin" pitchFamily="2" charset="-78"/>
              </a:rPr>
              <a:t>تجویز آتروپین در مسمومیت با مهارکننده های استیل کواین استراز (ارگانوفسفره ها، کاربامات ها)</a:t>
            </a:r>
          </a:p>
          <a:p>
            <a:endParaRPr lang="fa-IR" dirty="0">
              <a:cs typeface="B Nazanin" pitchFamily="2" charset="-78"/>
            </a:endParaRPr>
          </a:p>
        </p:txBody>
      </p:sp>
      <p:pic>
        <p:nvPicPr>
          <p:cNvPr id="11266" name="Picture 2" descr="http://dentalresource.org/abc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557039"/>
            <a:ext cx="2599723" cy="1791841"/>
          </a:xfrm>
          <a:prstGeom prst="rect">
            <a:avLst/>
          </a:prstGeom>
          <a:noFill/>
        </p:spPr>
      </p:pic>
      <p:pic>
        <p:nvPicPr>
          <p:cNvPr id="11268" name="Picture 4" descr="http://buletinkesehatan.com/wp-content/uploads/pengkajian-airway-breathing-circulation-468x20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2780928"/>
            <a:ext cx="3790378" cy="1636019"/>
          </a:xfrm>
          <a:prstGeom prst="rect">
            <a:avLst/>
          </a:prstGeom>
          <a:noFill/>
        </p:spPr>
      </p:pic>
      <p:pic>
        <p:nvPicPr>
          <p:cNvPr id="11270" name="Picture 6" descr="http://sarasotadog.com/files/2013/09/IMG_945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4581128"/>
            <a:ext cx="3024336" cy="2017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7922"/>
    </mc:Choice>
    <mc:Fallback xmlns="">
      <p:transition spd="slow" advTm="617922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AutoShape 2" descr="http://www.ambassadorvet.com/blog/wp-content/uploads/2013/05/dog-cpr.jpg"/>
          <p:cNvSpPr>
            <a:spLocks noChangeAspect="1" noChangeArrowheads="1"/>
          </p:cNvSpPr>
          <p:nvPr/>
        </p:nvSpPr>
        <p:spPr bwMode="auto">
          <a:xfrm>
            <a:off x="8923338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a-IR"/>
          </a:p>
        </p:txBody>
      </p:sp>
      <p:pic>
        <p:nvPicPr>
          <p:cNvPr id="27652" name="Picture 4" descr="http://www.ambassadorvet.com/blog/wp-content/uploads/2013/05/dog-cp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7704" y="68264"/>
            <a:ext cx="5450404" cy="6717728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674"/>
    </mc:Choice>
    <mc:Fallback xmlns="">
      <p:transition spd="slow" advTm="17674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r>
              <a:rPr lang="fa-IR" dirty="0">
                <a:cs typeface="B Nazanin" pitchFamily="2" charset="-78"/>
              </a:rPr>
              <a:t>2. گرفتن شرح حال و ارزیابی بیمار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r>
              <a:rPr lang="fa-IR" dirty="0">
                <a:cs typeface="B Nazanin" pitchFamily="2" charset="-78"/>
              </a:rPr>
              <a:t>بعد از تثبیت علائم حیاتی، شرح حال و سابقه کاملی از بیمار گرفته شود</a:t>
            </a:r>
          </a:p>
          <a:p>
            <a:r>
              <a:rPr lang="fa-IR" dirty="0">
                <a:cs typeface="B Nazanin" pitchFamily="2" charset="-78"/>
              </a:rPr>
              <a:t>جمع آوری نمونه های خونی و ادرار و ارسال به آزمایشگاه</a:t>
            </a:r>
          </a:p>
          <a:p>
            <a:pPr lvl="1"/>
            <a:r>
              <a:rPr lang="en-US" dirty="0">
                <a:cs typeface="B Nazanin" pitchFamily="2" charset="-78"/>
              </a:rPr>
              <a:t>CBC</a:t>
            </a:r>
            <a:r>
              <a:rPr lang="fa-IR" dirty="0">
                <a:cs typeface="B Nazanin" pitchFamily="2" charset="-78"/>
              </a:rPr>
              <a:t>، </a:t>
            </a:r>
            <a:r>
              <a:rPr lang="en-US" dirty="0">
                <a:cs typeface="B Nazanin" pitchFamily="2" charset="-78"/>
              </a:rPr>
              <a:t>BUN</a:t>
            </a:r>
            <a:r>
              <a:rPr lang="fa-IR" dirty="0">
                <a:cs typeface="B Nazanin" pitchFamily="2" charset="-78"/>
              </a:rPr>
              <a:t>، کراتینین، الکترولیتهای سرم، قند، آنزیم های کبدی، نوار قلبی، گازهای خونی، مقدار اکسیژن خون سرخرگی در هر ضربان، تجزیه ادرار، درجه حرارت بدن، رادیوگرافی شکم(اجسام فلزی)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5698"/>
    </mc:Choice>
    <mc:Fallback xmlns="">
      <p:transition spd="slow" advTm="85698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40000"/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>
                <a:cs typeface="B Nazanin" pitchFamily="2" charset="-78"/>
              </a:rPr>
              <a:t>3. سم زدایی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fa-IR" dirty="0">
                <a:cs typeface="B Nazanin" pitchFamily="2" charset="-78"/>
              </a:rPr>
              <a:t>هدف: جلوگیری از جذب بیشتر ماده سمی</a:t>
            </a:r>
          </a:p>
          <a:p>
            <a:r>
              <a:rPr lang="fa-IR" dirty="0">
                <a:cs typeface="B Nazanin" pitchFamily="2" charset="-78"/>
              </a:rPr>
              <a:t>در انتخاب بهترین روش برای زدودن سم عوامل متعددی دخیل هستند</a:t>
            </a:r>
          </a:p>
          <a:p>
            <a:pPr lvl="1"/>
            <a:r>
              <a:rPr lang="fa-IR" dirty="0">
                <a:solidFill>
                  <a:srgbClr val="FF0000"/>
                </a:solidFill>
                <a:cs typeface="B Nazanin" pitchFamily="2" charset="-78"/>
              </a:rPr>
              <a:t>سمیت ماده</a:t>
            </a:r>
          </a:p>
          <a:p>
            <a:pPr lvl="2"/>
            <a:r>
              <a:rPr lang="fa-IR" dirty="0">
                <a:cs typeface="B Nazanin" pitchFamily="2" charset="-78"/>
              </a:rPr>
              <a:t>سمیت پایین ومقدار ماده سمی</a:t>
            </a:r>
          </a:p>
          <a:p>
            <a:pPr lvl="1"/>
            <a:r>
              <a:rPr lang="fa-IR" dirty="0">
                <a:solidFill>
                  <a:srgbClr val="FF0000"/>
                </a:solidFill>
                <a:cs typeface="B Nazanin" pitchFamily="2" charset="-78"/>
              </a:rPr>
              <a:t>نوع ماده سمی</a:t>
            </a:r>
          </a:p>
          <a:p>
            <a:pPr lvl="2"/>
            <a:r>
              <a:rPr lang="fa-IR" dirty="0">
                <a:cs typeface="B Nazanin" pitchFamily="2" charset="-78"/>
              </a:rPr>
              <a:t>هیدروکربن های آلی فرار(حشره کش ها)</a:t>
            </a:r>
          </a:p>
          <a:p>
            <a:pPr lvl="1"/>
            <a:r>
              <a:rPr lang="fa-IR" dirty="0">
                <a:solidFill>
                  <a:srgbClr val="FF0000"/>
                </a:solidFill>
                <a:cs typeface="B Nazanin" pitchFamily="2" charset="-78"/>
              </a:rPr>
              <a:t>مدت سپری شده از زمان مواجهه سم</a:t>
            </a:r>
          </a:p>
          <a:p>
            <a:pPr lvl="2"/>
            <a:r>
              <a:rPr lang="fa-IR" dirty="0">
                <a:cs typeface="B Nazanin" pitchFamily="2" charset="-78"/>
              </a:rPr>
              <a:t>بهترین زمان برای القاء استفراغ یا شستشوی معده در 1 ساعت اول مواجهه است</a:t>
            </a:r>
          </a:p>
          <a:p>
            <a:pPr lvl="1"/>
            <a:r>
              <a:rPr lang="fa-IR" dirty="0">
                <a:solidFill>
                  <a:srgbClr val="FF0000"/>
                </a:solidFill>
                <a:cs typeface="B Nazanin" pitchFamily="2" charset="-78"/>
              </a:rPr>
              <a:t>گونه های مبتلا</a:t>
            </a:r>
          </a:p>
          <a:p>
            <a:pPr lvl="2"/>
            <a:r>
              <a:rPr lang="fa-IR" dirty="0">
                <a:cs typeface="B Nazanin" pitchFamily="2" charset="-78"/>
              </a:rPr>
              <a:t>بعضی گونه ها در استفراغ کردن ناتوان هستند</a:t>
            </a:r>
          </a:p>
          <a:p>
            <a:pPr lvl="2"/>
            <a:r>
              <a:rPr lang="fa-IR" dirty="0">
                <a:cs typeface="B Nazanin" pitchFamily="2" charset="-78"/>
              </a:rPr>
              <a:t>شستشوی پیش معده در نشخوارکنندگان ارزش چندانی ندارد</a:t>
            </a:r>
          </a:p>
          <a:p>
            <a:pPr lvl="1"/>
            <a:r>
              <a:rPr lang="fa-IR" dirty="0">
                <a:solidFill>
                  <a:srgbClr val="FF0000"/>
                </a:solidFill>
                <a:cs typeface="B Nazanin" pitchFamily="2" charset="-78"/>
              </a:rPr>
              <a:t>سابقه بیماری</a:t>
            </a:r>
          </a:p>
          <a:p>
            <a:pPr lvl="2"/>
            <a:r>
              <a:rPr lang="fa-IR" dirty="0">
                <a:cs typeface="B Nazanin" pitchFamily="2" charset="-78"/>
              </a:rPr>
              <a:t>روش تخلیه معده در بیماری قلبی و صرع منع کاربرد دارد</a:t>
            </a:r>
          </a:p>
          <a:p>
            <a:pPr lvl="2"/>
            <a:r>
              <a:rPr lang="fa-IR" dirty="0">
                <a:cs typeface="B Nazanin" pitchFamily="2" charset="-78"/>
              </a:rPr>
              <a:t>اختلال عملکرد کلیوی مانع استفاده از داروهای مدر می شود.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0049"/>
    </mc:Choice>
    <mc:Fallback xmlns="">
      <p:transition spd="slow" advTm="470049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03848" y="274638"/>
            <a:ext cx="5482952" cy="1143000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/>
          <a:p>
            <a:r>
              <a:rPr lang="fa-IR" dirty="0">
                <a:cs typeface="B Nazanin" pitchFamily="2" charset="-78"/>
              </a:rPr>
              <a:t>سم زدایی جلدی و چشمی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33464" y="1600200"/>
            <a:ext cx="5987008" cy="4781128"/>
          </a:xfrm>
        </p:spPr>
        <p:txBody>
          <a:bodyPr>
            <a:normAutofit fontScale="92500"/>
          </a:bodyPr>
          <a:lstStyle/>
          <a:p>
            <a:r>
              <a:rPr lang="fa-IR" dirty="0">
                <a:cs typeface="B Nazanin" pitchFamily="2" charset="-78"/>
              </a:rPr>
              <a:t>حجم زیاد آب گرم و یک ماده پاک کننده ملایم</a:t>
            </a:r>
          </a:p>
          <a:p>
            <a:r>
              <a:rPr lang="fa-IR" dirty="0">
                <a:cs typeface="B Nazanin" pitchFamily="2" charset="-78"/>
              </a:rPr>
              <a:t>چندین بار شستشو و آبکشی مورد نیاز است</a:t>
            </a:r>
          </a:p>
          <a:p>
            <a:r>
              <a:rPr lang="fa-IR" dirty="0">
                <a:cs typeface="B Nazanin" pitchFamily="2" charset="-78"/>
              </a:rPr>
              <a:t>بیماران بسیار افسرده و در حال اغماء به لحاظ افت درجه حرارت بدن و یا آسپیراسیون آب و مواد پاک کننده مورد پایش باید قرار بگیرند</a:t>
            </a:r>
          </a:p>
          <a:p>
            <a:r>
              <a:rPr lang="fa-IR" dirty="0">
                <a:cs typeface="B Nazanin" pitchFamily="2" charset="-78"/>
              </a:rPr>
              <a:t>موهای بلند باید کوتاه شود</a:t>
            </a:r>
          </a:p>
          <a:p>
            <a:r>
              <a:rPr lang="fa-IR" dirty="0">
                <a:cs typeface="B Nazanin" pitchFamily="2" charset="-78"/>
              </a:rPr>
              <a:t>30-20 دقیقه شستشو برای سم زدایی لازم است</a:t>
            </a:r>
          </a:p>
          <a:p>
            <a:r>
              <a:rPr lang="fa-IR" dirty="0">
                <a:cs typeface="B Nazanin" pitchFamily="2" charset="-78"/>
              </a:rPr>
              <a:t>حفاظت از خود و سایرین از تماس باسم </a:t>
            </a:r>
          </a:p>
        </p:txBody>
      </p:sp>
      <p:pic>
        <p:nvPicPr>
          <p:cNvPr id="8194" name="Picture 2" descr="https://healthlink.erlanger.org/weblink/HouseCalls/ihousecalls/adult/eyesymptoms/eyechemicalin/related_pictures_chem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366" y="1603598"/>
            <a:ext cx="2838450" cy="40576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35000"/>
            <a:lum/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a-IR" dirty="0">
                <a:cs typeface="B Nazanin" pitchFamily="2" charset="-78"/>
              </a:rPr>
              <a:t>سم زدایی معدی-روده ای</a:t>
            </a:r>
            <a:br>
              <a:rPr lang="fa-IR" dirty="0">
                <a:cs typeface="B Nazanin" pitchFamily="2" charset="-78"/>
              </a:rPr>
            </a:br>
            <a:r>
              <a:rPr lang="en-US" dirty="0">
                <a:cs typeface="B Nazanin" pitchFamily="2" charset="-78"/>
              </a:rPr>
              <a:t>Gastrointestinal decontamination(GID)</a:t>
            </a:r>
            <a:endParaRPr lang="fa-IR" dirty="0">
              <a:cs typeface="B Nazanin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fa-IR" dirty="0">
                <a:cs typeface="B Nazanin" pitchFamily="2" charset="-78"/>
              </a:rPr>
              <a:t>جزء مهم مدیریت یک بیمار است</a:t>
            </a:r>
          </a:p>
          <a:p>
            <a:pPr marL="971550" lvl="1" indent="-514350">
              <a:buFont typeface="+mj-lt"/>
              <a:buAutoNum type="arabicParenR"/>
            </a:pPr>
            <a:r>
              <a:rPr lang="fa-IR" dirty="0">
                <a:cs typeface="B Nazanin" pitchFamily="2" charset="-78"/>
              </a:rPr>
              <a:t>تجویز یک ماده جاذب به تنهایی</a:t>
            </a:r>
          </a:p>
          <a:p>
            <a:pPr marL="971550" lvl="1" indent="-514350">
              <a:buFont typeface="+mj-lt"/>
              <a:buAutoNum type="arabicParenR"/>
            </a:pPr>
            <a:r>
              <a:rPr lang="fa-IR" dirty="0">
                <a:cs typeface="B Nazanin" pitchFamily="2" charset="-78"/>
              </a:rPr>
              <a:t>اول تخلیه معده(ایجاد استفراغ یا شستشوی معده) بعد تجویز ماده جاذب </a:t>
            </a:r>
          </a:p>
          <a:p>
            <a:pPr lvl="2"/>
            <a:r>
              <a:rPr lang="fa-IR" dirty="0">
                <a:cs typeface="B Nazanin" pitchFamily="2" charset="-78"/>
              </a:rPr>
              <a:t>مزایای روش اول</a:t>
            </a:r>
          </a:p>
          <a:p>
            <a:pPr lvl="3"/>
            <a:r>
              <a:rPr lang="fa-IR" dirty="0">
                <a:cs typeface="B Nazanin" pitchFamily="2" charset="-78"/>
              </a:rPr>
              <a:t>تجویز سریعتر ماده جاذب (ذغال فعال) و سپس جذب سریعتر سم</a:t>
            </a:r>
          </a:p>
          <a:p>
            <a:pPr lvl="3"/>
            <a:r>
              <a:rPr lang="fa-IR" dirty="0">
                <a:cs typeface="B Nazanin" pitchFamily="2" charset="-78"/>
              </a:rPr>
              <a:t>حرکت سریعتر شیرابه زغال فعال از پیلور به دوازدهه</a:t>
            </a:r>
          </a:p>
          <a:p>
            <a:pPr lvl="3"/>
            <a:r>
              <a:rPr lang="fa-IR" dirty="0">
                <a:cs typeface="B Nazanin" pitchFamily="2" charset="-78"/>
              </a:rPr>
              <a:t>کارایی زیاد زغال فعال در جذب اکثر سموم</a:t>
            </a:r>
          </a:p>
          <a:p>
            <a:pPr lvl="1">
              <a:buNone/>
            </a:pPr>
            <a:r>
              <a:rPr lang="fa-IR" dirty="0">
                <a:cs typeface="B Nazanin" pitchFamily="2" charset="-78"/>
              </a:rPr>
              <a:t>3) اکنون تجویز یکنوبت مسهل(سوربیتول) همراه با اولین دوز ذغال فعال توصیه می شود.</a:t>
            </a:r>
          </a:p>
          <a:p>
            <a:pPr lvl="3"/>
            <a:r>
              <a:rPr lang="fa-IR" dirty="0">
                <a:cs typeface="B Nazanin" pitchFamily="2" charset="-78"/>
              </a:rPr>
              <a:t>در صورت تکرار فقط ذغال فعال بدون مسهل تجویز می شود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708</TotalTime>
  <Words>1611</Words>
  <Application>Microsoft Office PowerPoint</Application>
  <PresentationFormat>On-screen Show (4:3)</PresentationFormat>
  <Paragraphs>180</Paragraphs>
  <Slides>19</Slides>
  <Notes>0</Notes>
  <HiddenSlides>0</HiddenSlides>
  <MMClips>6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2" baseType="lpstr">
      <vt:lpstr>Arial</vt:lpstr>
      <vt:lpstr>Calibri</vt:lpstr>
      <vt:lpstr>Office Theme</vt:lpstr>
      <vt:lpstr>درمان و مدیریت سمیت</vt:lpstr>
      <vt:lpstr>PowerPoint Presentation</vt:lpstr>
      <vt:lpstr>PowerPoint Presentation</vt:lpstr>
      <vt:lpstr>1. تثبیت علائم حیاتی</vt:lpstr>
      <vt:lpstr>PowerPoint Presentation</vt:lpstr>
      <vt:lpstr>2. گرفتن شرح حال و ارزیابی بیمار</vt:lpstr>
      <vt:lpstr>3. سم زدایی</vt:lpstr>
      <vt:lpstr>سم زدایی جلدی و چشمی</vt:lpstr>
      <vt:lpstr>سم زدایی معدی-روده ای Gastrointestinal decontamination(GID)</vt:lpstr>
      <vt:lpstr>PowerPoint Presentation</vt:lpstr>
      <vt:lpstr>PowerPoint Presentation</vt:lpstr>
      <vt:lpstr>PowerPoint Presentation</vt:lpstr>
      <vt:lpstr>مواد جاذب</vt:lpstr>
      <vt:lpstr>مسهل ها</vt:lpstr>
      <vt:lpstr>شستشوی سراسری دستگاه گوارش Whole Bowel Irrigation(WBI) </vt:lpstr>
      <vt:lpstr>پادزهرها Antidotes </vt:lpstr>
      <vt:lpstr>PowerPoint Presentation</vt:lpstr>
      <vt:lpstr>5. بالا بردن میزان دفع ماده سمی</vt:lpstr>
      <vt:lpstr>6. مراقبت های علامتی و حمایتی</vt:lpstr>
    </vt:vector>
  </TitlesOfParts>
  <Company>Grizli777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درمان و مدیریت سمیت</dc:title>
  <dc:creator>Ebrahim</dc:creator>
  <cp:lastModifiedBy>ebrahim shahroozian</cp:lastModifiedBy>
  <cp:revision>68</cp:revision>
  <dcterms:created xsi:type="dcterms:W3CDTF">2014-05-10T05:28:24Z</dcterms:created>
  <dcterms:modified xsi:type="dcterms:W3CDTF">2020-04-06T10:30:07Z</dcterms:modified>
</cp:coreProperties>
</file>