
<file path=[Content_Types].xml><?xml version="1.0" encoding="utf-8"?>
<Types xmlns="http://schemas.openxmlformats.org/package/2006/content-types">
  <Default Extension="png" ContentType="image/png"/>
  <Default Extension="web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7.webp"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5317" autoAdjust="0"/>
  </p:normalViewPr>
  <p:slideViewPr>
    <p:cSldViewPr snapToGrid="0">
      <p:cViewPr>
        <p:scale>
          <a:sx n="83" d="100"/>
          <a:sy n="83" d="100"/>
        </p:scale>
        <p:origin x="45" y="105"/>
      </p:cViewPr>
      <p:guideLst/>
    </p:cSldViewPr>
  </p:slideViewPr>
  <p:outlineViewPr>
    <p:cViewPr>
      <p:scale>
        <a:sx n="33" d="100"/>
        <a:sy n="33" d="100"/>
      </p:scale>
      <p:origin x="0" y="-5536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0C778E-D1ED-4545-95BD-83C302D78B1C}"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F21729-BBB0-4ACB-8078-CFD1769E367B}" type="slidenum">
              <a:rPr lang="en-US" smtClean="0"/>
              <a:t>‹#›</a:t>
            </a:fld>
            <a:endParaRPr lang="en-US"/>
          </a:p>
        </p:txBody>
      </p:sp>
    </p:spTree>
    <p:extLst>
      <p:ext uri="{BB962C8B-B14F-4D97-AF65-F5344CB8AC3E}">
        <p14:creationId xmlns:p14="http://schemas.microsoft.com/office/powerpoint/2010/main" val="1821861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21729-BBB0-4ACB-8078-CFD1769E367B}" type="slidenum">
              <a:rPr lang="en-US" smtClean="0"/>
              <a:t>9</a:t>
            </a:fld>
            <a:endParaRPr lang="en-US"/>
          </a:p>
        </p:txBody>
      </p:sp>
    </p:spTree>
    <p:extLst>
      <p:ext uri="{BB962C8B-B14F-4D97-AF65-F5344CB8AC3E}">
        <p14:creationId xmlns:p14="http://schemas.microsoft.com/office/powerpoint/2010/main" val="4176528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2B586A-ED2F-4CEC-A474-FFBE0B4069DB}"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17E1F-DFDD-48C3-92F9-C2781F6486DE}" type="slidenum">
              <a:rPr lang="en-US" smtClean="0"/>
              <a:t>‹#›</a:t>
            </a:fld>
            <a:endParaRPr lang="en-US"/>
          </a:p>
        </p:txBody>
      </p:sp>
    </p:spTree>
    <p:extLst>
      <p:ext uri="{BB962C8B-B14F-4D97-AF65-F5344CB8AC3E}">
        <p14:creationId xmlns:p14="http://schemas.microsoft.com/office/powerpoint/2010/main" val="1910482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B586A-ED2F-4CEC-A474-FFBE0B4069DB}"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17E1F-DFDD-48C3-92F9-C2781F6486DE}" type="slidenum">
              <a:rPr lang="en-US" smtClean="0"/>
              <a:t>‹#›</a:t>
            </a:fld>
            <a:endParaRPr lang="en-US"/>
          </a:p>
        </p:txBody>
      </p:sp>
    </p:spTree>
    <p:extLst>
      <p:ext uri="{BB962C8B-B14F-4D97-AF65-F5344CB8AC3E}">
        <p14:creationId xmlns:p14="http://schemas.microsoft.com/office/powerpoint/2010/main" val="551506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B586A-ED2F-4CEC-A474-FFBE0B4069DB}"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17E1F-DFDD-48C3-92F9-C2781F6486DE}" type="slidenum">
              <a:rPr lang="en-US" smtClean="0"/>
              <a:t>‹#›</a:t>
            </a:fld>
            <a:endParaRPr lang="en-US"/>
          </a:p>
        </p:txBody>
      </p:sp>
    </p:spTree>
    <p:extLst>
      <p:ext uri="{BB962C8B-B14F-4D97-AF65-F5344CB8AC3E}">
        <p14:creationId xmlns:p14="http://schemas.microsoft.com/office/powerpoint/2010/main" val="812701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B586A-ED2F-4CEC-A474-FFBE0B4069DB}"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17E1F-DFDD-48C3-92F9-C2781F6486DE}" type="slidenum">
              <a:rPr lang="en-US" smtClean="0"/>
              <a:t>‹#›</a:t>
            </a:fld>
            <a:endParaRPr lang="en-US"/>
          </a:p>
        </p:txBody>
      </p:sp>
    </p:spTree>
    <p:extLst>
      <p:ext uri="{BB962C8B-B14F-4D97-AF65-F5344CB8AC3E}">
        <p14:creationId xmlns:p14="http://schemas.microsoft.com/office/powerpoint/2010/main" val="419697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92B586A-ED2F-4CEC-A474-FFBE0B4069DB}"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17E1F-DFDD-48C3-92F9-C2781F6486DE}" type="slidenum">
              <a:rPr lang="en-US" smtClean="0"/>
              <a:t>‹#›</a:t>
            </a:fld>
            <a:endParaRPr lang="en-US"/>
          </a:p>
        </p:txBody>
      </p:sp>
    </p:spTree>
    <p:extLst>
      <p:ext uri="{BB962C8B-B14F-4D97-AF65-F5344CB8AC3E}">
        <p14:creationId xmlns:p14="http://schemas.microsoft.com/office/powerpoint/2010/main" val="2276949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2B586A-ED2F-4CEC-A474-FFBE0B4069DB}"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17E1F-DFDD-48C3-92F9-C2781F6486DE}" type="slidenum">
              <a:rPr lang="en-US" smtClean="0"/>
              <a:t>‹#›</a:t>
            </a:fld>
            <a:endParaRPr lang="en-US"/>
          </a:p>
        </p:txBody>
      </p:sp>
    </p:spTree>
    <p:extLst>
      <p:ext uri="{BB962C8B-B14F-4D97-AF65-F5344CB8AC3E}">
        <p14:creationId xmlns:p14="http://schemas.microsoft.com/office/powerpoint/2010/main" val="2751054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2B586A-ED2F-4CEC-A474-FFBE0B4069DB}" type="datetimeFigureOut">
              <a:rPr lang="en-US" smtClean="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417E1F-DFDD-48C3-92F9-C2781F6486DE}" type="slidenum">
              <a:rPr lang="en-US" smtClean="0"/>
              <a:t>‹#›</a:t>
            </a:fld>
            <a:endParaRPr lang="en-US"/>
          </a:p>
        </p:txBody>
      </p:sp>
    </p:spTree>
    <p:extLst>
      <p:ext uri="{BB962C8B-B14F-4D97-AF65-F5344CB8AC3E}">
        <p14:creationId xmlns:p14="http://schemas.microsoft.com/office/powerpoint/2010/main" val="2259191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2B586A-ED2F-4CEC-A474-FFBE0B4069DB}" type="datetimeFigureOut">
              <a:rPr lang="en-US" smtClean="0"/>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417E1F-DFDD-48C3-92F9-C2781F6486DE}" type="slidenum">
              <a:rPr lang="en-US" smtClean="0"/>
              <a:t>‹#›</a:t>
            </a:fld>
            <a:endParaRPr lang="en-US"/>
          </a:p>
        </p:txBody>
      </p:sp>
    </p:spTree>
    <p:extLst>
      <p:ext uri="{BB962C8B-B14F-4D97-AF65-F5344CB8AC3E}">
        <p14:creationId xmlns:p14="http://schemas.microsoft.com/office/powerpoint/2010/main" val="3287720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B586A-ED2F-4CEC-A474-FFBE0B4069DB}" type="datetimeFigureOut">
              <a:rPr lang="en-US" smtClean="0"/>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417E1F-DFDD-48C3-92F9-C2781F6486DE}" type="slidenum">
              <a:rPr lang="en-US" smtClean="0"/>
              <a:t>‹#›</a:t>
            </a:fld>
            <a:endParaRPr lang="en-US"/>
          </a:p>
        </p:txBody>
      </p:sp>
    </p:spTree>
    <p:extLst>
      <p:ext uri="{BB962C8B-B14F-4D97-AF65-F5344CB8AC3E}">
        <p14:creationId xmlns:p14="http://schemas.microsoft.com/office/powerpoint/2010/main" val="351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B586A-ED2F-4CEC-A474-FFBE0B4069DB}"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17E1F-DFDD-48C3-92F9-C2781F6486DE}" type="slidenum">
              <a:rPr lang="en-US" smtClean="0"/>
              <a:t>‹#›</a:t>
            </a:fld>
            <a:endParaRPr lang="en-US"/>
          </a:p>
        </p:txBody>
      </p:sp>
    </p:spTree>
    <p:extLst>
      <p:ext uri="{BB962C8B-B14F-4D97-AF65-F5344CB8AC3E}">
        <p14:creationId xmlns:p14="http://schemas.microsoft.com/office/powerpoint/2010/main" val="959439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B586A-ED2F-4CEC-A474-FFBE0B4069DB}"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17E1F-DFDD-48C3-92F9-C2781F6486DE}" type="slidenum">
              <a:rPr lang="en-US" smtClean="0"/>
              <a:t>‹#›</a:t>
            </a:fld>
            <a:endParaRPr lang="en-US"/>
          </a:p>
        </p:txBody>
      </p:sp>
    </p:spTree>
    <p:extLst>
      <p:ext uri="{BB962C8B-B14F-4D97-AF65-F5344CB8AC3E}">
        <p14:creationId xmlns:p14="http://schemas.microsoft.com/office/powerpoint/2010/main" val="3158082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B586A-ED2F-4CEC-A474-FFBE0B4069DB}" type="datetimeFigureOut">
              <a:rPr lang="en-US" smtClean="0"/>
              <a:t>12/8/2025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17E1F-DFDD-48C3-92F9-C2781F6486DE}" type="slidenum">
              <a:rPr lang="en-US" smtClean="0"/>
              <a:t>‹#›</a:t>
            </a:fld>
            <a:endParaRPr lang="en-US"/>
          </a:p>
        </p:txBody>
      </p:sp>
    </p:spTree>
    <p:extLst>
      <p:ext uri="{BB962C8B-B14F-4D97-AF65-F5344CB8AC3E}">
        <p14:creationId xmlns:p14="http://schemas.microsoft.com/office/powerpoint/2010/main" val="121678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webp"/><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ebp"/><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1"/>
            <a:r>
              <a:rPr lang="ar-SA" b="1" dirty="0">
                <a:cs typeface="Tabassom" panose="00000400000000000000" pitchFamily="2" charset="-78"/>
              </a:rPr>
              <a:t>مایکوتوکسیکوزها</a:t>
            </a:r>
            <a:r>
              <a:rPr lang="en-US" b="1" dirty="0">
                <a:cs typeface="Tabassom" panose="00000400000000000000" pitchFamily="2" charset="-78"/>
              </a:rPr>
              <a:t> (</a:t>
            </a:r>
            <a:r>
              <a:rPr lang="en-US" b="1" dirty="0" err="1">
                <a:cs typeface="Tabassom" panose="00000400000000000000" pitchFamily="2" charset="-78"/>
              </a:rPr>
              <a:t>Mycotoxicoses</a:t>
            </a:r>
            <a:r>
              <a:rPr lang="en-US" b="1" dirty="0">
                <a:cs typeface="Tabassom" panose="00000400000000000000" pitchFamily="2" charset="-78"/>
              </a:rPr>
              <a:t>)</a:t>
            </a:r>
            <a:r>
              <a:rPr lang="en-US" dirty="0">
                <a:cs typeface="Tabassom" panose="00000400000000000000" pitchFamily="2" charset="-78"/>
              </a:rPr>
              <a:t/>
            </a:r>
            <a:br>
              <a:rPr lang="en-US" dirty="0">
                <a:cs typeface="Tabassom" panose="00000400000000000000" pitchFamily="2" charset="-78"/>
              </a:rPr>
            </a:br>
            <a:endParaRPr lang="en-US" dirty="0">
              <a:cs typeface="Tabassom" panose="00000400000000000000" pitchFamily="2" charset="-78"/>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93355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cs typeface="Tabassom" panose="00000400000000000000" pitchFamily="2" charset="-78"/>
            </a:endParaRPr>
          </a:p>
        </p:txBody>
      </p:sp>
      <p:sp>
        <p:nvSpPr>
          <p:cNvPr id="3" name="Content Placeholder 2"/>
          <p:cNvSpPr>
            <a:spLocks noGrp="1"/>
          </p:cNvSpPr>
          <p:nvPr>
            <p:ph idx="1"/>
          </p:nvPr>
        </p:nvSpPr>
        <p:spPr/>
        <p:txBody>
          <a:bodyPr>
            <a:normAutofit/>
          </a:bodyPr>
          <a:lstStyle/>
          <a:p>
            <a:pPr algn="r" rtl="1"/>
            <a:r>
              <a:rPr lang="ar-SA" b="1" dirty="0">
                <a:cs typeface="Tabassom" panose="00000400000000000000" pitchFamily="2" charset="-78"/>
              </a:rPr>
              <a:t>علائم بالینی در گوسفند</a:t>
            </a:r>
            <a:endParaRPr lang="en-US" dirty="0">
              <a:cs typeface="Tabassom" panose="00000400000000000000" pitchFamily="2" charset="-78"/>
            </a:endParaRPr>
          </a:p>
          <a:p>
            <a:pPr algn="r" rtl="1"/>
            <a:r>
              <a:rPr lang="ar-SA" dirty="0" smtClean="0">
                <a:cs typeface="Tabassom" panose="00000400000000000000" pitchFamily="2" charset="-78"/>
              </a:rPr>
              <a:t>مشابه </a:t>
            </a:r>
            <a:r>
              <a:rPr lang="ar-SA" dirty="0">
                <a:cs typeface="Tabassom" panose="00000400000000000000" pitchFamily="2" charset="-78"/>
              </a:rPr>
              <a:t>گاوها </a:t>
            </a:r>
            <a:endParaRPr lang="fa-IR" dirty="0" smtClean="0">
              <a:cs typeface="Tabassom" panose="00000400000000000000" pitchFamily="2" charset="-78"/>
            </a:endParaRPr>
          </a:p>
          <a:p>
            <a:pPr algn="r" rtl="1"/>
            <a:r>
              <a:rPr lang="ar-SA" b="1" dirty="0" smtClean="0">
                <a:cs typeface="Tabassom" panose="00000400000000000000" pitchFamily="2" charset="-78"/>
              </a:rPr>
              <a:t>دهان زخمی </a:t>
            </a:r>
            <a:r>
              <a:rPr lang="ar-SA" dirty="0" smtClean="0">
                <a:cs typeface="Tabassom" panose="00000400000000000000" pitchFamily="2" charset="-78"/>
              </a:rPr>
              <a:t>و </a:t>
            </a:r>
            <a:r>
              <a:rPr lang="ar-SA" b="1" dirty="0">
                <a:cs typeface="Tabassom" panose="00000400000000000000" pitchFamily="2" charset="-78"/>
              </a:rPr>
              <a:t>التهاب شدید روده‌ای</a:t>
            </a:r>
            <a:r>
              <a:rPr lang="ar-SA" dirty="0">
                <a:cs typeface="Tabassom" panose="00000400000000000000" pitchFamily="2" charset="-78"/>
              </a:rPr>
              <a:t> در کالبدگشایی </a:t>
            </a:r>
            <a:endParaRPr lang="fa-IR" dirty="0" smtClean="0">
              <a:cs typeface="Tabassom" panose="00000400000000000000" pitchFamily="2" charset="-78"/>
            </a:endParaRPr>
          </a:p>
          <a:p>
            <a:pPr algn="r" rtl="1"/>
            <a:r>
              <a:rPr lang="ar-SA" b="1" dirty="0" smtClean="0">
                <a:cs typeface="Tabassom" panose="00000400000000000000" pitchFamily="2" charset="-78"/>
              </a:rPr>
              <a:t>سندرم </a:t>
            </a:r>
            <a:r>
              <a:rPr lang="ar-SA" b="1" dirty="0">
                <a:cs typeface="Tabassom" panose="00000400000000000000" pitchFamily="2" charset="-78"/>
              </a:rPr>
              <a:t>تشنجی</a:t>
            </a:r>
            <a:r>
              <a:rPr lang="ar-SA" dirty="0">
                <a:cs typeface="Tabassom" panose="00000400000000000000" pitchFamily="2" charset="-78"/>
              </a:rPr>
              <a:t> </a:t>
            </a:r>
            <a:endParaRPr lang="fa-IR" dirty="0" smtClean="0">
              <a:cs typeface="Tabassom" panose="00000400000000000000" pitchFamily="2" charset="-78"/>
            </a:endParaRPr>
          </a:p>
          <a:p>
            <a:pPr algn="r" rtl="1"/>
            <a:r>
              <a:rPr lang="ar-SA" b="1" dirty="0">
                <a:cs typeface="Tabassom" panose="00000400000000000000" pitchFamily="2" charset="-78"/>
              </a:rPr>
              <a:t>درمان و کنترل</a:t>
            </a:r>
            <a:r>
              <a:rPr lang="en-US" b="1" dirty="0">
                <a:cs typeface="Tabassom" panose="00000400000000000000" pitchFamily="2" charset="-78"/>
              </a:rPr>
              <a:t> (Treatment and Control</a:t>
            </a:r>
            <a:r>
              <a:rPr lang="en-US" b="1" dirty="0" smtClean="0">
                <a:cs typeface="Tabassom" panose="00000400000000000000" pitchFamily="2" charset="-78"/>
              </a:rPr>
              <a:t>)</a:t>
            </a:r>
            <a:endParaRPr lang="fa-IR" dirty="0">
              <a:cs typeface="Tabassom" panose="00000400000000000000" pitchFamily="2" charset="-78"/>
            </a:endParaRPr>
          </a:p>
          <a:p>
            <a:pPr lvl="1" algn="r" rtl="1"/>
            <a:r>
              <a:rPr lang="ar-SA" dirty="0" smtClean="0">
                <a:cs typeface="Tabassom" panose="00000400000000000000" pitchFamily="2" charset="-78"/>
              </a:rPr>
              <a:t>در </a:t>
            </a:r>
            <a:r>
              <a:rPr lang="ar-SA" dirty="0">
                <a:cs typeface="Tabassom" panose="00000400000000000000" pitchFamily="2" charset="-78"/>
              </a:rPr>
              <a:t>اسب‌ها، </a:t>
            </a:r>
            <a:r>
              <a:rPr lang="ar-SA" b="1" dirty="0">
                <a:cs typeface="Tabassom" panose="00000400000000000000" pitchFamily="2" charset="-78"/>
              </a:rPr>
              <a:t>استفاده </a:t>
            </a:r>
            <a:r>
              <a:rPr lang="ar-SA" b="1" dirty="0" smtClean="0">
                <a:cs typeface="Tabassom" panose="00000400000000000000" pitchFamily="2" charset="-78"/>
              </a:rPr>
              <a:t>از </a:t>
            </a:r>
            <a:r>
              <a:rPr lang="ar-SA" b="1" dirty="0">
                <a:cs typeface="Tabassom" panose="00000400000000000000" pitchFamily="2" charset="-78"/>
              </a:rPr>
              <a:t>آنتاگونیست دوپامین</a:t>
            </a:r>
            <a:r>
              <a:rPr lang="en-US" b="1" dirty="0">
                <a:cs typeface="Tabassom" panose="00000400000000000000" pitchFamily="2" charset="-78"/>
              </a:rPr>
              <a:t> D2</a:t>
            </a:r>
            <a:r>
              <a:rPr lang="ar-SA" b="1" dirty="0">
                <a:cs typeface="Tabassom" panose="00000400000000000000" pitchFamily="2" charset="-78"/>
              </a:rPr>
              <a:t>، دومپریدون</a:t>
            </a:r>
            <a:r>
              <a:rPr lang="ar-SA" dirty="0">
                <a:cs typeface="Tabassom" panose="00000400000000000000" pitchFamily="2" charset="-78"/>
              </a:rPr>
              <a:t> در پیشگیری از آگالاکتیا ناشی از آلکالوئیدهای </a:t>
            </a:r>
            <a:r>
              <a:rPr lang="ar-SA" dirty="0" smtClean="0">
                <a:cs typeface="Tabassom" panose="00000400000000000000" pitchFamily="2" charset="-78"/>
              </a:rPr>
              <a:t>ارگوت</a:t>
            </a:r>
            <a:r>
              <a:rPr lang="en-US" dirty="0">
                <a:cs typeface="Tabassom" panose="00000400000000000000" pitchFamily="2" charset="-78"/>
              </a:rPr>
              <a:t/>
            </a:r>
            <a:br>
              <a:rPr lang="en-US" dirty="0">
                <a:cs typeface="Tabassom" panose="00000400000000000000" pitchFamily="2" charset="-78"/>
              </a:rPr>
            </a:br>
            <a:r>
              <a:rPr lang="ar-SA" b="1" dirty="0" smtClean="0">
                <a:cs typeface="Tabassom" panose="00000400000000000000" pitchFamily="2" charset="-78"/>
              </a:rPr>
              <a:t>تغییر </a:t>
            </a:r>
            <a:r>
              <a:rPr lang="ar-SA" b="1" dirty="0">
                <a:cs typeface="Tabassom" panose="00000400000000000000" pitchFamily="2" charset="-78"/>
              </a:rPr>
              <a:t>فوری به جیره عاری از </a:t>
            </a:r>
            <a:r>
              <a:rPr lang="ar-SA" b="1" dirty="0" smtClean="0">
                <a:cs typeface="Tabassom" panose="00000400000000000000" pitchFamily="2" charset="-78"/>
              </a:rPr>
              <a:t>ارگوت</a:t>
            </a:r>
            <a:endParaRPr lang="fa-IR" b="1" dirty="0" smtClean="0">
              <a:cs typeface="Tabassom" panose="00000400000000000000" pitchFamily="2" charset="-78"/>
            </a:endParaRPr>
          </a:p>
          <a:p>
            <a:pPr algn="r" rtl="1"/>
            <a:r>
              <a:rPr lang="ar-SA" b="1" dirty="0" smtClean="0">
                <a:cs typeface="Tabassom" panose="00000400000000000000" pitchFamily="2" charset="-78"/>
              </a:rPr>
              <a:t>چرای </a:t>
            </a:r>
            <a:r>
              <a:rPr lang="ar-SA" b="1" dirty="0">
                <a:cs typeface="Tabassom" panose="00000400000000000000" pitchFamily="2" charset="-78"/>
              </a:rPr>
              <a:t>مکرر یا کوتاه کردن سرشاخه‌های مراتع مستعد آلودگی به ارگوت در ماه‌های </a:t>
            </a:r>
            <a:r>
              <a:rPr lang="ar-SA" b="1" dirty="0" smtClean="0">
                <a:cs typeface="Tabassom" panose="00000400000000000000" pitchFamily="2" charset="-78"/>
              </a:rPr>
              <a:t>تابستان</a:t>
            </a:r>
            <a:endParaRPr lang="en-US" dirty="0">
              <a:cs typeface="Tabassom" panose="00000400000000000000" pitchFamily="2" charset="-78"/>
            </a:endParaRPr>
          </a:p>
        </p:txBody>
      </p:sp>
      <p:pic>
        <p:nvPicPr>
          <p:cNvPr id="4" name="Picture 3"/>
          <p:cNvPicPr>
            <a:picLocks noChangeAspect="1"/>
          </p:cNvPicPr>
          <p:nvPr/>
        </p:nvPicPr>
        <p:blipFill>
          <a:blip r:embed="rId2"/>
          <a:stretch>
            <a:fillRect/>
          </a:stretch>
        </p:blipFill>
        <p:spPr>
          <a:xfrm>
            <a:off x="519573" y="221659"/>
            <a:ext cx="3639472" cy="3881830"/>
          </a:xfrm>
          <a:prstGeom prst="rect">
            <a:avLst/>
          </a:prstGeom>
        </p:spPr>
      </p:pic>
    </p:spTree>
    <p:extLst>
      <p:ext uri="{BB962C8B-B14F-4D97-AF65-F5344CB8AC3E}">
        <p14:creationId xmlns:p14="http://schemas.microsoft.com/office/powerpoint/2010/main" val="6485191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264" y="365125"/>
            <a:ext cx="11933208" cy="1325563"/>
          </a:xfrm>
        </p:spPr>
        <p:txBody>
          <a:bodyPr>
            <a:normAutofit/>
          </a:bodyPr>
          <a:lstStyle/>
          <a:p>
            <a:pPr algn="r" rtl="1"/>
            <a:r>
              <a:rPr lang="ar-SA" sz="2800" b="1" dirty="0" smtClean="0">
                <a:cs typeface="Tabassom" panose="00000400000000000000" pitchFamily="2" charset="-78"/>
              </a:rPr>
              <a:t>استروژنیسم و ولووواژینیت</a:t>
            </a:r>
            <a:r>
              <a:rPr lang="en-US" sz="2800" b="1" dirty="0" smtClean="0">
                <a:cs typeface="Tabassom" panose="00000400000000000000" pitchFamily="2" charset="-78"/>
              </a:rPr>
              <a:t> (</a:t>
            </a:r>
            <a:r>
              <a:rPr lang="en-US" sz="2800" b="1" dirty="0" err="1" smtClean="0">
                <a:cs typeface="Tabassom" panose="00000400000000000000" pitchFamily="2" charset="-78"/>
              </a:rPr>
              <a:t>Estrogenism</a:t>
            </a:r>
            <a:r>
              <a:rPr lang="en-US" sz="2800" b="1" dirty="0" smtClean="0">
                <a:cs typeface="Tabassom" panose="00000400000000000000" pitchFamily="2" charset="-78"/>
              </a:rPr>
              <a:t> and </a:t>
            </a:r>
            <a:r>
              <a:rPr lang="en-US" sz="2800" b="1" dirty="0" err="1" smtClean="0">
                <a:cs typeface="Tabassom" panose="00000400000000000000" pitchFamily="2" charset="-78"/>
              </a:rPr>
              <a:t>Vulvovaginitis</a:t>
            </a:r>
            <a:r>
              <a:rPr lang="en-US" sz="2800" b="1" dirty="0" smtClean="0">
                <a:cs typeface="Tabassom" panose="00000400000000000000" pitchFamily="2" charset="-78"/>
              </a:rPr>
              <a:t> – </a:t>
            </a:r>
            <a:r>
              <a:rPr lang="en-US" sz="2800" b="1" dirty="0" err="1" smtClean="0">
                <a:cs typeface="Tabassom" panose="00000400000000000000" pitchFamily="2" charset="-78"/>
              </a:rPr>
              <a:t>Fusarium</a:t>
            </a:r>
            <a:r>
              <a:rPr lang="en-US" sz="2800" b="1" dirty="0" smtClean="0">
                <a:cs typeface="Tabassom" panose="00000400000000000000" pitchFamily="2" charset="-78"/>
              </a:rPr>
              <a:t> </a:t>
            </a:r>
            <a:r>
              <a:rPr lang="en-US" sz="2800" b="1" dirty="0" err="1" smtClean="0">
                <a:cs typeface="Tabassom" panose="00000400000000000000" pitchFamily="2" charset="-78"/>
              </a:rPr>
              <a:t>Estrogenism</a:t>
            </a:r>
            <a:r>
              <a:rPr lang="en-US" sz="2800" b="1" dirty="0" smtClean="0">
                <a:cs typeface="Tabassom" panose="00000400000000000000" pitchFamily="2" charset="-78"/>
              </a:rPr>
              <a:t>)</a:t>
            </a:r>
            <a:endParaRPr lang="en-US" sz="2800" dirty="0">
              <a:cs typeface="Tabassom" panose="00000400000000000000" pitchFamily="2" charset="-78"/>
            </a:endParaRPr>
          </a:p>
        </p:txBody>
      </p:sp>
      <p:sp>
        <p:nvSpPr>
          <p:cNvPr id="3" name="Content Placeholder 2"/>
          <p:cNvSpPr>
            <a:spLocks noGrp="1"/>
          </p:cNvSpPr>
          <p:nvPr>
            <p:ph idx="1"/>
          </p:nvPr>
        </p:nvSpPr>
        <p:spPr/>
        <p:txBody>
          <a:bodyPr>
            <a:normAutofit/>
          </a:bodyPr>
          <a:lstStyle/>
          <a:p>
            <a:pPr algn="r" rtl="1"/>
            <a:r>
              <a:rPr lang="ar-SA" b="1" dirty="0" smtClean="0">
                <a:cs typeface="Tabassom" panose="00000400000000000000" pitchFamily="2" charset="-78"/>
              </a:rPr>
              <a:t>استروژنیسم </a:t>
            </a:r>
            <a:r>
              <a:rPr lang="ar-SA" b="1" dirty="0">
                <a:cs typeface="Tabassom" panose="00000400000000000000" pitchFamily="2" charset="-78"/>
              </a:rPr>
              <a:t>و ولووواژینیت</a:t>
            </a:r>
            <a:r>
              <a:rPr lang="ar-SA" dirty="0">
                <a:cs typeface="Tabassom" panose="00000400000000000000" pitchFamily="2" charset="-78"/>
              </a:rPr>
              <a:t>، </a:t>
            </a:r>
            <a:r>
              <a:rPr lang="ar-SA" b="1" dirty="0" smtClean="0">
                <a:cs typeface="Tabassom" panose="00000400000000000000" pitchFamily="2" charset="-78"/>
              </a:rPr>
              <a:t>ولووواژینیت </a:t>
            </a:r>
            <a:r>
              <a:rPr lang="ar-SA" b="1" dirty="0">
                <a:cs typeface="Tabassom" panose="00000400000000000000" pitchFamily="2" charset="-78"/>
              </a:rPr>
              <a:t>آتروفیک</a:t>
            </a:r>
            <a:r>
              <a:rPr lang="ar-SA" dirty="0">
                <a:cs typeface="Tabassom" panose="00000400000000000000" pitchFamily="2" charset="-78"/>
              </a:rPr>
              <a:t> </a:t>
            </a:r>
            <a:endParaRPr lang="en-US" dirty="0" smtClean="0">
              <a:cs typeface="Tabassom" panose="00000400000000000000" pitchFamily="2" charset="-78"/>
            </a:endParaRPr>
          </a:p>
          <a:p>
            <a:pPr lvl="1" algn="r" rtl="1"/>
            <a:r>
              <a:rPr lang="ar-SA" dirty="0" smtClean="0">
                <a:cs typeface="Tabassom" panose="00000400000000000000" pitchFamily="2" charset="-78"/>
              </a:rPr>
              <a:t>التهاب </a:t>
            </a:r>
            <a:r>
              <a:rPr lang="ar-SA" b="1" dirty="0">
                <a:cs typeface="Tabassom" panose="00000400000000000000" pitchFamily="2" charset="-78"/>
              </a:rPr>
              <a:t>مزمن و پیشرونده واژن (و دستگاه ادراری تحتانی)</a:t>
            </a:r>
            <a:r>
              <a:rPr lang="ar-SA" dirty="0">
                <a:cs typeface="Tabassom" panose="00000400000000000000" pitchFamily="2" charset="-78"/>
              </a:rPr>
              <a:t> </a:t>
            </a:r>
            <a:endParaRPr lang="en-US" dirty="0" smtClean="0">
              <a:cs typeface="Tabassom" panose="00000400000000000000" pitchFamily="2" charset="-78"/>
            </a:endParaRPr>
          </a:p>
          <a:p>
            <a:pPr lvl="1" algn="r" rtl="1"/>
            <a:r>
              <a:rPr lang="ar-SA" dirty="0" smtClean="0">
                <a:cs typeface="Tabassom" panose="00000400000000000000" pitchFamily="2" charset="-78"/>
              </a:rPr>
              <a:t>ناشی </a:t>
            </a:r>
            <a:r>
              <a:rPr lang="ar-SA" dirty="0">
                <a:cs typeface="Tabassom" panose="00000400000000000000" pitchFamily="2" charset="-78"/>
              </a:rPr>
              <a:t>از </a:t>
            </a:r>
            <a:r>
              <a:rPr lang="ar-SA" b="1" dirty="0">
                <a:cs typeface="Tabassom" panose="00000400000000000000" pitchFamily="2" charset="-78"/>
              </a:rPr>
              <a:t>نازک شدن و کوچک شدن بافت‌های واژن</a:t>
            </a:r>
            <a:r>
              <a:rPr lang="ar-SA" dirty="0">
                <a:cs typeface="Tabassom" panose="00000400000000000000" pitchFamily="2" charset="-78"/>
              </a:rPr>
              <a:t> </a:t>
            </a:r>
            <a:endParaRPr lang="en-US" dirty="0" smtClean="0">
              <a:cs typeface="Tabassom" panose="00000400000000000000" pitchFamily="2" charset="-78"/>
            </a:endParaRPr>
          </a:p>
          <a:p>
            <a:pPr lvl="1" algn="r" rtl="1"/>
            <a:r>
              <a:rPr lang="ar-SA" dirty="0" smtClean="0">
                <a:cs typeface="Tabassom" panose="00000400000000000000" pitchFamily="2" charset="-78"/>
              </a:rPr>
              <a:t>به </a:t>
            </a:r>
            <a:r>
              <a:rPr lang="ar-SA" dirty="0">
                <a:cs typeface="Tabassom" panose="00000400000000000000" pitchFamily="2" charset="-78"/>
              </a:rPr>
              <a:t>دلیل </a:t>
            </a:r>
            <a:r>
              <a:rPr lang="ar-SA" b="1" dirty="0">
                <a:cs typeface="Tabassom" panose="00000400000000000000" pitchFamily="2" charset="-78"/>
              </a:rPr>
              <a:t>کمبود هورمون تولیدمثلی </a:t>
            </a:r>
            <a:r>
              <a:rPr lang="ar-SA" b="1" dirty="0" smtClean="0">
                <a:cs typeface="Tabassom" panose="00000400000000000000" pitchFamily="2" charset="-78"/>
              </a:rPr>
              <a:t>استروژن</a:t>
            </a:r>
            <a:endParaRPr lang="en-US" b="1" dirty="0">
              <a:cs typeface="Tabassom" panose="00000400000000000000" pitchFamily="2" charset="-78"/>
            </a:endParaRPr>
          </a:p>
          <a:p>
            <a:pPr algn="r" rtl="1"/>
            <a:r>
              <a:rPr lang="ar-SA" b="1" dirty="0" smtClean="0">
                <a:cs typeface="Tabassom" panose="00000400000000000000" pitchFamily="2" charset="-78"/>
              </a:rPr>
              <a:t>قارچ‌های</a:t>
            </a:r>
            <a:r>
              <a:rPr lang="en-US" b="1" dirty="0" smtClean="0">
                <a:cs typeface="Tabassom" panose="00000400000000000000" pitchFamily="2" charset="-78"/>
              </a:rPr>
              <a:t> </a:t>
            </a:r>
            <a:r>
              <a:rPr lang="en-US" b="1" dirty="0" err="1">
                <a:cs typeface="Tabassom" panose="00000400000000000000" pitchFamily="2" charset="-78"/>
              </a:rPr>
              <a:t>Fusarium</a:t>
            </a:r>
            <a:r>
              <a:rPr lang="en-US" b="1" dirty="0">
                <a:cs typeface="Tabassom" panose="00000400000000000000" pitchFamily="2" charset="-78"/>
              </a:rPr>
              <a:t> spp.</a:t>
            </a:r>
            <a:r>
              <a:rPr lang="en-US" dirty="0">
                <a:cs typeface="Tabassom" panose="00000400000000000000" pitchFamily="2" charset="-78"/>
              </a:rPr>
              <a:t> </a:t>
            </a:r>
            <a:endParaRPr lang="en-US" dirty="0" smtClean="0">
              <a:cs typeface="Tabassom" panose="00000400000000000000" pitchFamily="2" charset="-78"/>
            </a:endParaRPr>
          </a:p>
          <a:p>
            <a:pPr lvl="1" algn="r" rtl="1"/>
            <a:r>
              <a:rPr lang="fa-IR" dirty="0" smtClean="0">
                <a:cs typeface="Tabassom" panose="00000400000000000000" pitchFamily="2" charset="-78"/>
              </a:rPr>
              <a:t>در</a:t>
            </a:r>
            <a:r>
              <a:rPr lang="ar-SA" dirty="0" smtClean="0">
                <a:cs typeface="Tabassom" panose="00000400000000000000" pitchFamily="2" charset="-78"/>
              </a:rPr>
              <a:t> </a:t>
            </a:r>
            <a:r>
              <a:rPr lang="ar-SA" dirty="0">
                <a:cs typeface="Tabassom" panose="00000400000000000000" pitchFamily="2" charset="-78"/>
              </a:rPr>
              <a:t>گیاهان در حال رشد و خوراک‌های </a:t>
            </a:r>
            <a:r>
              <a:rPr lang="ar-SA" dirty="0" smtClean="0">
                <a:cs typeface="Tabassom" panose="00000400000000000000" pitchFamily="2" charset="-78"/>
              </a:rPr>
              <a:t>ذخیره‌شده</a:t>
            </a:r>
            <a:r>
              <a:rPr lang="en-US" dirty="0" smtClean="0">
                <a:cs typeface="Tabassom" panose="00000400000000000000" pitchFamily="2" charset="-78"/>
              </a:rPr>
              <a:t>)</a:t>
            </a:r>
            <a:r>
              <a:rPr lang="ar-SA" dirty="0" smtClean="0">
                <a:cs typeface="Tabassom" panose="00000400000000000000" pitchFamily="2" charset="-78"/>
              </a:rPr>
              <a:t> ذرت</a:t>
            </a:r>
            <a:r>
              <a:rPr lang="ar-SA" dirty="0">
                <a:cs typeface="Tabassom" panose="00000400000000000000" pitchFamily="2" charset="-78"/>
              </a:rPr>
              <a:t>، گندم و </a:t>
            </a:r>
            <a:r>
              <a:rPr lang="ar-SA" dirty="0" smtClean="0">
                <a:cs typeface="Tabassom" panose="00000400000000000000" pitchFamily="2" charset="-78"/>
              </a:rPr>
              <a:t>جو</a:t>
            </a:r>
            <a:r>
              <a:rPr lang="en-US" dirty="0" smtClean="0">
                <a:cs typeface="Tabassom" panose="00000400000000000000" pitchFamily="2" charset="-78"/>
              </a:rPr>
              <a:t>(</a:t>
            </a:r>
            <a:r>
              <a:rPr lang="fa-IR" dirty="0">
                <a:cs typeface="Tabassom" panose="00000400000000000000" pitchFamily="2" charset="-78"/>
              </a:rPr>
              <a:t> </a:t>
            </a:r>
            <a:endParaRPr lang="fa-IR" dirty="0" smtClean="0">
              <a:cs typeface="Tabassom" panose="00000400000000000000" pitchFamily="2" charset="-78"/>
            </a:endParaRPr>
          </a:p>
          <a:p>
            <a:pPr lvl="1" algn="r" rtl="1"/>
            <a:r>
              <a:rPr lang="ar-SA" dirty="0">
                <a:cs typeface="Tabassom" panose="00000400000000000000" pitchFamily="2" charset="-78"/>
              </a:rPr>
              <a:t>در آب‌وهوای معتدل و شرایط </a:t>
            </a:r>
            <a:r>
              <a:rPr lang="ar-SA" dirty="0" smtClean="0">
                <a:cs typeface="Tabassom" panose="00000400000000000000" pitchFamily="2" charset="-78"/>
              </a:rPr>
              <a:t>مرطوب</a:t>
            </a:r>
            <a:endParaRPr lang="fa-IR" dirty="0" smtClean="0">
              <a:cs typeface="Tabassom" panose="00000400000000000000" pitchFamily="2" charset="-78"/>
            </a:endParaRPr>
          </a:p>
          <a:p>
            <a:pPr lvl="1" algn="r" rtl="1"/>
            <a:r>
              <a:rPr lang="ar-SA" dirty="0" smtClean="0">
                <a:cs typeface="Tabassom" panose="00000400000000000000" pitchFamily="2" charset="-78"/>
              </a:rPr>
              <a:t> </a:t>
            </a:r>
            <a:r>
              <a:rPr lang="en-US" b="1" dirty="0" err="1">
                <a:cs typeface="Tabassom" panose="00000400000000000000" pitchFamily="2" charset="-78"/>
              </a:rPr>
              <a:t>Fusarium</a:t>
            </a:r>
            <a:r>
              <a:rPr lang="en-US" b="1" dirty="0">
                <a:cs typeface="Tabassom" panose="00000400000000000000" pitchFamily="2" charset="-78"/>
              </a:rPr>
              <a:t> </a:t>
            </a:r>
            <a:r>
              <a:rPr lang="en-US" b="1" dirty="0" err="1">
                <a:cs typeface="Tabassom" panose="00000400000000000000" pitchFamily="2" charset="-78"/>
              </a:rPr>
              <a:t>graminearum</a:t>
            </a:r>
            <a:r>
              <a:rPr lang="en-US" dirty="0">
                <a:cs typeface="Tabassom" panose="00000400000000000000" pitchFamily="2" charset="-78"/>
              </a:rPr>
              <a:t> </a:t>
            </a:r>
            <a:r>
              <a:rPr lang="fa-IR" dirty="0" smtClean="0">
                <a:cs typeface="Tabassom" panose="00000400000000000000" pitchFamily="2" charset="-78"/>
              </a:rPr>
              <a:t> </a:t>
            </a:r>
          </a:p>
          <a:p>
            <a:pPr lvl="2" algn="r" rtl="1"/>
            <a:r>
              <a:rPr lang="ar-SA" b="1" dirty="0" smtClean="0">
                <a:cs typeface="Tabassom" panose="00000400000000000000" pitchFamily="2" charset="-78"/>
              </a:rPr>
              <a:t>ز</a:t>
            </a:r>
            <a:r>
              <a:rPr lang="fa-IR" b="1" dirty="0" smtClean="0">
                <a:cs typeface="Tabassom" panose="00000400000000000000" pitchFamily="2" charset="-78"/>
              </a:rPr>
              <a:t>ی</a:t>
            </a:r>
            <a:r>
              <a:rPr lang="ar-SA" b="1" dirty="0" smtClean="0">
                <a:cs typeface="Tabassom" panose="00000400000000000000" pitchFamily="2" charset="-78"/>
              </a:rPr>
              <a:t>رالنون</a:t>
            </a:r>
            <a:r>
              <a:rPr lang="ar-SA" dirty="0" smtClean="0">
                <a:cs typeface="Tabassom" panose="00000400000000000000" pitchFamily="2" charset="-78"/>
              </a:rPr>
              <a:t> یکی </a:t>
            </a:r>
            <a:r>
              <a:rPr lang="ar-SA" dirty="0">
                <a:cs typeface="Tabassom" panose="00000400000000000000" pitchFamily="2" charset="-78"/>
              </a:rPr>
              <a:t>از </a:t>
            </a:r>
            <a:r>
              <a:rPr lang="ar-SA" b="1" dirty="0">
                <a:cs typeface="Tabassom" panose="00000400000000000000" pitchFamily="2" charset="-78"/>
              </a:rPr>
              <a:t>لاکتون‌های اسید رِزورسیلیک</a:t>
            </a:r>
            <a:r>
              <a:rPr lang="en-US" b="1" dirty="0">
                <a:cs typeface="Tabassom" panose="00000400000000000000" pitchFamily="2" charset="-78"/>
              </a:rPr>
              <a:t> (RALs)</a:t>
            </a:r>
            <a:r>
              <a:rPr lang="en-US" dirty="0">
                <a:cs typeface="Tabassom" panose="00000400000000000000" pitchFamily="2" charset="-78"/>
              </a:rPr>
              <a:t> </a:t>
            </a:r>
            <a:r>
              <a:rPr lang="ar-SA" dirty="0" smtClean="0">
                <a:cs typeface="Tabassom" panose="00000400000000000000" pitchFamily="2" charset="-78"/>
              </a:rPr>
              <a:t>یک </a:t>
            </a:r>
            <a:r>
              <a:rPr lang="ar-SA" b="1" dirty="0">
                <a:cs typeface="Tabassom" panose="00000400000000000000" pitchFamily="2" charset="-78"/>
              </a:rPr>
              <a:t>استروژن غیر استروئیدی </a:t>
            </a:r>
            <a:r>
              <a:rPr lang="ar-SA" b="1" dirty="0" smtClean="0">
                <a:cs typeface="Tabassom" panose="00000400000000000000" pitchFamily="2" charset="-78"/>
              </a:rPr>
              <a:t>قوی</a:t>
            </a:r>
            <a:endParaRPr lang="fa-IR" dirty="0" smtClean="0">
              <a:cs typeface="Tabassom" panose="00000400000000000000" pitchFamily="2" charset="-78"/>
            </a:endParaRPr>
          </a:p>
          <a:p>
            <a:pPr lvl="2" algn="r" rtl="1"/>
            <a:r>
              <a:rPr lang="ar-SA" dirty="0" smtClean="0">
                <a:cs typeface="Tabassom" panose="00000400000000000000" pitchFamily="2" charset="-78"/>
              </a:rPr>
              <a:t>تنها مایکوتوکسی</a:t>
            </a:r>
            <a:r>
              <a:rPr lang="fa-IR" dirty="0" smtClean="0">
                <a:cs typeface="Tabassom" panose="00000400000000000000" pitchFamily="2" charset="-78"/>
              </a:rPr>
              <a:t> با </a:t>
            </a:r>
            <a:r>
              <a:rPr lang="ar-SA" b="1" dirty="0" smtClean="0">
                <a:cs typeface="Tabassom" panose="00000400000000000000" pitchFamily="2" charset="-78"/>
              </a:rPr>
              <a:t>اثرات </a:t>
            </a:r>
            <a:r>
              <a:rPr lang="ar-SA" b="1" dirty="0">
                <a:cs typeface="Tabassom" panose="00000400000000000000" pitchFamily="2" charset="-78"/>
              </a:rPr>
              <a:t>استروژنی </a:t>
            </a:r>
            <a:r>
              <a:rPr lang="ar-SA" b="1" dirty="0" smtClean="0">
                <a:cs typeface="Tabassom" panose="00000400000000000000" pitchFamily="2" charset="-78"/>
              </a:rPr>
              <a:t>اصلی</a:t>
            </a:r>
            <a:r>
              <a:rPr lang="en-US" dirty="0" smtClean="0">
                <a:cs typeface="Tabassom" panose="00000400000000000000" pitchFamily="2" charset="-78"/>
              </a:rPr>
              <a:t>.</a:t>
            </a:r>
            <a:endParaRPr lang="en-US" dirty="0">
              <a:cs typeface="Tabassom" panose="00000400000000000000" pitchFamily="2" charset="-78"/>
            </a:endParaRPr>
          </a:p>
          <a:p>
            <a:pPr algn="r" rtl="1"/>
            <a:endParaRPr lang="en-US" dirty="0">
              <a:cs typeface="Tabassom" panose="00000400000000000000" pitchFamily="2" charset="-78"/>
            </a:endParaRPr>
          </a:p>
        </p:txBody>
      </p:sp>
      <p:pic>
        <p:nvPicPr>
          <p:cNvPr id="4" name="Picture 3"/>
          <p:cNvPicPr>
            <a:picLocks noChangeAspect="1"/>
          </p:cNvPicPr>
          <p:nvPr/>
        </p:nvPicPr>
        <p:blipFill>
          <a:blip r:embed="rId3"/>
          <a:stretch>
            <a:fillRect/>
          </a:stretch>
        </p:blipFill>
        <p:spPr>
          <a:xfrm>
            <a:off x="186813" y="4181167"/>
            <a:ext cx="3293806" cy="2470355"/>
          </a:xfrm>
          <a:prstGeom prst="rect">
            <a:avLst/>
          </a:prstGeom>
        </p:spPr>
      </p:pic>
    </p:spTree>
    <p:extLst>
      <p:ext uri="{BB962C8B-B14F-4D97-AF65-F5344CB8AC3E}">
        <p14:creationId xmlns:p14="http://schemas.microsoft.com/office/powerpoint/2010/main" val="19972258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b="1" dirty="0" smtClean="0">
                <a:cs typeface="Tabassom" panose="00000400000000000000" pitchFamily="2" charset="-78"/>
              </a:rPr>
              <a:t>سموم</a:t>
            </a:r>
            <a:r>
              <a:rPr lang="en-US" b="1" dirty="0" smtClean="0">
                <a:cs typeface="Tabassom" panose="00000400000000000000" pitchFamily="2" charset="-78"/>
              </a:rPr>
              <a:t> (Toxins)</a:t>
            </a:r>
            <a:endParaRPr lang="en-US" dirty="0">
              <a:cs typeface="Tabassom" panose="00000400000000000000" pitchFamily="2" charset="-78"/>
            </a:endParaRPr>
          </a:p>
        </p:txBody>
      </p:sp>
      <p:sp>
        <p:nvSpPr>
          <p:cNvPr id="3" name="Content Placeholder 2"/>
          <p:cNvSpPr>
            <a:spLocks noGrp="1"/>
          </p:cNvSpPr>
          <p:nvPr>
            <p:ph idx="1"/>
          </p:nvPr>
        </p:nvSpPr>
        <p:spPr/>
        <p:txBody>
          <a:bodyPr>
            <a:normAutofit lnSpcReduction="10000"/>
          </a:bodyPr>
          <a:lstStyle/>
          <a:p>
            <a:pPr algn="r" rtl="1"/>
            <a:r>
              <a:rPr lang="ar-SA" dirty="0" smtClean="0">
                <a:cs typeface="Tabassom" panose="00000400000000000000" pitchFamily="2" charset="-78"/>
              </a:rPr>
              <a:t>این </a:t>
            </a:r>
            <a:r>
              <a:rPr lang="ar-SA" dirty="0">
                <a:cs typeface="Tabassom" panose="00000400000000000000" pitchFamily="2" charset="-78"/>
              </a:rPr>
              <a:t>گونه‌ها مواد سمی مهمی تولید می‌کنند که برای دام و طیور </a:t>
            </a:r>
            <a:r>
              <a:rPr lang="ar-SA" b="1" dirty="0">
                <a:cs typeface="Tabassom" panose="00000400000000000000" pitchFamily="2" charset="-78"/>
              </a:rPr>
              <a:t>نگران‌کننده</a:t>
            </a:r>
            <a:r>
              <a:rPr lang="ar-SA" dirty="0">
                <a:cs typeface="Tabassom" panose="00000400000000000000" pitchFamily="2" charset="-78"/>
              </a:rPr>
              <a:t> است، از جمله</a:t>
            </a:r>
            <a:r>
              <a:rPr lang="en-US" dirty="0">
                <a:cs typeface="Tabassom" panose="00000400000000000000" pitchFamily="2" charset="-78"/>
              </a:rPr>
              <a:t>:</a:t>
            </a:r>
          </a:p>
          <a:p>
            <a:pPr lvl="1" algn="r" rtl="1"/>
            <a:r>
              <a:rPr lang="ar-SA" dirty="0">
                <a:cs typeface="Tabassom" panose="00000400000000000000" pitchFamily="2" charset="-78"/>
              </a:rPr>
              <a:t>دئوکسی‌نیوا‌لنول</a:t>
            </a:r>
            <a:r>
              <a:rPr lang="en-US" dirty="0">
                <a:cs typeface="Tabassom" panose="00000400000000000000" pitchFamily="2" charset="-78"/>
              </a:rPr>
              <a:t> (DON)</a:t>
            </a:r>
          </a:p>
          <a:p>
            <a:pPr lvl="1" algn="r" rtl="1"/>
            <a:r>
              <a:rPr lang="ar-SA" dirty="0">
                <a:cs typeface="Tabassom" panose="00000400000000000000" pitchFamily="2" charset="-78"/>
              </a:rPr>
              <a:t>سم</a:t>
            </a:r>
            <a:r>
              <a:rPr lang="en-US" dirty="0">
                <a:cs typeface="Tabassom" panose="00000400000000000000" pitchFamily="2" charset="-78"/>
              </a:rPr>
              <a:t> T-2</a:t>
            </a:r>
          </a:p>
          <a:p>
            <a:pPr lvl="1" algn="r" rtl="1"/>
            <a:r>
              <a:rPr lang="ar-SA" dirty="0">
                <a:cs typeface="Tabassom" panose="00000400000000000000" pitchFamily="2" charset="-78"/>
              </a:rPr>
              <a:t>سم</a:t>
            </a:r>
            <a:r>
              <a:rPr lang="en-US" dirty="0">
                <a:cs typeface="Tabassom" panose="00000400000000000000" pitchFamily="2" charset="-78"/>
              </a:rPr>
              <a:t> HT-2</a:t>
            </a:r>
          </a:p>
          <a:p>
            <a:pPr lvl="1" algn="r" rtl="1"/>
            <a:r>
              <a:rPr lang="ar-SA" dirty="0">
                <a:cs typeface="Tabassom" panose="00000400000000000000" pitchFamily="2" charset="-78"/>
              </a:rPr>
              <a:t>دی‌استوکسی‌سیرپنول</a:t>
            </a:r>
            <a:endParaRPr lang="en-US" dirty="0">
              <a:cs typeface="Tabassom" panose="00000400000000000000" pitchFamily="2" charset="-78"/>
            </a:endParaRPr>
          </a:p>
          <a:p>
            <a:pPr lvl="1" algn="r" rtl="1"/>
            <a:r>
              <a:rPr lang="ar-SA" dirty="0" smtClean="0">
                <a:cs typeface="Tabassom" panose="00000400000000000000" pitchFamily="2" charset="-78"/>
              </a:rPr>
              <a:t>ز</a:t>
            </a:r>
            <a:r>
              <a:rPr lang="fa-IR" dirty="0" smtClean="0">
                <a:cs typeface="Tabassom" panose="00000400000000000000" pitchFamily="2" charset="-78"/>
              </a:rPr>
              <a:t>ی</a:t>
            </a:r>
            <a:r>
              <a:rPr lang="ar-SA" dirty="0" smtClean="0">
                <a:cs typeface="Tabassom" panose="00000400000000000000" pitchFamily="2" charset="-78"/>
              </a:rPr>
              <a:t>رالنون</a:t>
            </a:r>
            <a:endParaRPr lang="fa-IR" dirty="0">
              <a:cs typeface="Tabassom" panose="00000400000000000000" pitchFamily="2" charset="-78"/>
            </a:endParaRPr>
          </a:p>
          <a:p>
            <a:pPr algn="r" rtl="1"/>
            <a:r>
              <a:rPr lang="ar-SA" b="1" dirty="0">
                <a:cs typeface="Tabassom" panose="00000400000000000000" pitchFamily="2" charset="-78"/>
              </a:rPr>
              <a:t>مکانیسم اثر</a:t>
            </a:r>
            <a:r>
              <a:rPr lang="en-US" b="1" dirty="0">
                <a:cs typeface="Tabassom" panose="00000400000000000000" pitchFamily="2" charset="-78"/>
              </a:rPr>
              <a:t> (Mechanism of Action)</a:t>
            </a:r>
            <a:endParaRPr lang="en-US" dirty="0">
              <a:cs typeface="Tabassom" panose="00000400000000000000" pitchFamily="2" charset="-78"/>
            </a:endParaRPr>
          </a:p>
          <a:p>
            <a:pPr lvl="1" algn="r" rtl="1"/>
            <a:r>
              <a:rPr lang="ar-SA" dirty="0" smtClean="0">
                <a:cs typeface="Tabassom" panose="00000400000000000000" pitchFamily="2" charset="-78"/>
              </a:rPr>
              <a:t>ز</a:t>
            </a:r>
            <a:r>
              <a:rPr lang="fa-IR" dirty="0" smtClean="0">
                <a:cs typeface="Tabassom" panose="00000400000000000000" pitchFamily="2" charset="-78"/>
              </a:rPr>
              <a:t>ی</a:t>
            </a:r>
            <a:r>
              <a:rPr lang="ar-SA" dirty="0" smtClean="0">
                <a:cs typeface="Tabassom" panose="00000400000000000000" pitchFamily="2" charset="-78"/>
              </a:rPr>
              <a:t>رالنون </a:t>
            </a:r>
            <a:r>
              <a:rPr lang="ar-SA" dirty="0">
                <a:cs typeface="Tabassom" panose="00000400000000000000" pitchFamily="2" charset="-78"/>
              </a:rPr>
              <a:t>یک </a:t>
            </a:r>
            <a:r>
              <a:rPr lang="ar-SA" b="1" dirty="0">
                <a:cs typeface="Tabassom" panose="00000400000000000000" pitchFamily="2" charset="-78"/>
              </a:rPr>
              <a:t>استروژن ضعیف</a:t>
            </a:r>
            <a:r>
              <a:rPr lang="ar-SA" dirty="0">
                <a:cs typeface="Tabassom" panose="00000400000000000000" pitchFamily="2" charset="-78"/>
              </a:rPr>
              <a:t> </a:t>
            </a:r>
            <a:r>
              <a:rPr lang="ar-SA" dirty="0" smtClean="0">
                <a:cs typeface="Tabassom" panose="00000400000000000000" pitchFamily="2" charset="-78"/>
              </a:rPr>
              <a:t>قدرت </a:t>
            </a:r>
            <a:r>
              <a:rPr lang="ar-SA" dirty="0">
                <a:cs typeface="Tabassom" panose="00000400000000000000" pitchFamily="2" charset="-78"/>
              </a:rPr>
              <a:t>آن </a:t>
            </a:r>
            <a:r>
              <a:rPr lang="en-US" b="1" dirty="0">
                <a:cs typeface="Tabassom" panose="00000400000000000000" pitchFamily="2" charset="-78"/>
              </a:rPr>
              <a:t>2–4 </a:t>
            </a:r>
            <a:r>
              <a:rPr lang="ar-SA" b="1" dirty="0">
                <a:cs typeface="Tabassom" panose="00000400000000000000" pitchFamily="2" charset="-78"/>
              </a:rPr>
              <a:t>برابر کمتر از </a:t>
            </a:r>
            <a:r>
              <a:rPr lang="ar-SA" b="1" dirty="0" smtClean="0">
                <a:cs typeface="Tabassom" panose="00000400000000000000" pitchFamily="2" charset="-78"/>
              </a:rPr>
              <a:t>استرادیول</a:t>
            </a:r>
            <a:endParaRPr lang="fa-IR" b="1" dirty="0" smtClean="0">
              <a:cs typeface="Tabassom" panose="00000400000000000000" pitchFamily="2" charset="-78"/>
            </a:endParaRPr>
          </a:p>
          <a:p>
            <a:pPr lvl="1" algn="r" rtl="1"/>
            <a:r>
              <a:rPr lang="fa-IR" b="1" dirty="0" smtClean="0">
                <a:cs typeface="Tabassom" panose="00000400000000000000" pitchFamily="2" charset="-78"/>
              </a:rPr>
              <a:t>اتصال به </a:t>
            </a:r>
            <a:r>
              <a:rPr lang="ar-SA" b="1" dirty="0" smtClean="0">
                <a:cs typeface="Tabassom" panose="00000400000000000000" pitchFamily="2" charset="-78"/>
              </a:rPr>
              <a:t>گیرنده‌های </a:t>
            </a:r>
            <a:r>
              <a:rPr lang="ar-SA" b="1" dirty="0">
                <a:cs typeface="Tabassom" panose="00000400000000000000" pitchFamily="2" charset="-78"/>
              </a:rPr>
              <a:t>17</a:t>
            </a:r>
            <a:r>
              <a:rPr lang="en-US" b="1" dirty="0">
                <a:cs typeface="Tabassom" panose="00000400000000000000" pitchFamily="2" charset="-78"/>
              </a:rPr>
              <a:t>β-</a:t>
            </a:r>
            <a:r>
              <a:rPr lang="ar-SA" b="1" dirty="0">
                <a:cs typeface="Tabassom" panose="00000400000000000000" pitchFamily="2" charset="-78"/>
              </a:rPr>
              <a:t>استرادیول</a:t>
            </a:r>
            <a:r>
              <a:rPr lang="ar-SA" dirty="0">
                <a:cs typeface="Tabassom" panose="00000400000000000000" pitchFamily="2" charset="-78"/>
              </a:rPr>
              <a:t> </a:t>
            </a:r>
            <a:r>
              <a:rPr lang="ar-SA" b="1" dirty="0" smtClean="0">
                <a:cs typeface="Tabassom" panose="00000400000000000000" pitchFamily="2" charset="-78"/>
              </a:rPr>
              <a:t>روی</a:t>
            </a:r>
            <a:r>
              <a:rPr lang="en-US" b="1" dirty="0" smtClean="0">
                <a:cs typeface="Tabassom" panose="00000400000000000000" pitchFamily="2" charset="-78"/>
              </a:rPr>
              <a:t> </a:t>
            </a:r>
            <a:r>
              <a:rPr lang="en-US" b="1" dirty="0">
                <a:cs typeface="Tabassom" panose="00000400000000000000" pitchFamily="2" charset="-78"/>
              </a:rPr>
              <a:t>DNA</a:t>
            </a:r>
            <a:r>
              <a:rPr lang="en-US" dirty="0">
                <a:cs typeface="Tabassom" panose="00000400000000000000" pitchFamily="2" charset="-78"/>
              </a:rPr>
              <a:t> </a:t>
            </a:r>
            <a:r>
              <a:rPr lang="fa-IR" dirty="0" smtClean="0">
                <a:cs typeface="Tabassom" panose="00000400000000000000" pitchFamily="2" charset="-78"/>
              </a:rPr>
              <a:t> </a:t>
            </a:r>
          </a:p>
          <a:p>
            <a:pPr lvl="1" algn="r" rtl="1"/>
            <a:r>
              <a:rPr lang="ar-SA" b="1" dirty="0" smtClean="0">
                <a:cs typeface="Tabassom" panose="00000400000000000000" pitchFamily="2" charset="-78"/>
              </a:rPr>
              <a:t>سمیت </a:t>
            </a:r>
            <a:r>
              <a:rPr lang="ar-SA" b="1" dirty="0">
                <a:cs typeface="Tabassom" panose="00000400000000000000" pitchFamily="2" charset="-78"/>
              </a:rPr>
              <a:t>تولیدمثلی</a:t>
            </a:r>
            <a:r>
              <a:rPr lang="ar-SA" dirty="0">
                <a:cs typeface="Tabassom" panose="00000400000000000000" pitchFamily="2" charset="-78"/>
              </a:rPr>
              <a:t> با </a:t>
            </a:r>
            <a:r>
              <a:rPr lang="ar-SA" b="1" dirty="0">
                <a:cs typeface="Tabassom" panose="00000400000000000000" pitchFamily="2" charset="-78"/>
              </a:rPr>
              <a:t>مهار ترشح هورمون محرک فولیکول</a:t>
            </a:r>
            <a:r>
              <a:rPr lang="en-US" b="1" dirty="0">
                <a:cs typeface="Tabassom" panose="00000400000000000000" pitchFamily="2" charset="-78"/>
              </a:rPr>
              <a:t> (FSH)</a:t>
            </a:r>
            <a:r>
              <a:rPr lang="en-US" dirty="0">
                <a:cs typeface="Tabassom" panose="00000400000000000000" pitchFamily="2" charset="-78"/>
              </a:rPr>
              <a:t> </a:t>
            </a:r>
            <a:r>
              <a:rPr lang="ar-SA" dirty="0" smtClean="0">
                <a:cs typeface="Tabassom" panose="00000400000000000000" pitchFamily="2" charset="-78"/>
              </a:rPr>
              <a:t>منجر </a:t>
            </a:r>
            <a:r>
              <a:rPr lang="ar-SA" dirty="0">
                <a:cs typeface="Tabassom" panose="00000400000000000000" pitchFamily="2" charset="-78"/>
              </a:rPr>
              <a:t>به </a:t>
            </a:r>
            <a:r>
              <a:rPr lang="ar-SA" b="1" dirty="0">
                <a:cs typeface="Tabassom" panose="00000400000000000000" pitchFamily="2" charset="-78"/>
              </a:rPr>
              <a:t>توقف بلوغ فولیکول‌های پیش از تخمک‌گذاری</a:t>
            </a:r>
            <a:r>
              <a:rPr lang="ar-SA" dirty="0">
                <a:cs typeface="Tabassom" panose="00000400000000000000" pitchFamily="2" charset="-78"/>
              </a:rPr>
              <a:t> </a:t>
            </a:r>
            <a:endParaRPr lang="fa-IR" dirty="0" smtClean="0">
              <a:cs typeface="Tabassom" panose="00000400000000000000" pitchFamily="2" charset="-78"/>
            </a:endParaRPr>
          </a:p>
          <a:p>
            <a:pPr lvl="1" algn="r" rtl="1"/>
            <a:r>
              <a:rPr lang="ar-SA" dirty="0" smtClean="0">
                <a:cs typeface="Tabassom" panose="00000400000000000000" pitchFamily="2" charset="-78"/>
              </a:rPr>
              <a:t>بروز </a:t>
            </a:r>
            <a:r>
              <a:rPr lang="ar-SA" b="1" dirty="0" smtClean="0">
                <a:cs typeface="Tabassom" panose="00000400000000000000" pitchFamily="2" charset="-78"/>
              </a:rPr>
              <a:t>علائم استروژنیسم</a:t>
            </a:r>
            <a:r>
              <a:rPr lang="ar-SA" dirty="0" smtClean="0">
                <a:cs typeface="Tabassom" panose="00000400000000000000" pitchFamily="2" charset="-78"/>
              </a:rPr>
              <a:t> </a:t>
            </a:r>
            <a:r>
              <a:rPr lang="fa-IR" dirty="0" smtClean="0">
                <a:cs typeface="Tabassom" panose="00000400000000000000" pitchFamily="2" charset="-78"/>
              </a:rPr>
              <a:t> در اثر </a:t>
            </a:r>
            <a:r>
              <a:rPr lang="ar-SA" dirty="0" smtClean="0">
                <a:cs typeface="Tabassom" panose="00000400000000000000" pitchFamily="2" charset="-78"/>
              </a:rPr>
              <a:t>تغییرات </a:t>
            </a:r>
            <a:r>
              <a:rPr lang="ar-SA" dirty="0">
                <a:cs typeface="Tabassom" panose="00000400000000000000" pitchFamily="2" charset="-78"/>
              </a:rPr>
              <a:t>خاص در سنتز</a:t>
            </a:r>
            <a:r>
              <a:rPr lang="en-US" dirty="0">
                <a:cs typeface="Tabassom" panose="00000400000000000000" pitchFamily="2" charset="-78"/>
              </a:rPr>
              <a:t> </a:t>
            </a:r>
            <a:r>
              <a:rPr lang="en-US" dirty="0" smtClean="0">
                <a:cs typeface="Tabassom" panose="00000400000000000000" pitchFamily="2" charset="-78"/>
              </a:rPr>
              <a:t>RNA</a:t>
            </a:r>
            <a:endParaRPr lang="en-US" dirty="0">
              <a:cs typeface="Tabassom" panose="00000400000000000000" pitchFamily="2" charset="-78"/>
            </a:endParaRPr>
          </a:p>
        </p:txBody>
      </p:sp>
    </p:spTree>
    <p:extLst>
      <p:ext uri="{BB962C8B-B14F-4D97-AF65-F5344CB8AC3E}">
        <p14:creationId xmlns:p14="http://schemas.microsoft.com/office/powerpoint/2010/main" val="2532035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387" y="114402"/>
            <a:ext cx="10515600" cy="925359"/>
          </a:xfrm>
        </p:spPr>
        <p:txBody>
          <a:bodyPr/>
          <a:lstStyle/>
          <a:p>
            <a:pPr algn="r" rtl="1"/>
            <a:r>
              <a:rPr lang="ar-SA" b="1" dirty="0">
                <a:cs typeface="Tabassom" panose="00000400000000000000" pitchFamily="2" charset="-78"/>
              </a:rPr>
              <a:t>سمیت</a:t>
            </a:r>
            <a:r>
              <a:rPr lang="en-US" b="1" dirty="0">
                <a:cs typeface="Tabassom" panose="00000400000000000000" pitchFamily="2" charset="-78"/>
              </a:rPr>
              <a:t> (Toxicity)</a:t>
            </a:r>
            <a:endParaRPr lang="en-US" dirty="0">
              <a:cs typeface="Tabassom" panose="00000400000000000000" pitchFamily="2" charset="-78"/>
            </a:endParaRPr>
          </a:p>
        </p:txBody>
      </p:sp>
      <p:sp>
        <p:nvSpPr>
          <p:cNvPr id="3" name="Content Placeholder 2"/>
          <p:cNvSpPr>
            <a:spLocks noGrp="1"/>
          </p:cNvSpPr>
          <p:nvPr>
            <p:ph idx="1"/>
          </p:nvPr>
        </p:nvSpPr>
        <p:spPr>
          <a:xfrm>
            <a:off x="641555" y="1039762"/>
            <a:ext cx="11194025" cy="5723348"/>
          </a:xfrm>
        </p:spPr>
        <p:txBody>
          <a:bodyPr>
            <a:normAutofit fontScale="85000" lnSpcReduction="20000"/>
          </a:bodyPr>
          <a:lstStyle/>
          <a:p>
            <a:pPr algn="r" rtl="1"/>
            <a:r>
              <a:rPr lang="ar-SA" dirty="0">
                <a:cs typeface="Tabassom" panose="00000400000000000000" pitchFamily="2" charset="-78"/>
              </a:rPr>
              <a:t>ایجاد </a:t>
            </a:r>
            <a:r>
              <a:rPr lang="ar-SA" b="1" dirty="0">
                <a:cs typeface="Tabassom" panose="00000400000000000000" pitchFamily="2" charset="-78"/>
              </a:rPr>
              <a:t>ناباروری در گاو و </a:t>
            </a:r>
            <a:r>
              <a:rPr lang="ar-SA" b="1" dirty="0" smtClean="0">
                <a:cs typeface="Tabassom" panose="00000400000000000000" pitchFamily="2" charset="-78"/>
              </a:rPr>
              <a:t>گوسفند</a:t>
            </a:r>
            <a:endParaRPr lang="fa-IR" b="1" dirty="0" smtClean="0">
              <a:cs typeface="Tabassom" panose="00000400000000000000" pitchFamily="2" charset="-78"/>
            </a:endParaRPr>
          </a:p>
          <a:p>
            <a:pPr algn="r" rtl="1"/>
            <a:r>
              <a:rPr lang="ar-SA" dirty="0">
                <a:cs typeface="Tabassom" panose="00000400000000000000" pitchFamily="2" charset="-78"/>
              </a:rPr>
              <a:t>باعث </a:t>
            </a:r>
            <a:r>
              <a:rPr lang="ar-SA" b="1" dirty="0">
                <a:cs typeface="Tabassom" panose="00000400000000000000" pitchFamily="2" charset="-78"/>
              </a:rPr>
              <a:t>پرخونی و بزرگ شدن ولوواژینا (ولووواژینیت</a:t>
            </a:r>
            <a:r>
              <a:rPr lang="ar-SA" b="1" dirty="0" smtClean="0">
                <a:cs typeface="Tabassom" panose="00000400000000000000" pitchFamily="2" charset="-78"/>
              </a:rPr>
              <a:t>)</a:t>
            </a:r>
            <a:endParaRPr lang="fa-IR" b="1" dirty="0" smtClean="0">
              <a:cs typeface="Tabassom" panose="00000400000000000000" pitchFamily="2" charset="-78"/>
            </a:endParaRPr>
          </a:p>
          <a:p>
            <a:pPr algn="r" rtl="1"/>
            <a:r>
              <a:rPr lang="ar-SA" b="1" dirty="0">
                <a:cs typeface="Tabassom" panose="00000400000000000000" pitchFamily="2" charset="-78"/>
              </a:rPr>
              <a:t>هایپرتروفی پستان‌ها و </a:t>
            </a:r>
            <a:r>
              <a:rPr lang="ar-SA" b="1" dirty="0" smtClean="0">
                <a:cs typeface="Tabassom" panose="00000400000000000000" pitchFamily="2" charset="-78"/>
              </a:rPr>
              <a:t>رحم</a:t>
            </a:r>
            <a:endParaRPr lang="fa-IR" b="1" dirty="0" smtClean="0">
              <a:cs typeface="Tabassom" panose="00000400000000000000" pitchFamily="2" charset="-78"/>
            </a:endParaRPr>
          </a:p>
          <a:p>
            <a:pPr algn="r" rtl="1"/>
            <a:r>
              <a:rPr lang="fa-IR" b="1" dirty="0" smtClean="0">
                <a:cs typeface="Tabassom" panose="00000400000000000000" pitchFamily="2" charset="-78"/>
              </a:rPr>
              <a:t>پرولاپس رحم</a:t>
            </a:r>
          </a:p>
          <a:p>
            <a:pPr algn="r" rtl="1"/>
            <a:r>
              <a:rPr lang="ar-SA" b="1" dirty="0">
                <a:cs typeface="Tabassom" panose="00000400000000000000" pitchFamily="2" charset="-78"/>
              </a:rPr>
              <a:t>مرگ </a:t>
            </a:r>
            <a:r>
              <a:rPr lang="ar-SA" b="1" dirty="0" smtClean="0">
                <a:cs typeface="Tabassom" panose="00000400000000000000" pitchFamily="2" charset="-78"/>
              </a:rPr>
              <a:t>زودهنگام جنین</a:t>
            </a:r>
            <a:endParaRPr lang="fa-IR" b="1" dirty="0">
              <a:cs typeface="Tabassom" panose="00000400000000000000" pitchFamily="2" charset="-78"/>
            </a:endParaRPr>
          </a:p>
          <a:p>
            <a:pPr algn="r" rtl="1"/>
            <a:r>
              <a:rPr lang="ar-SA" b="1" dirty="0">
                <a:cs typeface="Tabassom" panose="00000400000000000000" pitchFamily="2" charset="-78"/>
              </a:rPr>
              <a:t>ناباروری و آتروفی </a:t>
            </a:r>
            <a:r>
              <a:rPr lang="ar-SA" b="1" dirty="0" smtClean="0">
                <a:cs typeface="Tabassom" panose="00000400000000000000" pitchFamily="2" charset="-78"/>
              </a:rPr>
              <a:t>بیضه‌ها</a:t>
            </a:r>
            <a:endParaRPr lang="fa-IR" b="1" dirty="0" smtClean="0">
              <a:cs typeface="Tabassom" panose="00000400000000000000" pitchFamily="2" charset="-78"/>
            </a:endParaRPr>
          </a:p>
          <a:p>
            <a:pPr algn="r" rtl="1"/>
            <a:r>
              <a:rPr lang="ar-SA" b="1" dirty="0" smtClean="0">
                <a:cs typeface="Tabassom" panose="00000400000000000000" pitchFamily="2" charset="-78"/>
              </a:rPr>
              <a:t>کاهش</a:t>
            </a:r>
            <a:r>
              <a:rPr lang="fa-IR" b="1" dirty="0" smtClean="0">
                <a:cs typeface="Tabassom" panose="00000400000000000000" pitchFamily="2" charset="-78"/>
              </a:rPr>
              <a:t> </a:t>
            </a:r>
            <a:r>
              <a:rPr lang="ar-SA" b="1" dirty="0" smtClean="0">
                <a:cs typeface="Tabassom" panose="00000400000000000000" pitchFamily="2" charset="-78"/>
              </a:rPr>
              <a:t>عملکرد </a:t>
            </a:r>
            <a:r>
              <a:rPr lang="ar-SA" b="1" dirty="0">
                <a:cs typeface="Tabassom" panose="00000400000000000000" pitchFamily="2" charset="-78"/>
              </a:rPr>
              <a:t>تولیدمثلی </a:t>
            </a:r>
            <a:endParaRPr lang="fa-IR" b="1" dirty="0" smtClean="0">
              <a:cs typeface="Tabassom" panose="00000400000000000000" pitchFamily="2" charset="-78"/>
            </a:endParaRPr>
          </a:p>
          <a:p>
            <a:pPr lvl="1" algn="r" rtl="1"/>
            <a:r>
              <a:rPr lang="ar-SA" dirty="0" smtClean="0">
                <a:cs typeface="Tabassom" panose="00000400000000000000" pitchFamily="2" charset="-78"/>
              </a:rPr>
              <a:t>کاهش </a:t>
            </a:r>
            <a:r>
              <a:rPr lang="ar-SA" dirty="0">
                <a:cs typeface="Tabassom" panose="00000400000000000000" pitchFamily="2" charset="-78"/>
              </a:rPr>
              <a:t>نرخ </a:t>
            </a:r>
            <a:r>
              <a:rPr lang="ar-SA" dirty="0" smtClean="0">
                <a:cs typeface="Tabassom" panose="00000400000000000000" pitchFamily="2" charset="-78"/>
              </a:rPr>
              <a:t>تخمک‌گذاری </a:t>
            </a:r>
            <a:endParaRPr lang="fa-IR" dirty="0" smtClean="0">
              <a:cs typeface="Tabassom" panose="00000400000000000000" pitchFamily="2" charset="-78"/>
            </a:endParaRPr>
          </a:p>
          <a:p>
            <a:pPr lvl="1" algn="r" rtl="1"/>
            <a:r>
              <a:rPr lang="ar-SA" dirty="0" smtClean="0">
                <a:cs typeface="Tabassom" panose="00000400000000000000" pitchFamily="2" charset="-78"/>
              </a:rPr>
              <a:t>کاهش </a:t>
            </a:r>
            <a:r>
              <a:rPr lang="ar-SA" dirty="0">
                <a:cs typeface="Tabassom" panose="00000400000000000000" pitchFamily="2" charset="-78"/>
              </a:rPr>
              <a:t>تعداد تخمک‌های </a:t>
            </a:r>
            <a:r>
              <a:rPr lang="ar-SA" dirty="0" smtClean="0">
                <a:cs typeface="Tabassom" panose="00000400000000000000" pitchFamily="2" charset="-78"/>
              </a:rPr>
              <a:t>بارو</a:t>
            </a:r>
            <a:r>
              <a:rPr lang="fa-IR" dirty="0" smtClean="0">
                <a:cs typeface="Tabassom" panose="00000400000000000000" pitchFamily="2" charset="-78"/>
              </a:rPr>
              <a:t>ر</a:t>
            </a:r>
            <a:r>
              <a:rPr lang="ar-SA" dirty="0" smtClean="0">
                <a:cs typeface="Tabassom" panose="00000400000000000000" pitchFamily="2" charset="-78"/>
              </a:rPr>
              <a:t> </a:t>
            </a:r>
            <a:endParaRPr lang="fa-IR" dirty="0" smtClean="0">
              <a:cs typeface="Tabassom" panose="00000400000000000000" pitchFamily="2" charset="-78"/>
            </a:endParaRPr>
          </a:p>
          <a:p>
            <a:pPr lvl="1" algn="r" rtl="1"/>
            <a:r>
              <a:rPr lang="ar-SA" dirty="0" smtClean="0">
                <a:cs typeface="Tabassom" panose="00000400000000000000" pitchFamily="2" charset="-78"/>
              </a:rPr>
              <a:t>افزایش </a:t>
            </a:r>
            <a:r>
              <a:rPr lang="ar-SA" dirty="0">
                <a:cs typeface="Tabassom" panose="00000400000000000000" pitchFamily="2" charset="-78"/>
              </a:rPr>
              <a:t>طول مدت فحلی </a:t>
            </a:r>
            <a:endParaRPr lang="fa-IR" dirty="0" smtClean="0">
              <a:cs typeface="Tabassom" panose="00000400000000000000" pitchFamily="2" charset="-78"/>
            </a:endParaRPr>
          </a:p>
          <a:p>
            <a:pPr lvl="1" algn="r" rtl="1"/>
            <a:r>
              <a:rPr lang="ar-SA" b="1" dirty="0" smtClean="0">
                <a:cs typeface="Tabassom" panose="00000400000000000000" pitchFamily="2" charset="-78"/>
              </a:rPr>
              <a:t>سقط </a:t>
            </a:r>
            <a:r>
              <a:rPr lang="ar-SA" b="1" dirty="0">
                <a:cs typeface="Tabassom" panose="00000400000000000000" pitchFamily="2" charset="-78"/>
              </a:rPr>
              <a:t>یا تولد زودهنگام نوزادان </a:t>
            </a:r>
            <a:r>
              <a:rPr lang="ar-SA" b="1" dirty="0" smtClean="0">
                <a:cs typeface="Tabassom" panose="00000400000000000000" pitchFamily="2" charset="-78"/>
              </a:rPr>
              <a:t>زنده</a:t>
            </a:r>
            <a:endParaRPr lang="fa-IR" b="1" dirty="0" smtClean="0">
              <a:cs typeface="Tabassom" panose="00000400000000000000" pitchFamily="2" charset="-78"/>
            </a:endParaRPr>
          </a:p>
          <a:p>
            <a:pPr algn="r" rtl="1"/>
            <a:r>
              <a:rPr lang="ar-SA" b="1" dirty="0">
                <a:cs typeface="Tabassom" panose="00000400000000000000" pitchFamily="2" charset="-78"/>
              </a:rPr>
              <a:t>درمان و کنترل</a:t>
            </a:r>
            <a:r>
              <a:rPr lang="en-US" b="1" dirty="0">
                <a:cs typeface="Tabassom" panose="00000400000000000000" pitchFamily="2" charset="-78"/>
              </a:rPr>
              <a:t> (Treatment and Control)</a:t>
            </a:r>
            <a:endParaRPr lang="en-US" dirty="0">
              <a:cs typeface="Tabassom" panose="00000400000000000000" pitchFamily="2" charset="-78"/>
            </a:endParaRPr>
          </a:p>
          <a:p>
            <a:pPr lvl="1" algn="r" rtl="1"/>
            <a:r>
              <a:rPr lang="ar-SA" b="1" dirty="0" smtClean="0">
                <a:cs typeface="Tabassom" panose="00000400000000000000" pitchFamily="2" charset="-78"/>
              </a:rPr>
              <a:t>تعویض </a:t>
            </a:r>
            <a:r>
              <a:rPr lang="ar-SA" b="1" dirty="0">
                <a:cs typeface="Tabassom" panose="00000400000000000000" pitchFamily="2" charset="-78"/>
              </a:rPr>
              <a:t>فوری غلات آلوده</a:t>
            </a:r>
            <a:r>
              <a:rPr lang="ar-SA" dirty="0">
                <a:cs typeface="Tabassom" panose="00000400000000000000" pitchFamily="2" charset="-78"/>
              </a:rPr>
              <a:t> است. </a:t>
            </a:r>
            <a:endParaRPr lang="fa-IR" dirty="0" smtClean="0">
              <a:cs typeface="Tabassom" panose="00000400000000000000" pitchFamily="2" charset="-78"/>
            </a:endParaRPr>
          </a:p>
          <a:p>
            <a:pPr lvl="1" algn="r" rtl="1"/>
            <a:r>
              <a:rPr lang="ar-SA" dirty="0" smtClean="0">
                <a:cs typeface="Tabassom" panose="00000400000000000000" pitchFamily="2" charset="-78"/>
              </a:rPr>
              <a:t>درمان </a:t>
            </a:r>
            <a:r>
              <a:rPr lang="ar-SA" b="1" dirty="0" smtClean="0">
                <a:cs typeface="Tabassom" panose="00000400000000000000" pitchFamily="2" charset="-78"/>
              </a:rPr>
              <a:t>افتادگی واژن یا رکتوم و آسیب‌های فیزیکی به اندام‌های تناسلی خارجی</a:t>
            </a:r>
            <a:r>
              <a:rPr lang="ar-SA" dirty="0" smtClean="0">
                <a:cs typeface="Tabassom" panose="00000400000000000000" pitchFamily="2" charset="-78"/>
              </a:rPr>
              <a:t> </a:t>
            </a:r>
            <a:endParaRPr lang="fa-IR" dirty="0" smtClean="0">
              <a:cs typeface="Tabassom" panose="00000400000000000000" pitchFamily="2" charset="-78"/>
            </a:endParaRPr>
          </a:p>
          <a:p>
            <a:pPr lvl="1" algn="r" rtl="1"/>
            <a:r>
              <a:rPr lang="ar-SA" dirty="0" smtClean="0">
                <a:cs typeface="Tabassom" panose="00000400000000000000" pitchFamily="2" charset="-78"/>
              </a:rPr>
              <a:t>اصلاح </a:t>
            </a:r>
            <a:r>
              <a:rPr lang="ar-SA" b="1" dirty="0" smtClean="0">
                <a:cs typeface="Tabassom" panose="00000400000000000000" pitchFamily="2" charset="-78"/>
              </a:rPr>
              <a:t>آ‌نستروس ناشی از باقی‌ماندن کورپرا</a:t>
            </a:r>
            <a:r>
              <a:rPr lang="ar-SA" dirty="0" smtClean="0">
                <a:cs typeface="Tabassom" panose="00000400000000000000" pitchFamily="2" charset="-78"/>
              </a:rPr>
              <a:t> </a:t>
            </a:r>
            <a:r>
              <a:rPr lang="ar-SA" b="1" dirty="0" smtClean="0">
                <a:cs typeface="Tabassom" panose="00000400000000000000" pitchFamily="2" charset="-78"/>
              </a:rPr>
              <a:t>پروستاگلاندین</a:t>
            </a:r>
            <a:r>
              <a:rPr lang="en-US" b="1" dirty="0" smtClean="0">
                <a:cs typeface="Tabassom" panose="00000400000000000000" pitchFamily="2" charset="-78"/>
              </a:rPr>
              <a:t> </a:t>
            </a:r>
            <a:r>
              <a:rPr lang="en-US" b="1" dirty="0">
                <a:cs typeface="Tabassom" panose="00000400000000000000" pitchFamily="2" charset="-78"/>
              </a:rPr>
              <a:t>F2α</a:t>
            </a:r>
            <a:r>
              <a:rPr lang="en-US" dirty="0">
                <a:cs typeface="Tabassom" panose="00000400000000000000" pitchFamily="2" charset="-78"/>
              </a:rPr>
              <a:t> </a:t>
            </a:r>
            <a:r>
              <a:rPr lang="ar-SA" dirty="0">
                <a:cs typeface="Tabassom" panose="00000400000000000000" pitchFamily="2" charset="-78"/>
              </a:rPr>
              <a:t>یا </a:t>
            </a:r>
            <a:r>
              <a:rPr lang="ar-SA" b="1" dirty="0" smtClean="0">
                <a:cs typeface="Tabassom" panose="00000400000000000000" pitchFamily="2" charset="-78"/>
              </a:rPr>
              <a:t>در </a:t>
            </a:r>
            <a:r>
              <a:rPr lang="ar-SA" b="1" dirty="0">
                <a:cs typeface="Tabassom" panose="00000400000000000000" pitchFamily="2" charset="-78"/>
              </a:rPr>
              <a:t>روزهای </a:t>
            </a:r>
            <a:r>
              <a:rPr lang="ar-SA" b="1" dirty="0" smtClean="0">
                <a:cs typeface="Tabassom" panose="00000400000000000000" pitchFamily="2" charset="-78"/>
              </a:rPr>
              <a:t>متوالی</a:t>
            </a:r>
            <a:r>
              <a:rPr lang="ar-SA" dirty="0" smtClean="0">
                <a:cs typeface="Tabassom" panose="00000400000000000000" pitchFamily="2" charset="-78"/>
              </a:rPr>
              <a:t> </a:t>
            </a:r>
            <a:endParaRPr lang="fa-IR" dirty="0" smtClean="0">
              <a:cs typeface="Tabassom" panose="00000400000000000000" pitchFamily="2" charset="-78"/>
            </a:endParaRPr>
          </a:p>
          <a:p>
            <a:pPr lvl="1" algn="r" rtl="1"/>
            <a:r>
              <a:rPr lang="ar-SA" dirty="0" smtClean="0">
                <a:cs typeface="Tabassom" panose="00000400000000000000" pitchFamily="2" charset="-78"/>
              </a:rPr>
              <a:t>کاهش </a:t>
            </a:r>
            <a:r>
              <a:rPr lang="ar-SA" b="1" dirty="0" smtClean="0">
                <a:cs typeface="Tabassom" panose="00000400000000000000" pitchFamily="2" charset="-78"/>
              </a:rPr>
              <a:t>جذب و ماندگاری ز</a:t>
            </a:r>
            <a:r>
              <a:rPr lang="fa-IR" b="1" dirty="0" smtClean="0">
                <a:cs typeface="Tabassom" panose="00000400000000000000" pitchFamily="2" charset="-78"/>
              </a:rPr>
              <a:t>ی</a:t>
            </a:r>
            <a:r>
              <a:rPr lang="ar-SA" b="1" dirty="0" smtClean="0">
                <a:cs typeface="Tabassom" panose="00000400000000000000" pitchFamily="2" charset="-78"/>
              </a:rPr>
              <a:t>رالنون</a:t>
            </a:r>
            <a:r>
              <a:rPr lang="fa-IR" dirty="0">
                <a:cs typeface="Tabassom" panose="00000400000000000000" pitchFamily="2" charset="-78"/>
              </a:rPr>
              <a:t> </a:t>
            </a:r>
            <a:r>
              <a:rPr lang="fa-IR" dirty="0" smtClean="0">
                <a:cs typeface="Tabassom" panose="00000400000000000000" pitchFamily="2" charset="-78"/>
              </a:rPr>
              <a:t>بواسطه</a:t>
            </a:r>
            <a:r>
              <a:rPr lang="ar-SA" dirty="0" smtClean="0">
                <a:cs typeface="Tabassom" panose="00000400000000000000" pitchFamily="2" charset="-78"/>
              </a:rPr>
              <a:t> </a:t>
            </a:r>
            <a:r>
              <a:rPr lang="ar-SA" b="1" dirty="0">
                <a:cs typeface="Tabassom" panose="00000400000000000000" pitchFamily="2" charset="-78"/>
              </a:rPr>
              <a:t>ذغال فعال، کولستیرامین یا آرد </a:t>
            </a:r>
            <a:r>
              <a:rPr lang="ar-SA" b="1" dirty="0" smtClean="0">
                <a:cs typeface="Tabassom" panose="00000400000000000000" pitchFamily="2" charset="-78"/>
              </a:rPr>
              <a:t>یونجه</a:t>
            </a:r>
            <a:endParaRPr lang="fa-IR" b="1" dirty="0" smtClean="0">
              <a:cs typeface="Tabassom" panose="00000400000000000000" pitchFamily="2" charset="-78"/>
            </a:endParaRPr>
          </a:p>
          <a:p>
            <a:pPr lvl="1" algn="r" rtl="1"/>
            <a:endParaRPr lang="en-US" dirty="0">
              <a:cs typeface="Tabassom" panose="00000400000000000000" pitchFamily="2" charset="-78"/>
            </a:endParaRPr>
          </a:p>
        </p:txBody>
      </p:sp>
    </p:spTree>
    <p:extLst>
      <p:ext uri="{BB962C8B-B14F-4D97-AF65-F5344CB8AC3E}">
        <p14:creationId xmlns:p14="http://schemas.microsoft.com/office/powerpoint/2010/main" val="165007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970" y="1"/>
            <a:ext cx="10515600" cy="839638"/>
          </a:xfrm>
        </p:spPr>
        <p:txBody>
          <a:bodyPr/>
          <a:lstStyle/>
          <a:p>
            <a:pPr algn="r" rtl="1"/>
            <a:r>
              <a:rPr lang="fa-IR" dirty="0" smtClean="0">
                <a:cs typeface="Tabassom" panose="00000400000000000000" pitchFamily="2" charset="-78"/>
              </a:rPr>
              <a:t>اگزمای صورت </a:t>
            </a:r>
            <a:r>
              <a:rPr lang="en-US" dirty="0" smtClean="0">
                <a:cs typeface="Tabassom" panose="00000400000000000000" pitchFamily="2" charset="-78"/>
              </a:rPr>
              <a:t>Facial Eczema</a:t>
            </a:r>
            <a:endParaRPr lang="en-US" dirty="0">
              <a:cs typeface="Tabassom" panose="00000400000000000000" pitchFamily="2" charset="-78"/>
            </a:endParaRPr>
          </a:p>
        </p:txBody>
      </p:sp>
      <p:sp>
        <p:nvSpPr>
          <p:cNvPr id="3" name="Content Placeholder 2"/>
          <p:cNvSpPr>
            <a:spLocks noGrp="1"/>
          </p:cNvSpPr>
          <p:nvPr>
            <p:ph idx="1"/>
          </p:nvPr>
        </p:nvSpPr>
        <p:spPr>
          <a:xfrm>
            <a:off x="166777" y="839640"/>
            <a:ext cx="11582400" cy="5785448"/>
          </a:xfrm>
        </p:spPr>
        <p:txBody>
          <a:bodyPr>
            <a:normAutofit fontScale="62500" lnSpcReduction="20000"/>
          </a:bodyPr>
          <a:lstStyle/>
          <a:p>
            <a:pPr marL="0" indent="0" algn="r" rtl="1">
              <a:buNone/>
            </a:pPr>
            <a:r>
              <a:rPr lang="fa-IR" dirty="0" smtClean="0">
                <a:cs typeface="Tabassom" panose="00000400000000000000" pitchFamily="2" charset="-78"/>
              </a:rPr>
              <a:t>نوعی آفتاب‌سوختگی (فتوسنسیتیزیشن) است که نواحی پوست روشن و در معرض دید گوسفند و گاو را تحت تأثیر قرار می‌دهد و ناشی از آسیب کبدی است. </a:t>
            </a:r>
          </a:p>
          <a:p>
            <a:pPr marL="0" indent="0" algn="r" rtl="1">
              <a:buNone/>
            </a:pPr>
            <a:r>
              <a:rPr lang="fa-IR" dirty="0" smtClean="0">
                <a:cs typeface="Tabassom" panose="00000400000000000000" pitchFamily="2" charset="-78"/>
              </a:rPr>
              <a:t>توسط ماده سمی به نام «اسپوریدس مین (</a:t>
            </a:r>
            <a:r>
              <a:rPr lang="en-US" dirty="0" err="1" smtClean="0">
                <a:cs typeface="Tabassom" panose="00000400000000000000" pitchFamily="2" charset="-78"/>
              </a:rPr>
              <a:t>sporidesmin</a:t>
            </a:r>
            <a:r>
              <a:rPr lang="en-US" dirty="0" smtClean="0">
                <a:cs typeface="Tabassom" panose="00000400000000000000" pitchFamily="2" charset="-78"/>
              </a:rPr>
              <a:t>)» </a:t>
            </a:r>
            <a:r>
              <a:rPr lang="fa-IR" dirty="0" smtClean="0">
                <a:cs typeface="Tabassom" panose="00000400000000000000" pitchFamily="2" charset="-78"/>
              </a:rPr>
              <a:t>ایجاد می‌شود که توسط قارچ </a:t>
            </a:r>
            <a:r>
              <a:rPr lang="en-US" dirty="0" err="1" smtClean="0">
                <a:cs typeface="Tabassom" panose="00000400000000000000" pitchFamily="2" charset="-78"/>
              </a:rPr>
              <a:t>Pithomyces</a:t>
            </a:r>
            <a:r>
              <a:rPr lang="en-US" dirty="0" smtClean="0">
                <a:cs typeface="Tabassom" panose="00000400000000000000" pitchFamily="2" charset="-78"/>
              </a:rPr>
              <a:t> </a:t>
            </a:r>
            <a:r>
              <a:rPr lang="en-US" dirty="0" err="1" smtClean="0">
                <a:cs typeface="Tabassom" panose="00000400000000000000" pitchFamily="2" charset="-78"/>
              </a:rPr>
              <a:t>chartarum</a:t>
            </a:r>
            <a:r>
              <a:rPr lang="en-US" dirty="0" smtClean="0">
                <a:cs typeface="Tabassom" panose="00000400000000000000" pitchFamily="2" charset="-78"/>
              </a:rPr>
              <a:t> </a:t>
            </a:r>
            <a:r>
              <a:rPr lang="fa-IR" dirty="0" smtClean="0">
                <a:cs typeface="Tabassom" panose="00000400000000000000" pitchFamily="2" charset="-78"/>
              </a:rPr>
              <a:t>روی گیاهان مرتعی تولید می‌گردد. </a:t>
            </a:r>
          </a:p>
          <a:p>
            <a:pPr marL="0" indent="0" algn="r" rtl="1">
              <a:buNone/>
            </a:pPr>
            <a:r>
              <a:rPr lang="fa-IR" dirty="0" smtClean="0">
                <a:cs typeface="Tabassom" panose="00000400000000000000" pitchFamily="2" charset="-78"/>
              </a:rPr>
              <a:t>این قارچ در مواد گیاهی مرده در مراتع زندگی می‌کند، به ویژه رای‌گراس دائمی. </a:t>
            </a:r>
          </a:p>
          <a:p>
            <a:pPr marL="0" indent="0" algn="r" rtl="1">
              <a:buNone/>
            </a:pPr>
            <a:r>
              <a:rPr lang="fa-IR" dirty="0" smtClean="0">
                <a:cs typeface="Tabassom" panose="00000400000000000000" pitchFamily="2" charset="-78"/>
              </a:rPr>
              <a:t>اگزمای صورت نمونه‌ای از فتوسنسیتیزیشن ثانویه است، به این معنا که ضایعات پوستی در واقع نتیجه ثانویه آسیب کبدی هستند و مستقیماً از سم گیاهی ناشی نمی‌شوند.</a:t>
            </a:r>
          </a:p>
          <a:p>
            <a:pPr marL="0" indent="0" algn="r" rtl="1">
              <a:buNone/>
            </a:pPr>
            <a:r>
              <a:rPr lang="fa-IR" dirty="0" smtClean="0">
                <a:cs typeface="Tabassom" panose="00000400000000000000" pitchFamily="2" charset="-78"/>
              </a:rPr>
              <a:t>سمیت (</a:t>
            </a:r>
            <a:r>
              <a:rPr lang="en-US" dirty="0" smtClean="0">
                <a:cs typeface="Tabassom" panose="00000400000000000000" pitchFamily="2" charset="-78"/>
              </a:rPr>
              <a:t>Toxicity)</a:t>
            </a:r>
          </a:p>
          <a:p>
            <a:pPr marL="0" indent="0" algn="r" rtl="1">
              <a:buNone/>
            </a:pPr>
            <a:r>
              <a:rPr lang="fa-IR" dirty="0" smtClean="0">
                <a:cs typeface="Tabassom" panose="00000400000000000000" pitchFamily="2" charset="-78"/>
              </a:rPr>
              <a:t>علائم بالینی اگزمای صورت شامل:</a:t>
            </a:r>
          </a:p>
          <a:p>
            <a:pPr marL="457200" lvl="1" indent="0" algn="r" rtl="1">
              <a:buNone/>
            </a:pPr>
            <a:r>
              <a:rPr lang="fa-IR" dirty="0" smtClean="0">
                <a:cs typeface="Tabassom" panose="00000400000000000000" pitchFamily="2" charset="-78"/>
              </a:rPr>
              <a:t>•	بی‌قراری</a:t>
            </a:r>
          </a:p>
          <a:p>
            <a:pPr marL="457200" lvl="1" indent="0" algn="r" rtl="1">
              <a:buNone/>
            </a:pPr>
            <a:r>
              <a:rPr lang="fa-IR" dirty="0" smtClean="0">
                <a:cs typeface="Tabassom" panose="00000400000000000000" pitchFamily="2" charset="-78"/>
              </a:rPr>
              <a:t>•	ادرار مکرر</a:t>
            </a:r>
          </a:p>
          <a:p>
            <a:pPr marL="457200" lvl="1" indent="0" algn="r" rtl="1">
              <a:buNone/>
            </a:pPr>
            <a:r>
              <a:rPr lang="fa-IR" dirty="0" smtClean="0">
                <a:cs typeface="Tabassom" panose="00000400000000000000" pitchFamily="2" charset="-78"/>
              </a:rPr>
              <a:t>•	لرزش</a:t>
            </a:r>
          </a:p>
          <a:p>
            <a:pPr marL="457200" lvl="1" indent="0" algn="r" rtl="1">
              <a:buNone/>
            </a:pPr>
            <a:r>
              <a:rPr lang="fa-IR" dirty="0" smtClean="0">
                <a:cs typeface="Tabassom" panose="00000400000000000000" pitchFamily="2" charset="-78"/>
              </a:rPr>
              <a:t>•	ساییدن مداوم سر به اشیاء (مانند حصار و درختان)</a:t>
            </a:r>
          </a:p>
          <a:p>
            <a:pPr marL="457200" lvl="1" indent="0" algn="r" rtl="1">
              <a:buNone/>
            </a:pPr>
            <a:r>
              <a:rPr lang="fa-IR" dirty="0" smtClean="0">
                <a:cs typeface="Tabassom" panose="00000400000000000000" pitchFamily="2" charset="-78"/>
              </a:rPr>
              <a:t>•	افتادگی و قرمزی گوش‌ها</a:t>
            </a:r>
          </a:p>
          <a:p>
            <a:pPr marL="457200" lvl="1" indent="0" algn="r" rtl="1">
              <a:buNone/>
            </a:pPr>
            <a:r>
              <a:rPr lang="fa-IR" dirty="0" smtClean="0">
                <a:cs typeface="Tabassom" panose="00000400000000000000" pitchFamily="2" charset="-78"/>
              </a:rPr>
              <a:t>•	ورم چشم‌ها</a:t>
            </a:r>
          </a:p>
          <a:p>
            <a:pPr marL="457200" lvl="1" indent="0" algn="r" rtl="1">
              <a:buNone/>
            </a:pPr>
            <a:r>
              <a:rPr lang="fa-IR" dirty="0" smtClean="0">
                <a:cs typeface="Tabassom" panose="00000400000000000000" pitchFamily="2" charset="-78"/>
              </a:rPr>
              <a:t>•	اجتناب از نور خورشید با پناه بردن به سایه</a:t>
            </a:r>
          </a:p>
          <a:p>
            <a:pPr marL="0" indent="0" algn="r" rtl="1">
              <a:buNone/>
            </a:pPr>
            <a:r>
              <a:rPr lang="fa-IR" dirty="0" smtClean="0">
                <a:cs typeface="Tabassom" panose="00000400000000000000" pitchFamily="2" charset="-78"/>
              </a:rPr>
              <a:t>نواحی پوست در معرض، دچار درماتیت ترشح‌کننده و ایجاد دلمه‌ها می‌شوند که می‌توانند عفونی شده و برای مگس‌ها جذاب شوند و منجر به مایازیس گردند.</a:t>
            </a:r>
          </a:p>
          <a:p>
            <a:pPr marL="0" indent="0" algn="r" rtl="1">
              <a:buNone/>
            </a:pPr>
            <a:r>
              <a:rPr lang="fa-IR" dirty="0" smtClean="0">
                <a:cs typeface="Tabassom" panose="00000400000000000000" pitchFamily="2" charset="-78"/>
              </a:rPr>
              <a:t>کنترل (</a:t>
            </a:r>
            <a:r>
              <a:rPr lang="en-US" dirty="0" smtClean="0">
                <a:cs typeface="Tabassom" panose="00000400000000000000" pitchFamily="2" charset="-78"/>
              </a:rPr>
              <a:t>Control)</a:t>
            </a:r>
          </a:p>
          <a:p>
            <a:pPr marL="0" indent="0" algn="r" rtl="1">
              <a:buNone/>
            </a:pPr>
            <a:r>
              <a:rPr lang="fa-IR" dirty="0" smtClean="0">
                <a:cs typeface="Tabassom" panose="00000400000000000000" pitchFamily="2" charset="-78"/>
              </a:rPr>
              <a:t>اجتناب  از چرا کوتاه مدت برای کاهش مصرف مواد آلوده به پودر مرتع و اسپورهای سمی</a:t>
            </a:r>
          </a:p>
          <a:p>
            <a:pPr marL="0" indent="0" algn="r" rtl="1">
              <a:buNone/>
            </a:pPr>
            <a:r>
              <a:rPr lang="fa-IR" dirty="0" smtClean="0">
                <a:cs typeface="Tabassom" panose="00000400000000000000" pitchFamily="2" charset="-78"/>
              </a:rPr>
              <a:t>کاربرد قارچ‌کش‌های بنزیمیدازول در مراتع</a:t>
            </a:r>
          </a:p>
          <a:p>
            <a:pPr marL="0" indent="0" algn="r" rtl="1">
              <a:buNone/>
            </a:pPr>
            <a:r>
              <a:rPr lang="fa-IR" dirty="0" smtClean="0">
                <a:cs typeface="Tabassom" panose="00000400000000000000" pitchFamily="2" charset="-78"/>
              </a:rPr>
              <a:t>محافظت از گوسفندان و گاوها با دریافت مقادیر کافی روی (</a:t>
            </a:r>
            <a:r>
              <a:rPr lang="en-US" dirty="0" smtClean="0">
                <a:cs typeface="Tabassom" panose="00000400000000000000" pitchFamily="2" charset="-78"/>
              </a:rPr>
              <a:t>Zinc) </a:t>
            </a:r>
            <a:endParaRPr lang="fa-IR" dirty="0" smtClean="0">
              <a:cs typeface="Tabassom" panose="00000400000000000000" pitchFamily="2" charset="-78"/>
            </a:endParaRPr>
          </a:p>
          <a:p>
            <a:pPr marL="457200" lvl="1" indent="0" algn="r" rtl="1">
              <a:buNone/>
            </a:pPr>
            <a:r>
              <a:rPr lang="fa-IR" dirty="0" smtClean="0">
                <a:cs typeface="Tabassom" panose="00000400000000000000" pitchFamily="2" charset="-78"/>
              </a:rPr>
              <a:t>•	خوراندن شربت اکسید روی</a:t>
            </a:r>
          </a:p>
          <a:p>
            <a:pPr marL="457200" lvl="1" indent="0" algn="r" rtl="1">
              <a:buNone/>
            </a:pPr>
            <a:r>
              <a:rPr lang="fa-IR" dirty="0" smtClean="0">
                <a:cs typeface="Tabassom" panose="00000400000000000000" pitchFamily="2" charset="-78"/>
              </a:rPr>
              <a:t>•	اسپری مراتع با اکسید روی</a:t>
            </a:r>
          </a:p>
          <a:p>
            <a:pPr marL="457200" lvl="1" indent="0" algn="r" rtl="1">
              <a:buNone/>
            </a:pPr>
            <a:r>
              <a:rPr lang="fa-IR" dirty="0" smtClean="0">
                <a:cs typeface="Tabassom" panose="00000400000000000000" pitchFamily="2" charset="-78"/>
              </a:rPr>
              <a:t>•	افزودن سولفات روی به آب آشامیدنی</a:t>
            </a:r>
          </a:p>
          <a:p>
            <a:pPr marL="0" indent="0" algn="r" rtl="1">
              <a:buNone/>
            </a:pPr>
            <a:endParaRPr lang="en-US" dirty="0">
              <a:cs typeface="Tabassom" panose="00000400000000000000" pitchFamily="2" charset="-78"/>
            </a:endParaRPr>
          </a:p>
        </p:txBody>
      </p:sp>
    </p:spTree>
    <p:extLst>
      <p:ext uri="{BB962C8B-B14F-4D97-AF65-F5344CB8AC3E}">
        <p14:creationId xmlns:p14="http://schemas.microsoft.com/office/powerpoint/2010/main" val="2604303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830" y="0"/>
            <a:ext cx="10515600" cy="897147"/>
          </a:xfrm>
        </p:spPr>
        <p:txBody>
          <a:bodyPr/>
          <a:lstStyle/>
          <a:p>
            <a:pPr algn="r" rtl="1"/>
            <a:r>
              <a:rPr lang="fa-IR" dirty="0" smtClean="0">
                <a:cs typeface="Tabassom" panose="00000400000000000000" pitchFamily="2" charset="-78"/>
              </a:rPr>
              <a:t>لنگش فِسکیو </a:t>
            </a:r>
            <a:r>
              <a:rPr lang="en-US" dirty="0" smtClean="0">
                <a:cs typeface="Tabassom" panose="00000400000000000000" pitchFamily="2" charset="-78"/>
              </a:rPr>
              <a:t>Fescue Lameness / Fescue Foot</a:t>
            </a:r>
          </a:p>
        </p:txBody>
      </p:sp>
      <p:sp>
        <p:nvSpPr>
          <p:cNvPr id="3" name="Content Placeholder 2"/>
          <p:cNvSpPr>
            <a:spLocks noGrp="1"/>
          </p:cNvSpPr>
          <p:nvPr>
            <p:ph idx="1"/>
          </p:nvPr>
        </p:nvSpPr>
        <p:spPr>
          <a:xfrm>
            <a:off x="1568570" y="853716"/>
            <a:ext cx="10515600" cy="4885726"/>
          </a:xfrm>
        </p:spPr>
        <p:txBody>
          <a:bodyPr>
            <a:normAutofit fontScale="92500"/>
          </a:bodyPr>
          <a:lstStyle/>
          <a:p>
            <a:pPr algn="r" rtl="1"/>
            <a:r>
              <a:rPr lang="fa-IR" dirty="0" smtClean="0">
                <a:cs typeface="Tabassom" panose="00000400000000000000" pitchFamily="2" charset="-78"/>
              </a:rPr>
              <a:t>توسط قارچ </a:t>
            </a:r>
            <a:r>
              <a:rPr lang="en-US" dirty="0" err="1" smtClean="0">
                <a:cs typeface="Tabassom" panose="00000400000000000000" pitchFamily="2" charset="-78"/>
              </a:rPr>
              <a:t>Neotyphodium</a:t>
            </a:r>
            <a:r>
              <a:rPr lang="en-US" dirty="0" smtClean="0">
                <a:cs typeface="Tabassom" panose="00000400000000000000" pitchFamily="2" charset="-78"/>
              </a:rPr>
              <a:t> </a:t>
            </a:r>
            <a:r>
              <a:rPr lang="en-US" dirty="0" err="1" smtClean="0">
                <a:cs typeface="Tabassom" panose="00000400000000000000" pitchFamily="2" charset="-78"/>
              </a:rPr>
              <a:t>coenophialum</a:t>
            </a:r>
            <a:r>
              <a:rPr lang="en-US" dirty="0" smtClean="0">
                <a:cs typeface="Tabassom" panose="00000400000000000000" pitchFamily="2" charset="-78"/>
              </a:rPr>
              <a:t> </a:t>
            </a:r>
            <a:r>
              <a:rPr lang="fa-IR" dirty="0" smtClean="0">
                <a:cs typeface="Tabassom" panose="00000400000000000000" pitchFamily="2" charset="-78"/>
              </a:rPr>
              <a:t>در علف فِسکیو بلند (</a:t>
            </a:r>
            <a:r>
              <a:rPr lang="en-US" dirty="0" err="1" smtClean="0">
                <a:cs typeface="Tabassom" panose="00000400000000000000" pitchFamily="2" charset="-78"/>
              </a:rPr>
              <a:t>Lolium</a:t>
            </a:r>
            <a:r>
              <a:rPr lang="en-US" dirty="0" smtClean="0">
                <a:cs typeface="Tabassom" panose="00000400000000000000" pitchFamily="2" charset="-78"/>
              </a:rPr>
              <a:t> </a:t>
            </a:r>
            <a:r>
              <a:rPr lang="en-US" dirty="0" err="1" smtClean="0">
                <a:cs typeface="Tabassom" panose="00000400000000000000" pitchFamily="2" charset="-78"/>
              </a:rPr>
              <a:t>arundinaceum</a:t>
            </a:r>
            <a:endParaRPr lang="fa-IR" dirty="0" smtClean="0">
              <a:cs typeface="Tabassom" panose="00000400000000000000" pitchFamily="2" charset="-78"/>
            </a:endParaRPr>
          </a:p>
          <a:p>
            <a:pPr algn="r" rtl="1"/>
            <a:r>
              <a:rPr lang="fa-IR" dirty="0" smtClean="0">
                <a:cs typeface="Tabassom" panose="00000400000000000000" pitchFamily="2" charset="-78"/>
              </a:rPr>
              <a:t> ماده سمی عامل، ارگووالین </a:t>
            </a:r>
            <a:r>
              <a:rPr lang="en-US" dirty="0" err="1" smtClean="0">
                <a:cs typeface="Tabassom" panose="00000400000000000000" pitchFamily="2" charset="-78"/>
              </a:rPr>
              <a:t>ergovaline</a:t>
            </a:r>
            <a:r>
              <a:rPr lang="en-US" dirty="0" smtClean="0">
                <a:cs typeface="Tabassom" panose="00000400000000000000" pitchFamily="2" charset="-78"/>
              </a:rPr>
              <a:t> </a:t>
            </a:r>
            <a:r>
              <a:rPr lang="fa-IR" dirty="0" smtClean="0">
                <a:cs typeface="Tabassom" panose="00000400000000000000" pitchFamily="2" charset="-78"/>
              </a:rPr>
              <a:t> اثراتی مشابه اسکلروتیوم‌های </a:t>
            </a:r>
            <a:r>
              <a:rPr lang="en-US" dirty="0" err="1" smtClean="0">
                <a:cs typeface="Tabassom" panose="00000400000000000000" pitchFamily="2" charset="-78"/>
              </a:rPr>
              <a:t>Claviceps</a:t>
            </a:r>
            <a:r>
              <a:rPr lang="en-US" dirty="0" smtClean="0">
                <a:cs typeface="Tabassom" panose="00000400000000000000" pitchFamily="2" charset="-78"/>
              </a:rPr>
              <a:t> </a:t>
            </a:r>
            <a:r>
              <a:rPr lang="en-US" dirty="0" err="1" smtClean="0">
                <a:cs typeface="Tabassom" panose="00000400000000000000" pitchFamily="2" charset="-78"/>
              </a:rPr>
              <a:t>purpurea</a:t>
            </a:r>
            <a:endParaRPr lang="fa-IR" dirty="0" smtClean="0">
              <a:cs typeface="Tabassom" panose="00000400000000000000" pitchFamily="2" charset="-78"/>
            </a:endParaRPr>
          </a:p>
          <a:p>
            <a:pPr algn="r" rtl="1"/>
            <a:r>
              <a:rPr lang="fa-IR" dirty="0" smtClean="0">
                <a:cs typeface="Tabassom" panose="00000400000000000000" pitchFamily="2" charset="-78"/>
              </a:rPr>
              <a:t>مکانیسم اثر</a:t>
            </a:r>
            <a:r>
              <a:rPr lang="en-US" dirty="0" smtClean="0">
                <a:cs typeface="Tabassom" panose="00000400000000000000" pitchFamily="2" charset="-78"/>
              </a:rPr>
              <a:t>Mode of Action</a:t>
            </a:r>
            <a:r>
              <a:rPr lang="fa-IR" dirty="0" smtClean="0">
                <a:cs typeface="Tabassom" panose="00000400000000000000" pitchFamily="2" charset="-78"/>
              </a:rPr>
              <a:t> </a:t>
            </a:r>
          </a:p>
          <a:p>
            <a:pPr algn="r" rtl="1"/>
            <a:r>
              <a:rPr lang="fa-IR" dirty="0" smtClean="0">
                <a:cs typeface="Tabassom" panose="00000400000000000000" pitchFamily="2" charset="-78"/>
              </a:rPr>
              <a:t>ارگووالین آگونیست گیرنده‌های دوپامین </a:t>
            </a:r>
            <a:r>
              <a:rPr lang="en-US" dirty="0" smtClean="0">
                <a:cs typeface="Tabassom" panose="00000400000000000000" pitchFamily="2" charset="-78"/>
              </a:rPr>
              <a:t>D2 </a:t>
            </a:r>
            <a:r>
              <a:rPr lang="fa-IR" dirty="0" smtClean="0">
                <a:cs typeface="Tabassom" panose="00000400000000000000" pitchFamily="2" charset="-78"/>
              </a:rPr>
              <a:t>است که موجب چندین اختلال فیزیولوژیک می‌شود:</a:t>
            </a:r>
          </a:p>
          <a:p>
            <a:pPr lvl="1" algn="r" rtl="1"/>
            <a:r>
              <a:rPr lang="fa-IR" dirty="0" smtClean="0">
                <a:cs typeface="Tabassom" panose="00000400000000000000" pitchFamily="2" charset="-78"/>
              </a:rPr>
              <a:t>1.	مهار ترشح پرولاکتین → آگالاکتیا در اسب‌ها و خوک‌ها و کاهش شیردهی در گاوها.</a:t>
            </a:r>
          </a:p>
          <a:p>
            <a:pPr lvl="1" algn="r" rtl="1"/>
            <a:r>
              <a:rPr lang="fa-IR" dirty="0" smtClean="0">
                <a:cs typeface="Tabassom" panose="00000400000000000000" pitchFamily="2" charset="-78"/>
              </a:rPr>
              <a:t>2‌	تأثیر دوپامینی → عدم تعادل پروژسترون و استروژن، همراه با زایمان زودهنگام در گاو و طولانی شدن بارداری با جنین‌های بزرگ در مادیان‌ها.</a:t>
            </a:r>
          </a:p>
          <a:p>
            <a:pPr lvl="1" algn="r" rtl="1"/>
            <a:r>
              <a:rPr lang="fa-IR" dirty="0" smtClean="0">
                <a:cs typeface="Tabassom" panose="00000400000000000000" pitchFamily="2" charset="-78"/>
              </a:rPr>
              <a:t>3.	کمبود پرولاکتین → اختلال مرکز تنظیم دمای هیپوتالاموس → عدم تحمل دما در دماهای محیطی بالای 31°</a:t>
            </a:r>
            <a:r>
              <a:rPr lang="en-US" dirty="0" smtClean="0">
                <a:cs typeface="Tabassom" panose="00000400000000000000" pitchFamily="2" charset="-78"/>
              </a:rPr>
              <a:t>C (88°F).</a:t>
            </a:r>
          </a:p>
          <a:p>
            <a:pPr algn="r" rtl="1"/>
            <a:r>
              <a:rPr lang="fa-IR" dirty="0" smtClean="0">
                <a:cs typeface="Tabassom" panose="00000400000000000000" pitchFamily="2" charset="-78"/>
              </a:rPr>
              <a:t>تنگ شدن عروق اندام‌های انتهایی (پاهای عقب و دم) و ورم منطقه پاس‌ترن-فتلاک در گاوهای حساس</a:t>
            </a:r>
          </a:p>
          <a:p>
            <a:pPr lvl="1" algn="r" rtl="1"/>
            <a:r>
              <a:rPr lang="fa-IR" dirty="0" smtClean="0">
                <a:cs typeface="Tabassom" panose="00000400000000000000" pitchFamily="2" charset="-78"/>
              </a:rPr>
              <a:t>مصرف مقادیر کافی فِسکیو حاوی ارگووالین (آگونیست </a:t>
            </a:r>
            <a:r>
              <a:rPr lang="el-GR" dirty="0" smtClean="0">
                <a:cs typeface="Tabassom" panose="00000400000000000000" pitchFamily="2" charset="-78"/>
              </a:rPr>
              <a:t>α2-</a:t>
            </a:r>
            <a:r>
              <a:rPr lang="fa-IR" dirty="0" smtClean="0">
                <a:cs typeface="Tabassom" panose="00000400000000000000" pitchFamily="2" charset="-78"/>
              </a:rPr>
              <a:t>آدرنرژیک) </a:t>
            </a:r>
          </a:p>
          <a:p>
            <a:pPr lvl="1" algn="r" rtl="1"/>
            <a:r>
              <a:rPr lang="fa-IR" dirty="0" smtClean="0">
                <a:cs typeface="Tabassom" panose="00000400000000000000" pitchFamily="2" charset="-78"/>
              </a:rPr>
              <a:t>یک خط مشخص‌کننده شبیه سیم دور پا </a:t>
            </a:r>
          </a:p>
          <a:p>
            <a:pPr lvl="1" algn="r" rtl="1"/>
            <a:r>
              <a:rPr lang="fa-IR" dirty="0" smtClean="0">
                <a:cs typeface="Tabassom" panose="00000400000000000000" pitchFamily="2" charset="-78"/>
              </a:rPr>
              <a:t>افتادن اندام تحتانی در اثر قانقاریا خشک</a:t>
            </a:r>
            <a:endParaRPr lang="en-US" dirty="0">
              <a:cs typeface="Tabassom" panose="00000400000000000000" pitchFamily="2" charset="-78"/>
            </a:endParaRPr>
          </a:p>
        </p:txBody>
      </p:sp>
      <p:pic>
        <p:nvPicPr>
          <p:cNvPr id="4" name="Picture 3"/>
          <p:cNvPicPr>
            <a:picLocks noChangeAspect="1"/>
          </p:cNvPicPr>
          <p:nvPr/>
        </p:nvPicPr>
        <p:blipFill>
          <a:blip r:embed="rId2"/>
          <a:stretch>
            <a:fillRect/>
          </a:stretch>
        </p:blipFill>
        <p:spPr>
          <a:xfrm>
            <a:off x="0" y="4721524"/>
            <a:ext cx="5791200" cy="2136475"/>
          </a:xfrm>
          <a:prstGeom prst="rect">
            <a:avLst/>
          </a:prstGeom>
        </p:spPr>
      </p:pic>
    </p:spTree>
    <p:extLst>
      <p:ext uri="{BB962C8B-B14F-4D97-AF65-F5344CB8AC3E}">
        <p14:creationId xmlns:p14="http://schemas.microsoft.com/office/powerpoint/2010/main" val="2561633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8091"/>
            <a:ext cx="10515600" cy="1325563"/>
          </a:xfrm>
        </p:spPr>
        <p:txBody>
          <a:bodyPr/>
          <a:lstStyle/>
          <a:p>
            <a:pPr algn="r" rtl="1"/>
            <a:r>
              <a:rPr lang="ar-SA" b="1" dirty="0" smtClean="0">
                <a:cs typeface="Tabassom" panose="00000400000000000000" pitchFamily="2" charset="-78"/>
              </a:rPr>
              <a:t>سمیت</a:t>
            </a:r>
            <a:r>
              <a:rPr lang="en-US" b="1" dirty="0" smtClean="0">
                <a:cs typeface="Tabassom" panose="00000400000000000000" pitchFamily="2" charset="-78"/>
              </a:rPr>
              <a:t> (Toxicity)</a:t>
            </a:r>
            <a:endParaRPr lang="en-US" dirty="0">
              <a:cs typeface="Tabassom" panose="00000400000000000000" pitchFamily="2" charset="-78"/>
            </a:endParaRPr>
          </a:p>
        </p:txBody>
      </p:sp>
      <p:sp>
        <p:nvSpPr>
          <p:cNvPr id="3" name="Content Placeholder 2"/>
          <p:cNvSpPr>
            <a:spLocks noGrp="1"/>
          </p:cNvSpPr>
          <p:nvPr>
            <p:ph idx="1"/>
          </p:nvPr>
        </p:nvSpPr>
        <p:spPr>
          <a:xfrm>
            <a:off x="793630" y="1213450"/>
            <a:ext cx="10944045" cy="5572664"/>
          </a:xfrm>
        </p:spPr>
        <p:txBody>
          <a:bodyPr>
            <a:normAutofit/>
          </a:bodyPr>
          <a:lstStyle/>
          <a:p>
            <a:pPr marL="0" indent="0" algn="r" rtl="1">
              <a:buNone/>
            </a:pPr>
            <a:r>
              <a:rPr lang="ar-SA" b="1" dirty="0" smtClean="0">
                <a:cs typeface="Tabassom" panose="00000400000000000000" pitchFamily="2" charset="-78"/>
              </a:rPr>
              <a:t>گوسفندان </a:t>
            </a:r>
            <a:r>
              <a:rPr lang="ar-SA" b="1" dirty="0">
                <a:cs typeface="Tabassom" panose="00000400000000000000" pitchFamily="2" charset="-78"/>
              </a:rPr>
              <a:t>کمتر از گاو و اسب</a:t>
            </a:r>
            <a:r>
              <a:rPr lang="ar-SA" dirty="0">
                <a:cs typeface="Tabassom" panose="00000400000000000000" pitchFamily="2" charset="-78"/>
              </a:rPr>
              <a:t> تحت تأثیر قرار </a:t>
            </a:r>
            <a:r>
              <a:rPr lang="ar-SA" dirty="0" smtClean="0">
                <a:cs typeface="Tabassom" panose="00000400000000000000" pitchFamily="2" charset="-78"/>
              </a:rPr>
              <a:t>می‌گیرند</a:t>
            </a:r>
            <a:endParaRPr lang="en-US" dirty="0">
              <a:cs typeface="Tabassom" panose="00000400000000000000" pitchFamily="2" charset="-78"/>
            </a:endParaRPr>
          </a:p>
          <a:p>
            <a:pPr marL="457200" lvl="1" indent="0" algn="r" rtl="1">
              <a:buNone/>
            </a:pPr>
            <a:r>
              <a:rPr lang="ar-SA" dirty="0">
                <a:cs typeface="Tabassom" panose="00000400000000000000" pitchFamily="2" charset="-78"/>
              </a:rPr>
              <a:t>با این حال، گوسفندان مستعد</a:t>
            </a:r>
            <a:r>
              <a:rPr lang="en-US" dirty="0">
                <a:cs typeface="Tabassom" panose="00000400000000000000" pitchFamily="2" charset="-78"/>
              </a:rPr>
              <a:t>:</a:t>
            </a:r>
          </a:p>
          <a:p>
            <a:pPr marL="914400" lvl="2" indent="0" algn="r" rtl="1">
              <a:buNone/>
            </a:pPr>
            <a:r>
              <a:rPr lang="ar-SA" dirty="0" smtClean="0">
                <a:cs typeface="Tabassom" panose="00000400000000000000" pitchFamily="2" charset="-78"/>
              </a:rPr>
              <a:t>پای </a:t>
            </a:r>
            <a:r>
              <a:rPr lang="ar-SA" dirty="0" smtClean="0">
                <a:cs typeface="Tabassom" panose="00000400000000000000" pitchFamily="2" charset="-78"/>
              </a:rPr>
              <a:t>فِسکیو</a:t>
            </a:r>
            <a:r>
              <a:rPr lang="fa-IR" dirty="0" smtClean="0">
                <a:cs typeface="Tabassom" panose="00000400000000000000" pitchFamily="2" charset="-78"/>
              </a:rPr>
              <a:t>، </a:t>
            </a:r>
            <a:r>
              <a:rPr lang="ar-SA" dirty="0" smtClean="0">
                <a:cs typeface="Tabassom" panose="00000400000000000000" pitchFamily="2" charset="-78"/>
              </a:rPr>
              <a:t>هیپرترمی</a:t>
            </a:r>
            <a:r>
              <a:rPr lang="fa-IR" dirty="0" smtClean="0">
                <a:cs typeface="Tabassom" panose="00000400000000000000" pitchFamily="2" charset="-78"/>
              </a:rPr>
              <a:t>، </a:t>
            </a:r>
            <a:r>
              <a:rPr lang="ar-SA" dirty="0" smtClean="0">
                <a:cs typeface="Tabassom" panose="00000400000000000000" pitchFamily="2" charset="-78"/>
              </a:rPr>
              <a:t>کاهش </a:t>
            </a:r>
            <a:r>
              <a:rPr lang="ar-SA" dirty="0">
                <a:cs typeface="Tabassom" panose="00000400000000000000" pitchFamily="2" charset="-78"/>
              </a:rPr>
              <a:t>تولید </a:t>
            </a:r>
            <a:r>
              <a:rPr lang="ar-SA" dirty="0" smtClean="0">
                <a:cs typeface="Tabassom" panose="00000400000000000000" pitchFamily="2" charset="-78"/>
              </a:rPr>
              <a:t>پشم</a:t>
            </a:r>
            <a:r>
              <a:rPr lang="fa-IR" dirty="0" smtClean="0">
                <a:cs typeface="Tabassom" panose="00000400000000000000" pitchFamily="2" charset="-78"/>
              </a:rPr>
              <a:t>، </a:t>
            </a:r>
            <a:r>
              <a:rPr lang="ar-SA" dirty="0" smtClean="0">
                <a:cs typeface="Tabassom" panose="00000400000000000000" pitchFamily="2" charset="-78"/>
              </a:rPr>
              <a:t>مشکلات تولیدمثلی</a:t>
            </a:r>
            <a:r>
              <a:rPr lang="fa-IR" dirty="0" smtClean="0">
                <a:cs typeface="Tabassom" panose="00000400000000000000" pitchFamily="2" charset="-78"/>
              </a:rPr>
              <a:t>، </a:t>
            </a:r>
            <a:r>
              <a:rPr lang="ar-SA" dirty="0" smtClean="0">
                <a:cs typeface="Tabassom" panose="00000400000000000000" pitchFamily="2" charset="-78"/>
              </a:rPr>
              <a:t>کاهش </a:t>
            </a:r>
            <a:r>
              <a:rPr lang="ar-SA" dirty="0">
                <a:cs typeface="Tabassom" panose="00000400000000000000" pitchFamily="2" charset="-78"/>
              </a:rPr>
              <a:t>مصرف خوراک و کاهش </a:t>
            </a:r>
            <a:r>
              <a:rPr lang="ar-SA" dirty="0" smtClean="0">
                <a:cs typeface="Tabassom" panose="00000400000000000000" pitchFamily="2" charset="-78"/>
              </a:rPr>
              <a:t>وزن</a:t>
            </a:r>
            <a:r>
              <a:rPr lang="fa-IR" dirty="0" smtClean="0">
                <a:cs typeface="Tabassom" panose="00000400000000000000" pitchFamily="2" charset="-78"/>
              </a:rPr>
              <a:t>، </a:t>
            </a:r>
            <a:r>
              <a:rPr lang="ar-SA" dirty="0" smtClean="0">
                <a:cs typeface="Tabassom" panose="00000400000000000000" pitchFamily="2" charset="-78"/>
              </a:rPr>
              <a:t>اریتما </a:t>
            </a:r>
            <a:r>
              <a:rPr lang="ar-SA" dirty="0">
                <a:cs typeface="Tabassom" panose="00000400000000000000" pitchFamily="2" charset="-78"/>
              </a:rPr>
              <a:t>و تورم منطقه کرونری </a:t>
            </a:r>
            <a:endParaRPr lang="fa-IR" dirty="0" smtClean="0">
              <a:cs typeface="Tabassom" panose="00000400000000000000" pitchFamily="2" charset="-78"/>
            </a:endParaRPr>
          </a:p>
          <a:p>
            <a:pPr marL="0" indent="0" algn="r" rtl="1">
              <a:buNone/>
            </a:pPr>
            <a:r>
              <a:rPr lang="ar-SA" b="1" dirty="0" smtClean="0">
                <a:cs typeface="Tabassom" panose="00000400000000000000" pitchFamily="2" charset="-78"/>
              </a:rPr>
              <a:t>گاوها</a:t>
            </a:r>
            <a:r>
              <a:rPr lang="ar-SA" dirty="0" smtClean="0">
                <a:cs typeface="Tabassom" panose="00000400000000000000" pitchFamily="2" charset="-78"/>
              </a:rPr>
              <a:t> </a:t>
            </a:r>
            <a:endParaRPr lang="fa-IR" dirty="0" smtClean="0">
              <a:cs typeface="Tabassom" panose="00000400000000000000" pitchFamily="2" charset="-78"/>
            </a:endParaRPr>
          </a:p>
          <a:p>
            <a:pPr marL="457200" lvl="1" indent="0" algn="r" rtl="1">
              <a:buNone/>
            </a:pPr>
            <a:r>
              <a:rPr lang="ar-SA" b="1" dirty="0" smtClean="0">
                <a:cs typeface="Tabassom" panose="00000400000000000000" pitchFamily="2" charset="-78"/>
              </a:rPr>
              <a:t>هوشیار </a:t>
            </a:r>
            <a:r>
              <a:rPr lang="ar-SA" b="1" dirty="0">
                <a:cs typeface="Tabassom" panose="00000400000000000000" pitchFamily="2" charset="-78"/>
              </a:rPr>
              <a:t>اما کاهش وزن داشته </a:t>
            </a:r>
            <a:r>
              <a:rPr lang="fa-IR" b="1" dirty="0" smtClean="0">
                <a:cs typeface="Tabassom" panose="00000400000000000000" pitchFamily="2" charset="-78"/>
              </a:rPr>
              <a:t>، </a:t>
            </a:r>
            <a:r>
              <a:rPr lang="ar-SA" dirty="0" smtClean="0">
                <a:cs typeface="Tabassom" panose="00000400000000000000" pitchFamily="2" charset="-78"/>
              </a:rPr>
              <a:t>پشت </a:t>
            </a:r>
            <a:r>
              <a:rPr lang="ar-SA" dirty="0">
                <a:cs typeface="Tabassom" panose="00000400000000000000" pitchFamily="2" charset="-78"/>
              </a:rPr>
              <a:t>کمی خمیده و </a:t>
            </a:r>
            <a:r>
              <a:rPr lang="fa-IR" dirty="0">
                <a:cs typeface="Tabassom" panose="00000400000000000000" pitchFamily="2" charset="-78"/>
              </a:rPr>
              <a:t>،</a:t>
            </a:r>
            <a:r>
              <a:rPr lang="ar-SA" b="1" dirty="0" smtClean="0">
                <a:cs typeface="Tabassom" panose="00000400000000000000" pitchFamily="2" charset="-78"/>
              </a:rPr>
              <a:t>خم </a:t>
            </a:r>
            <a:r>
              <a:rPr lang="ar-SA" b="1" dirty="0">
                <a:cs typeface="Tabassom" panose="00000400000000000000" pitchFamily="2" charset="-78"/>
              </a:rPr>
              <a:t>شدن پاس‌ترن پاهای عقب</a:t>
            </a:r>
            <a:r>
              <a:rPr lang="ar-SA" dirty="0">
                <a:cs typeface="Tabassom" panose="00000400000000000000" pitchFamily="2" charset="-78"/>
              </a:rPr>
              <a:t> ممکن است </a:t>
            </a:r>
            <a:r>
              <a:rPr lang="ar-SA" b="1" dirty="0">
                <a:cs typeface="Tabassom" panose="00000400000000000000" pitchFamily="2" charset="-78"/>
              </a:rPr>
              <a:t>اولین علامت</a:t>
            </a:r>
            <a:r>
              <a:rPr lang="ar-SA" dirty="0">
                <a:cs typeface="Tabassom" panose="00000400000000000000" pitchFamily="2" charset="-78"/>
              </a:rPr>
              <a:t> باشد</a:t>
            </a:r>
            <a:r>
              <a:rPr lang="en-US" dirty="0">
                <a:cs typeface="Tabassom" panose="00000400000000000000" pitchFamily="2" charset="-78"/>
              </a:rPr>
              <a:t>.</a:t>
            </a:r>
          </a:p>
          <a:p>
            <a:pPr marL="0" indent="0" algn="r" rtl="1">
              <a:buNone/>
            </a:pPr>
            <a:r>
              <a:rPr lang="ar-SA" b="1" dirty="0">
                <a:cs typeface="Tabassom" panose="00000400000000000000" pitchFamily="2" charset="-78"/>
              </a:rPr>
              <a:t>علائم پیش‌رونده </a:t>
            </a:r>
            <a:r>
              <a:rPr lang="en-US" b="1" dirty="0" smtClean="0">
                <a:cs typeface="Tabassom" panose="00000400000000000000" pitchFamily="2" charset="-78"/>
              </a:rPr>
              <a:t>:</a:t>
            </a:r>
            <a:endParaRPr lang="en-US" b="1" dirty="0">
              <a:cs typeface="Tabassom" panose="00000400000000000000" pitchFamily="2" charset="-78"/>
            </a:endParaRPr>
          </a:p>
          <a:p>
            <a:pPr marL="457200" lvl="1" indent="0" algn="r" rtl="1">
              <a:buNone/>
            </a:pPr>
            <a:r>
              <a:rPr lang="ar-SA" dirty="0" smtClean="0">
                <a:cs typeface="Tabassom" panose="00000400000000000000" pitchFamily="2" charset="-78"/>
              </a:rPr>
              <a:t>لنگش</a:t>
            </a:r>
            <a:r>
              <a:rPr lang="fa-IR" dirty="0" smtClean="0">
                <a:cs typeface="Tabassom" panose="00000400000000000000" pitchFamily="2" charset="-78"/>
              </a:rPr>
              <a:t>، </a:t>
            </a:r>
            <a:r>
              <a:rPr lang="ar-SA" dirty="0" smtClean="0">
                <a:cs typeface="Tabassom" panose="00000400000000000000" pitchFamily="2" charset="-78"/>
              </a:rPr>
              <a:t>بی‌اشتهایی</a:t>
            </a:r>
            <a:r>
              <a:rPr lang="fa-IR" dirty="0" smtClean="0">
                <a:cs typeface="Tabassom" panose="00000400000000000000" pitchFamily="2" charset="-78"/>
              </a:rPr>
              <a:t>، </a:t>
            </a:r>
            <a:r>
              <a:rPr lang="ar-SA" dirty="0" smtClean="0">
                <a:cs typeface="Tabassom" panose="00000400000000000000" pitchFamily="2" charset="-78"/>
              </a:rPr>
              <a:t>افسردگی</a:t>
            </a:r>
            <a:r>
              <a:rPr lang="fa-IR" dirty="0" smtClean="0">
                <a:cs typeface="Tabassom" panose="00000400000000000000" pitchFamily="2" charset="-78"/>
              </a:rPr>
              <a:t>، </a:t>
            </a:r>
            <a:r>
              <a:rPr lang="ar-SA" dirty="0" smtClean="0">
                <a:cs typeface="Tabassom" panose="00000400000000000000" pitchFamily="2" charset="-78"/>
              </a:rPr>
              <a:t>در </a:t>
            </a:r>
            <a:r>
              <a:rPr lang="ar-SA" dirty="0">
                <a:cs typeface="Tabassom" panose="00000400000000000000" pitchFamily="2" charset="-78"/>
              </a:rPr>
              <a:t>نهایت، </a:t>
            </a:r>
            <a:r>
              <a:rPr lang="ar-SA" b="1" dirty="0">
                <a:cs typeface="Tabassom" panose="00000400000000000000" pitchFamily="2" charset="-78"/>
              </a:rPr>
              <a:t>قانقاریا خشک اندام‌های انتهایی (ابتدا پاهای عقب)</a:t>
            </a:r>
            <a:endParaRPr lang="en-US" dirty="0">
              <a:cs typeface="Tabassom" panose="00000400000000000000" pitchFamily="2" charset="-78"/>
            </a:endParaRPr>
          </a:p>
          <a:p>
            <a:pPr marL="0" indent="0" algn="r" rtl="1">
              <a:buNone/>
            </a:pPr>
            <a:r>
              <a:rPr lang="ar-SA" dirty="0">
                <a:cs typeface="Tabassom" panose="00000400000000000000" pitchFamily="2" charset="-78"/>
              </a:rPr>
              <a:t>علائم معمولاً </a:t>
            </a:r>
            <a:r>
              <a:rPr lang="en-US" b="1" dirty="0">
                <a:cs typeface="Tabassom" panose="00000400000000000000" pitchFamily="2" charset="-78"/>
              </a:rPr>
              <a:t>10–21 </a:t>
            </a:r>
            <a:r>
              <a:rPr lang="ar-SA" b="1" dirty="0">
                <a:cs typeface="Tabassom" panose="00000400000000000000" pitchFamily="2" charset="-78"/>
              </a:rPr>
              <a:t>روز پس از ورود به مرتع آلوده به فِسکیو در پاییز</a:t>
            </a:r>
            <a:r>
              <a:rPr lang="ar-SA" dirty="0">
                <a:cs typeface="Tabassom" panose="00000400000000000000" pitchFamily="2" charset="-78"/>
              </a:rPr>
              <a:t> </a:t>
            </a:r>
            <a:endParaRPr lang="fa-IR" dirty="0" smtClean="0">
              <a:cs typeface="Tabassom" panose="00000400000000000000" pitchFamily="2" charset="-78"/>
            </a:endParaRPr>
          </a:p>
          <a:p>
            <a:pPr marL="0" indent="0" algn="r" rtl="1">
              <a:buNone/>
            </a:pPr>
            <a:r>
              <a:rPr lang="ar-SA" b="1" dirty="0" smtClean="0">
                <a:cs typeface="Tabassom" panose="00000400000000000000" pitchFamily="2" charset="-78"/>
              </a:rPr>
              <a:t>دوره </a:t>
            </a:r>
            <a:r>
              <a:rPr lang="ar-SA" b="1" dirty="0">
                <a:cs typeface="Tabassom" panose="00000400000000000000" pitchFamily="2" charset="-78"/>
              </a:rPr>
              <a:t>یخ‌زدگی</a:t>
            </a:r>
            <a:r>
              <a:rPr lang="ar-SA" dirty="0">
                <a:cs typeface="Tabassom" panose="00000400000000000000" pitchFamily="2" charset="-78"/>
              </a:rPr>
              <a:t> شیوع را افزایش می‌دهد</a:t>
            </a:r>
            <a:r>
              <a:rPr lang="en-US" dirty="0">
                <a:cs typeface="Tabassom" panose="00000400000000000000" pitchFamily="2" charset="-78"/>
              </a:rPr>
              <a:t>. </a:t>
            </a:r>
            <a:endParaRPr lang="fa-IR" dirty="0" smtClean="0">
              <a:cs typeface="Tabassom" panose="00000400000000000000" pitchFamily="2" charset="-78"/>
            </a:endParaRPr>
          </a:p>
          <a:p>
            <a:pPr marL="0" indent="0" algn="r" rtl="1">
              <a:buNone/>
            </a:pPr>
            <a:r>
              <a:rPr lang="ar-SA" b="1" dirty="0" smtClean="0">
                <a:cs typeface="Tabassom" panose="00000400000000000000" pitchFamily="2" charset="-78"/>
              </a:rPr>
              <a:t>آگالاکتیا</a:t>
            </a:r>
            <a:r>
              <a:rPr lang="ar-SA" dirty="0" smtClean="0">
                <a:cs typeface="Tabassom" panose="00000400000000000000" pitchFamily="2" charset="-78"/>
              </a:rPr>
              <a:t> </a:t>
            </a:r>
            <a:r>
              <a:rPr lang="ar-SA" dirty="0">
                <a:cs typeface="Tabassom" panose="00000400000000000000" pitchFamily="2" charset="-78"/>
              </a:rPr>
              <a:t>برای اسب و گاو </a:t>
            </a:r>
            <a:endParaRPr lang="fa-IR" dirty="0" smtClean="0">
              <a:cs typeface="Tabassom" panose="00000400000000000000" pitchFamily="2" charset="-78"/>
            </a:endParaRPr>
          </a:p>
          <a:p>
            <a:pPr marL="0" indent="0" algn="r" rtl="1">
              <a:buNone/>
            </a:pPr>
            <a:r>
              <a:rPr lang="ar-SA" b="1" dirty="0" smtClean="0">
                <a:cs typeface="Tabassom" panose="00000400000000000000" pitchFamily="2" charset="-78"/>
              </a:rPr>
              <a:t>تأخیر </a:t>
            </a:r>
            <a:r>
              <a:rPr lang="ar-SA" b="1" dirty="0">
                <a:cs typeface="Tabassom" panose="00000400000000000000" pitchFamily="2" charset="-78"/>
              </a:rPr>
              <a:t>در زایمان و تولد کره‌های ضعیف</a:t>
            </a:r>
            <a:r>
              <a:rPr lang="ar-SA" dirty="0">
                <a:cs typeface="Tabassom" panose="00000400000000000000" pitchFamily="2" charset="-78"/>
              </a:rPr>
              <a:t> نیز در اسب‌ها </a:t>
            </a:r>
            <a:endParaRPr lang="fa-IR" dirty="0" smtClean="0">
              <a:cs typeface="Tabassom" panose="00000400000000000000" pitchFamily="2" charset="-78"/>
            </a:endParaRPr>
          </a:p>
          <a:p>
            <a:pPr marL="0" indent="0" algn="r" rtl="1">
              <a:buNone/>
            </a:pPr>
            <a:r>
              <a:rPr lang="ar-SA" dirty="0" smtClean="0">
                <a:cs typeface="Tabassom" panose="00000400000000000000" pitchFamily="2" charset="-78"/>
              </a:rPr>
              <a:t>افزایش شدت </a:t>
            </a:r>
            <a:r>
              <a:rPr lang="ar-SA" dirty="0">
                <a:cs typeface="Tabassom" panose="00000400000000000000" pitchFamily="2" charset="-78"/>
              </a:rPr>
              <a:t>بیماری در دماهای محیطی </a:t>
            </a:r>
            <a:r>
              <a:rPr lang="en-US" dirty="0" smtClean="0">
                <a:cs typeface="Tabassom" panose="00000400000000000000" pitchFamily="2" charset="-78"/>
              </a:rPr>
              <a:t>24–27°C </a:t>
            </a:r>
            <a:r>
              <a:rPr lang="en-US" dirty="0">
                <a:cs typeface="Tabassom" panose="00000400000000000000" pitchFamily="2" charset="-78"/>
              </a:rPr>
              <a:t>(75–80°F) </a:t>
            </a:r>
            <a:r>
              <a:rPr lang="ar-SA" dirty="0">
                <a:cs typeface="Tabassom" panose="00000400000000000000" pitchFamily="2" charset="-78"/>
              </a:rPr>
              <a:t>و با </a:t>
            </a:r>
            <a:r>
              <a:rPr lang="ar-SA" b="1" dirty="0">
                <a:cs typeface="Tabassom" panose="00000400000000000000" pitchFamily="2" charset="-78"/>
              </a:rPr>
              <a:t>کود نیتروژن </a:t>
            </a:r>
            <a:r>
              <a:rPr lang="ar-SA" b="1" dirty="0" smtClean="0">
                <a:cs typeface="Tabassom" panose="00000400000000000000" pitchFamily="2" charset="-78"/>
              </a:rPr>
              <a:t>بالا</a:t>
            </a:r>
            <a:endParaRPr lang="en-US" dirty="0">
              <a:cs typeface="Tabassom" panose="00000400000000000000" pitchFamily="2" charset="-78"/>
            </a:endParaRPr>
          </a:p>
        </p:txBody>
      </p:sp>
    </p:spTree>
    <p:extLst>
      <p:ext uri="{BB962C8B-B14F-4D97-AF65-F5344CB8AC3E}">
        <p14:creationId xmlns:p14="http://schemas.microsoft.com/office/powerpoint/2010/main" val="12494547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b="1" dirty="0" smtClean="0">
                <a:cs typeface="Tabassom" panose="00000400000000000000" pitchFamily="2" charset="-78"/>
              </a:rPr>
              <a:t>درمان و کنترل</a:t>
            </a:r>
            <a:r>
              <a:rPr lang="en-US" b="1" dirty="0" smtClean="0">
                <a:cs typeface="Tabassom" panose="00000400000000000000" pitchFamily="2" charset="-78"/>
              </a:rPr>
              <a:t> (Treatment and Control)</a:t>
            </a:r>
            <a:endParaRPr lang="en-US" dirty="0">
              <a:cs typeface="Tabassom" panose="00000400000000000000" pitchFamily="2" charset="-78"/>
            </a:endParaRPr>
          </a:p>
        </p:txBody>
      </p:sp>
      <p:sp>
        <p:nvSpPr>
          <p:cNvPr id="3" name="Content Placeholder 2"/>
          <p:cNvSpPr>
            <a:spLocks noGrp="1"/>
          </p:cNvSpPr>
          <p:nvPr>
            <p:ph idx="1"/>
          </p:nvPr>
        </p:nvSpPr>
        <p:spPr/>
        <p:txBody>
          <a:bodyPr>
            <a:normAutofit/>
          </a:bodyPr>
          <a:lstStyle/>
          <a:p>
            <a:pPr lvl="0" algn="r" rtl="1"/>
            <a:r>
              <a:rPr lang="ar-SA" dirty="0" smtClean="0">
                <a:cs typeface="Tabassom" panose="00000400000000000000" pitchFamily="2" charset="-78"/>
              </a:rPr>
              <a:t>همه </a:t>
            </a:r>
            <a:r>
              <a:rPr lang="ar-SA" b="1" dirty="0">
                <a:cs typeface="Tabassom" panose="00000400000000000000" pitchFamily="2" charset="-78"/>
              </a:rPr>
              <a:t>علف‌های آلوده باید حذف شوند</a:t>
            </a:r>
            <a:r>
              <a:rPr lang="en-US" dirty="0">
                <a:cs typeface="Tabassom" panose="00000400000000000000" pitchFamily="2" charset="-78"/>
              </a:rPr>
              <a:t>.</a:t>
            </a:r>
          </a:p>
          <a:p>
            <a:pPr lvl="0" algn="r" rtl="1"/>
            <a:r>
              <a:rPr lang="ar-SA" dirty="0">
                <a:cs typeface="Tabassom" panose="00000400000000000000" pitchFamily="2" charset="-78"/>
              </a:rPr>
              <a:t>درمان دارویی برای </a:t>
            </a:r>
            <a:r>
              <a:rPr lang="ar-SA" b="1" dirty="0">
                <a:cs typeface="Tabassom" panose="00000400000000000000" pitchFamily="2" charset="-78"/>
              </a:rPr>
              <a:t>آگالاکتیا / سندرم تولیدمثلی در اسب</a:t>
            </a:r>
            <a:r>
              <a:rPr lang="en-US" dirty="0">
                <a:cs typeface="Tabassom" panose="00000400000000000000" pitchFamily="2" charset="-78"/>
              </a:rPr>
              <a:t>: </a:t>
            </a:r>
            <a:r>
              <a:rPr lang="ar-SA" b="1" dirty="0">
                <a:cs typeface="Tabassom" panose="00000400000000000000" pitchFamily="2" charset="-78"/>
              </a:rPr>
              <a:t>دومپریدون</a:t>
            </a:r>
            <a:r>
              <a:rPr lang="en-US" b="1" dirty="0">
                <a:cs typeface="Tabassom" panose="00000400000000000000" pitchFamily="2" charset="-78"/>
              </a:rPr>
              <a:t> (</a:t>
            </a:r>
            <a:r>
              <a:rPr lang="en-US" b="1" dirty="0" err="1">
                <a:cs typeface="Tabassom" panose="00000400000000000000" pitchFamily="2" charset="-78"/>
              </a:rPr>
              <a:t>Domperidone</a:t>
            </a:r>
            <a:r>
              <a:rPr lang="en-US" b="1" dirty="0">
                <a:cs typeface="Tabassom" panose="00000400000000000000" pitchFamily="2" charset="-78"/>
              </a:rPr>
              <a:t>)</a:t>
            </a:r>
            <a:r>
              <a:rPr lang="en-US" dirty="0">
                <a:cs typeface="Tabassom" panose="00000400000000000000" pitchFamily="2" charset="-78"/>
              </a:rPr>
              <a:t>.</a:t>
            </a:r>
          </a:p>
          <a:p>
            <a:pPr lvl="0" algn="r" rtl="1"/>
            <a:r>
              <a:rPr lang="ar-SA" dirty="0">
                <a:cs typeface="Tabassom" panose="00000400000000000000" pitchFamily="2" charset="-78"/>
              </a:rPr>
              <a:t>جابجایی اسب‌ها یا گاوهای باردار </a:t>
            </a:r>
            <a:r>
              <a:rPr lang="ar-SA" b="1" dirty="0">
                <a:cs typeface="Tabassom" panose="00000400000000000000" pitchFamily="2" charset="-78"/>
              </a:rPr>
              <a:t>یک ماه قبل از زایمان</a:t>
            </a:r>
            <a:r>
              <a:rPr lang="ar-SA" dirty="0">
                <a:cs typeface="Tabassom" panose="00000400000000000000" pitchFamily="2" charset="-78"/>
              </a:rPr>
              <a:t> معمولاً از مشکلات زایمان و شیردهی جلوگیری می‌کند</a:t>
            </a:r>
            <a:r>
              <a:rPr lang="en-US" dirty="0">
                <a:cs typeface="Tabassom" panose="00000400000000000000" pitchFamily="2" charset="-78"/>
              </a:rPr>
              <a:t>.</a:t>
            </a:r>
          </a:p>
          <a:p>
            <a:pPr lvl="0" algn="r" rtl="1"/>
            <a:r>
              <a:rPr lang="ar-SA" dirty="0">
                <a:cs typeface="Tabassom" panose="00000400000000000000" pitchFamily="2" charset="-78"/>
              </a:rPr>
              <a:t>افزودنی‌های خاص خوراک ممکن است </a:t>
            </a:r>
            <a:r>
              <a:rPr lang="ar-SA" b="1" dirty="0">
                <a:cs typeface="Tabassom" panose="00000400000000000000" pitchFamily="2" charset="-78"/>
              </a:rPr>
              <a:t>حمایتی در برابر یونجه آلوده</a:t>
            </a:r>
            <a:r>
              <a:rPr lang="ar-SA" dirty="0">
                <a:cs typeface="Tabassom" panose="00000400000000000000" pitchFamily="2" charset="-78"/>
              </a:rPr>
              <a:t> فراهم کنند</a:t>
            </a:r>
            <a:r>
              <a:rPr lang="en-US" dirty="0">
                <a:cs typeface="Tabassom" panose="00000400000000000000" pitchFamily="2" charset="-78"/>
              </a:rPr>
              <a:t>.</a:t>
            </a:r>
          </a:p>
          <a:p>
            <a:pPr lvl="0" algn="r" rtl="1"/>
            <a:r>
              <a:rPr lang="ar-SA" b="1" dirty="0">
                <a:cs typeface="Tabassom" panose="00000400000000000000" pitchFamily="2" charset="-78"/>
              </a:rPr>
              <a:t>مشتقات سلول مخمر</a:t>
            </a:r>
            <a:r>
              <a:rPr lang="en-US" b="1" dirty="0">
                <a:cs typeface="Tabassom" panose="00000400000000000000" pitchFamily="2" charset="-78"/>
              </a:rPr>
              <a:t> (</a:t>
            </a:r>
            <a:r>
              <a:rPr lang="en-US" b="1" dirty="0" err="1">
                <a:cs typeface="Tabassom" panose="00000400000000000000" pitchFamily="2" charset="-78"/>
              </a:rPr>
              <a:t>glucomannans</a:t>
            </a:r>
            <a:r>
              <a:rPr lang="en-US" b="1" dirty="0">
                <a:cs typeface="Tabassom" panose="00000400000000000000" pitchFamily="2" charset="-78"/>
              </a:rPr>
              <a:t>)</a:t>
            </a:r>
            <a:r>
              <a:rPr lang="en-US" dirty="0">
                <a:cs typeface="Tabassom" panose="00000400000000000000" pitchFamily="2" charset="-78"/>
              </a:rPr>
              <a:t> </a:t>
            </a:r>
            <a:r>
              <a:rPr lang="ar-SA" b="1" dirty="0" smtClean="0">
                <a:cs typeface="Tabassom" panose="00000400000000000000" pitchFamily="2" charset="-78"/>
              </a:rPr>
              <a:t>جذب </a:t>
            </a:r>
            <a:r>
              <a:rPr lang="ar-SA" b="1" dirty="0">
                <a:cs typeface="Tabassom" panose="00000400000000000000" pitchFamily="2" charset="-78"/>
              </a:rPr>
              <a:t>سم را در گاو کاهش داده و عملکرد را بهبود می‌بخشند</a:t>
            </a:r>
            <a:r>
              <a:rPr lang="en-US" dirty="0">
                <a:cs typeface="Tabassom" panose="00000400000000000000" pitchFamily="2" charset="-78"/>
              </a:rPr>
              <a:t>.</a:t>
            </a:r>
          </a:p>
          <a:p>
            <a:pPr algn="r"/>
            <a:endParaRPr lang="en-US" dirty="0">
              <a:cs typeface="Tabassom" panose="00000400000000000000" pitchFamily="2" charset="-78"/>
            </a:endParaRPr>
          </a:p>
        </p:txBody>
      </p:sp>
    </p:spTree>
    <p:extLst>
      <p:ext uri="{BB962C8B-B14F-4D97-AF65-F5344CB8AC3E}">
        <p14:creationId xmlns:p14="http://schemas.microsoft.com/office/powerpoint/2010/main" val="3526345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b="1" dirty="0" smtClean="0">
                <a:cs typeface="Tabassom" panose="00000400000000000000" pitchFamily="2" charset="-78"/>
              </a:rPr>
              <a:t>مسمومیت با فومونیزین‌ها</a:t>
            </a:r>
            <a:r>
              <a:rPr lang="en-US" b="1" dirty="0" smtClean="0">
                <a:cs typeface="Tabassom" panose="00000400000000000000" pitchFamily="2" charset="-78"/>
              </a:rPr>
              <a:t> (</a:t>
            </a:r>
            <a:r>
              <a:rPr lang="en-US" b="1" dirty="0" err="1" smtClean="0">
                <a:cs typeface="Tabassom" panose="00000400000000000000" pitchFamily="2" charset="-78"/>
              </a:rPr>
              <a:t>Fumonisin</a:t>
            </a:r>
            <a:r>
              <a:rPr lang="en-US" b="1" dirty="0" smtClean="0">
                <a:cs typeface="Tabassom" panose="00000400000000000000" pitchFamily="2" charset="-78"/>
              </a:rPr>
              <a:t> </a:t>
            </a:r>
            <a:r>
              <a:rPr lang="en-US" b="1" dirty="0" err="1" smtClean="0">
                <a:cs typeface="Tabassom" panose="00000400000000000000" pitchFamily="2" charset="-78"/>
              </a:rPr>
              <a:t>Toxicosis</a:t>
            </a:r>
            <a:r>
              <a:rPr lang="en-US" b="1" dirty="0" smtClean="0">
                <a:cs typeface="Tabassom" panose="00000400000000000000" pitchFamily="2" charset="-78"/>
              </a:rPr>
              <a:t>)</a:t>
            </a:r>
            <a:endParaRPr lang="en-US" dirty="0">
              <a:cs typeface="Tabassom" panose="00000400000000000000" pitchFamily="2" charset="-78"/>
            </a:endParaRPr>
          </a:p>
        </p:txBody>
      </p:sp>
      <p:sp>
        <p:nvSpPr>
          <p:cNvPr id="3" name="Content Placeholder 2"/>
          <p:cNvSpPr>
            <a:spLocks noGrp="1"/>
          </p:cNvSpPr>
          <p:nvPr>
            <p:ph idx="1"/>
          </p:nvPr>
        </p:nvSpPr>
        <p:spPr>
          <a:xfrm>
            <a:off x="235789" y="1414732"/>
            <a:ext cx="11547894" cy="5158596"/>
          </a:xfrm>
        </p:spPr>
        <p:txBody>
          <a:bodyPr>
            <a:normAutofit/>
          </a:bodyPr>
          <a:lstStyle/>
          <a:p>
            <a:pPr algn="r" rtl="1"/>
            <a:r>
              <a:rPr lang="ar-SA" dirty="0" smtClean="0">
                <a:cs typeface="Tabassom" panose="00000400000000000000" pitchFamily="2" charset="-78"/>
              </a:rPr>
              <a:t>فومونیزین‌ها </a:t>
            </a:r>
            <a:r>
              <a:rPr lang="ar-SA" dirty="0">
                <a:cs typeface="Tabassom" panose="00000400000000000000" pitchFamily="2" charset="-78"/>
              </a:rPr>
              <a:t>مسئول </a:t>
            </a:r>
            <a:r>
              <a:rPr lang="ar-SA" b="1" dirty="0">
                <a:cs typeface="Tabassom" panose="00000400000000000000" pitchFamily="2" charset="-78"/>
              </a:rPr>
              <a:t>دو بیماری شناخته‌شده در دام‌ها</a:t>
            </a:r>
            <a:r>
              <a:rPr lang="ar-SA" dirty="0">
                <a:cs typeface="Tabassom" panose="00000400000000000000" pitchFamily="2" charset="-78"/>
              </a:rPr>
              <a:t> هستند</a:t>
            </a:r>
            <a:r>
              <a:rPr lang="en-US" dirty="0">
                <a:cs typeface="Tabassom" panose="00000400000000000000" pitchFamily="2" charset="-78"/>
              </a:rPr>
              <a:t>:</a:t>
            </a:r>
          </a:p>
          <a:p>
            <a:pPr lvl="1" algn="r" rtl="1"/>
            <a:r>
              <a:rPr lang="ar-SA" b="1" dirty="0">
                <a:cs typeface="Tabassom" panose="00000400000000000000" pitchFamily="2" charset="-78"/>
              </a:rPr>
              <a:t>لوکوآن‌سفالومالاسی اسب‌ها</a:t>
            </a:r>
            <a:r>
              <a:rPr lang="en-US" b="1" dirty="0">
                <a:cs typeface="Tabassom" panose="00000400000000000000" pitchFamily="2" charset="-78"/>
              </a:rPr>
              <a:t> (Equine </a:t>
            </a:r>
            <a:r>
              <a:rPr lang="en-US" b="1" dirty="0" err="1">
                <a:cs typeface="Tabassom" panose="00000400000000000000" pitchFamily="2" charset="-78"/>
              </a:rPr>
              <a:t>Leukoencephalomalacia</a:t>
            </a:r>
            <a:r>
              <a:rPr lang="en-US" b="1" dirty="0">
                <a:cs typeface="Tabassom" panose="00000400000000000000" pitchFamily="2" charset="-78"/>
              </a:rPr>
              <a:t>)</a:t>
            </a:r>
            <a:endParaRPr lang="en-US" dirty="0">
              <a:cs typeface="Tabassom" panose="00000400000000000000" pitchFamily="2" charset="-78"/>
            </a:endParaRPr>
          </a:p>
          <a:p>
            <a:pPr lvl="1" algn="r" rtl="1"/>
            <a:r>
              <a:rPr lang="ar-SA" b="1" dirty="0">
                <a:cs typeface="Tabassom" panose="00000400000000000000" pitchFamily="2" charset="-78"/>
              </a:rPr>
              <a:t>ادم ریوی خوک‌ها</a:t>
            </a:r>
            <a:r>
              <a:rPr lang="en-US" b="1" dirty="0">
                <a:cs typeface="Tabassom" panose="00000400000000000000" pitchFamily="2" charset="-78"/>
              </a:rPr>
              <a:t> (Porcine Pulmonary Edema – PPE)</a:t>
            </a:r>
            <a:endParaRPr lang="en-US" dirty="0">
              <a:cs typeface="Tabassom" panose="00000400000000000000" pitchFamily="2" charset="-78"/>
            </a:endParaRPr>
          </a:p>
          <a:p>
            <a:pPr algn="r" rtl="1"/>
            <a:r>
              <a:rPr lang="ar-SA" b="1" dirty="0">
                <a:cs typeface="Tabassom" panose="00000400000000000000" pitchFamily="2" charset="-78"/>
              </a:rPr>
              <a:t>لوکوآن‌سفالومالاسی </a:t>
            </a:r>
            <a:r>
              <a:rPr lang="ar-SA" b="1" dirty="0" smtClean="0">
                <a:cs typeface="Tabassom" panose="00000400000000000000" pitchFamily="2" charset="-78"/>
              </a:rPr>
              <a:t>اسب‌ها</a:t>
            </a:r>
            <a:endParaRPr lang="fa-IR" b="1" dirty="0" smtClean="0">
              <a:cs typeface="Tabassom" panose="00000400000000000000" pitchFamily="2" charset="-78"/>
            </a:endParaRPr>
          </a:p>
          <a:p>
            <a:pPr lvl="1" algn="r" rtl="1"/>
            <a:r>
              <a:rPr lang="ar-SA" dirty="0" smtClean="0">
                <a:cs typeface="Tabassom" panose="00000400000000000000" pitchFamily="2" charset="-78"/>
              </a:rPr>
              <a:t>مایکوتوکسیک </a:t>
            </a:r>
            <a:r>
              <a:rPr lang="ar-SA" dirty="0">
                <a:cs typeface="Tabassom" panose="00000400000000000000" pitchFamily="2" charset="-78"/>
              </a:rPr>
              <a:t>سیستم عصبی مرکزی </a:t>
            </a:r>
            <a:endParaRPr lang="fa-IR" dirty="0" smtClean="0">
              <a:cs typeface="Tabassom" panose="00000400000000000000" pitchFamily="2" charset="-78"/>
            </a:endParaRPr>
          </a:p>
          <a:p>
            <a:pPr lvl="1" algn="r" rtl="1"/>
            <a:r>
              <a:rPr lang="ar-SA" dirty="0" smtClean="0">
                <a:cs typeface="Tabassom" panose="00000400000000000000" pitchFamily="2" charset="-78"/>
              </a:rPr>
              <a:t>اسب‌ها</a:t>
            </a:r>
            <a:r>
              <a:rPr lang="ar-SA" dirty="0">
                <a:cs typeface="Tabassom" panose="00000400000000000000" pitchFamily="2" charset="-78"/>
              </a:rPr>
              <a:t>، الاغ‌ها و </a:t>
            </a:r>
            <a:r>
              <a:rPr lang="ar-SA" dirty="0" smtClean="0">
                <a:cs typeface="Tabassom" panose="00000400000000000000" pitchFamily="2" charset="-78"/>
              </a:rPr>
              <a:t>قاطره</a:t>
            </a:r>
            <a:r>
              <a:rPr lang="fa-IR" dirty="0" smtClean="0">
                <a:cs typeface="Tabassom" panose="00000400000000000000" pitchFamily="2" charset="-78"/>
              </a:rPr>
              <a:t>ا</a:t>
            </a:r>
          </a:p>
          <a:p>
            <a:pPr lvl="1" algn="r" rtl="1"/>
            <a:r>
              <a:rPr lang="ar-SA" dirty="0" smtClean="0">
                <a:cs typeface="Tabassom" panose="00000400000000000000" pitchFamily="2" charset="-78"/>
              </a:rPr>
              <a:t>به‌صورت </a:t>
            </a:r>
            <a:r>
              <a:rPr lang="ar-SA" dirty="0">
                <a:cs typeface="Tabassom" panose="00000400000000000000" pitchFamily="2" charset="-78"/>
              </a:rPr>
              <a:t>پراکنده در </a:t>
            </a:r>
            <a:r>
              <a:rPr lang="ar-SA" b="1" dirty="0">
                <a:cs typeface="Tabassom" panose="00000400000000000000" pitchFamily="2" charset="-78"/>
              </a:rPr>
              <a:t>آمریکای شمالی و جنوبی، آفریقای جنوبی، اروپا و چین</a:t>
            </a:r>
            <a:r>
              <a:rPr lang="ar-SA" dirty="0">
                <a:cs typeface="Tabassom" panose="00000400000000000000" pitchFamily="2" charset="-78"/>
              </a:rPr>
              <a:t> </a:t>
            </a:r>
            <a:endParaRPr lang="fa-IR" dirty="0" smtClean="0">
              <a:cs typeface="Tabassom" panose="00000400000000000000" pitchFamily="2" charset="-78"/>
            </a:endParaRPr>
          </a:p>
          <a:p>
            <a:pPr lvl="1" algn="r" rtl="1"/>
            <a:r>
              <a:rPr lang="ar-SA" b="1" dirty="0" smtClean="0">
                <a:cs typeface="Tabassom" panose="00000400000000000000" pitchFamily="2" charset="-78"/>
              </a:rPr>
              <a:t>خوراندن </a:t>
            </a:r>
            <a:r>
              <a:rPr lang="ar-SA" b="1" dirty="0">
                <a:cs typeface="Tabassom" panose="00000400000000000000" pitchFamily="2" charset="-78"/>
              </a:rPr>
              <a:t>ذرت کپک‌زده به مدت چند هفته</a:t>
            </a:r>
            <a:r>
              <a:rPr lang="ar-SA" dirty="0">
                <a:cs typeface="Tabassom" panose="00000400000000000000" pitchFamily="2" charset="-78"/>
              </a:rPr>
              <a:t> </a:t>
            </a:r>
            <a:endParaRPr lang="fa-IR" dirty="0" smtClean="0">
              <a:cs typeface="Tabassom" panose="00000400000000000000" pitchFamily="2" charset="-78"/>
            </a:endParaRPr>
          </a:p>
          <a:p>
            <a:pPr algn="r" rtl="1"/>
            <a:r>
              <a:rPr lang="ar-SA" dirty="0" smtClean="0">
                <a:cs typeface="Tabassom" panose="00000400000000000000" pitchFamily="2" charset="-78"/>
              </a:rPr>
              <a:t>فومونیزین‌ها </a:t>
            </a:r>
            <a:r>
              <a:rPr lang="ar-SA" dirty="0">
                <a:cs typeface="Tabassom" panose="00000400000000000000" pitchFamily="2" charset="-78"/>
              </a:rPr>
              <a:t>در سراسر جهان عمدتاً توسط </a:t>
            </a:r>
            <a:r>
              <a:rPr lang="fa-IR" dirty="0" smtClean="0">
                <a:cs typeface="Tabassom" panose="00000400000000000000" pitchFamily="2" charset="-78"/>
              </a:rPr>
              <a:t>گونه های </a:t>
            </a:r>
            <a:r>
              <a:rPr lang="ar-SA" dirty="0" smtClean="0">
                <a:cs typeface="Tabassom" panose="00000400000000000000" pitchFamily="2" charset="-78"/>
              </a:rPr>
              <a:t>قارچ‌ </a:t>
            </a:r>
            <a:r>
              <a:rPr lang="en-US" b="1" dirty="0" err="1">
                <a:cs typeface="Tabassom" panose="00000400000000000000" pitchFamily="2" charset="-78"/>
              </a:rPr>
              <a:t>Fusarium</a:t>
            </a:r>
            <a:r>
              <a:rPr lang="en-US" b="1" dirty="0">
                <a:cs typeface="Tabassom" panose="00000400000000000000" pitchFamily="2" charset="-78"/>
              </a:rPr>
              <a:t> </a:t>
            </a:r>
            <a:r>
              <a:rPr lang="fa-IR" dirty="0">
                <a:cs typeface="Tabassom" panose="00000400000000000000" pitchFamily="2" charset="-78"/>
              </a:rPr>
              <a:t> </a:t>
            </a:r>
            <a:endParaRPr lang="fa-IR" dirty="0" smtClean="0">
              <a:cs typeface="Tabassom" panose="00000400000000000000" pitchFamily="2" charset="-78"/>
            </a:endParaRPr>
          </a:p>
          <a:p>
            <a:pPr algn="r" rtl="1"/>
            <a:r>
              <a:rPr lang="ar-SA" b="1" dirty="0" smtClean="0">
                <a:cs typeface="Tabassom" panose="00000400000000000000" pitchFamily="2" charset="-78"/>
              </a:rPr>
              <a:t>خشکسالی </a:t>
            </a:r>
            <a:r>
              <a:rPr lang="ar-SA" b="1" dirty="0">
                <a:cs typeface="Tabassom" panose="00000400000000000000" pitchFamily="2" charset="-78"/>
              </a:rPr>
              <a:t>در فصل رشد</a:t>
            </a:r>
            <a:r>
              <a:rPr lang="ar-SA" dirty="0">
                <a:cs typeface="Tabassom" panose="00000400000000000000" pitchFamily="2" charset="-78"/>
              </a:rPr>
              <a:t> و سپس </a:t>
            </a:r>
            <a:r>
              <a:rPr lang="ar-SA" b="1" dirty="0">
                <a:cs typeface="Tabassom" panose="00000400000000000000" pitchFamily="2" charset="-78"/>
              </a:rPr>
              <a:t>هوای خنک و مرطوب هنگام گرده‌افشانی و تشکیل </a:t>
            </a:r>
            <a:r>
              <a:rPr lang="ar-SA" b="1" dirty="0" smtClean="0">
                <a:cs typeface="Tabassom" panose="00000400000000000000" pitchFamily="2" charset="-78"/>
              </a:rPr>
              <a:t>دانه‌ها</a:t>
            </a:r>
            <a:endParaRPr lang="en-US" dirty="0">
              <a:cs typeface="Tabassom" panose="00000400000000000000" pitchFamily="2" charset="-78"/>
            </a:endParaRPr>
          </a:p>
        </p:txBody>
      </p:sp>
    </p:spTree>
    <p:extLst>
      <p:ext uri="{BB962C8B-B14F-4D97-AF65-F5344CB8AC3E}">
        <p14:creationId xmlns:p14="http://schemas.microsoft.com/office/powerpoint/2010/main" val="2508445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b="1" dirty="0" smtClean="0">
                <a:cs typeface="Tabassom" panose="00000400000000000000" pitchFamily="2" charset="-78"/>
              </a:rPr>
              <a:t>سمیت</a:t>
            </a:r>
            <a:r>
              <a:rPr lang="en-US" b="1" dirty="0" smtClean="0">
                <a:cs typeface="Tabassom" panose="00000400000000000000" pitchFamily="2" charset="-78"/>
              </a:rPr>
              <a:t> (Toxicity)</a:t>
            </a:r>
            <a:endParaRPr lang="en-US" dirty="0">
              <a:cs typeface="Tabassom"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algn="r" rtl="1"/>
            <a:r>
              <a:rPr lang="ar-SA" b="1" dirty="0" smtClean="0">
                <a:cs typeface="Tabassom" panose="00000400000000000000" pitchFamily="2" charset="-78"/>
              </a:rPr>
              <a:t>علائم </a:t>
            </a:r>
            <a:r>
              <a:rPr lang="ar-SA" b="1" dirty="0">
                <a:cs typeface="Tabassom" panose="00000400000000000000" pitchFamily="2" charset="-78"/>
              </a:rPr>
              <a:t>در اسب‌ها</a:t>
            </a:r>
            <a:r>
              <a:rPr lang="en-US" b="1" dirty="0">
                <a:cs typeface="Tabassom" panose="00000400000000000000" pitchFamily="2" charset="-78"/>
              </a:rPr>
              <a:t> (</a:t>
            </a:r>
            <a:r>
              <a:rPr lang="en-US" b="1" dirty="0" err="1">
                <a:cs typeface="Tabassom" panose="00000400000000000000" pitchFamily="2" charset="-78"/>
              </a:rPr>
              <a:t>Equidae</a:t>
            </a:r>
            <a:r>
              <a:rPr lang="en-US" b="1" dirty="0">
                <a:cs typeface="Tabassom" panose="00000400000000000000" pitchFamily="2" charset="-78"/>
              </a:rPr>
              <a:t>):</a:t>
            </a:r>
            <a:endParaRPr lang="en-US" dirty="0">
              <a:cs typeface="Tabassom" panose="00000400000000000000" pitchFamily="2" charset="-78"/>
            </a:endParaRPr>
          </a:p>
          <a:p>
            <a:pPr lvl="1" algn="r" rtl="1"/>
            <a:r>
              <a:rPr lang="ar-SA" dirty="0">
                <a:cs typeface="Tabassom" panose="00000400000000000000" pitchFamily="2" charset="-78"/>
              </a:rPr>
              <a:t>بی‌حالی، خواب‌آلودگی</a:t>
            </a:r>
            <a:endParaRPr lang="en-US" dirty="0">
              <a:cs typeface="Tabassom" panose="00000400000000000000" pitchFamily="2" charset="-78"/>
            </a:endParaRPr>
          </a:p>
          <a:p>
            <a:pPr lvl="1" algn="r" rtl="1"/>
            <a:r>
              <a:rPr lang="ar-SA" dirty="0">
                <a:cs typeface="Tabassom" panose="00000400000000000000" pitchFamily="2" charset="-78"/>
              </a:rPr>
              <a:t>فلج حلقی</a:t>
            </a:r>
            <a:endParaRPr lang="en-US" dirty="0">
              <a:cs typeface="Tabassom" panose="00000400000000000000" pitchFamily="2" charset="-78"/>
            </a:endParaRPr>
          </a:p>
          <a:p>
            <a:pPr lvl="1" algn="r" rtl="1"/>
            <a:r>
              <a:rPr lang="ar-SA" dirty="0">
                <a:cs typeface="Tabassom" panose="00000400000000000000" pitchFamily="2" charset="-78"/>
              </a:rPr>
              <a:t>کوری، چرخش </a:t>
            </a:r>
            <a:r>
              <a:rPr lang="ar-SA" dirty="0" smtClean="0">
                <a:cs typeface="Tabassom" panose="00000400000000000000" pitchFamily="2" charset="-78"/>
              </a:rPr>
              <a:t>دور</a:t>
            </a:r>
            <a:r>
              <a:rPr lang="fa-IR" dirty="0" smtClean="0">
                <a:cs typeface="Tabassom" panose="00000400000000000000" pitchFamily="2" charset="-78"/>
              </a:rPr>
              <a:t>خود</a:t>
            </a:r>
            <a:r>
              <a:rPr lang="ar-SA" dirty="0" smtClean="0">
                <a:cs typeface="Tabassom" panose="00000400000000000000" pitchFamily="2" charset="-78"/>
              </a:rPr>
              <a:t> </a:t>
            </a:r>
            <a:r>
              <a:rPr lang="ar-SA" dirty="0">
                <a:cs typeface="Tabassom" panose="00000400000000000000" pitchFamily="2" charset="-78"/>
              </a:rPr>
              <a:t>و لرزش</a:t>
            </a:r>
            <a:endParaRPr lang="en-US" dirty="0">
              <a:cs typeface="Tabassom" panose="00000400000000000000" pitchFamily="2" charset="-78"/>
            </a:endParaRPr>
          </a:p>
          <a:p>
            <a:pPr lvl="1" algn="r" rtl="1"/>
            <a:r>
              <a:rPr lang="ar-SA" dirty="0">
                <a:cs typeface="Tabassom" panose="00000400000000000000" pitchFamily="2" charset="-78"/>
              </a:rPr>
              <a:t>افتادن و عدم توانایی ایستادن</a:t>
            </a:r>
            <a:endParaRPr lang="en-US" dirty="0">
              <a:cs typeface="Tabassom" panose="00000400000000000000" pitchFamily="2" charset="-78"/>
            </a:endParaRPr>
          </a:p>
          <a:p>
            <a:pPr algn="r" rtl="1"/>
            <a:r>
              <a:rPr lang="ar-SA" dirty="0">
                <a:cs typeface="Tabassom" panose="00000400000000000000" pitchFamily="2" charset="-78"/>
              </a:rPr>
              <a:t>مدت زمان بالینی معمولاً </a:t>
            </a:r>
            <a:r>
              <a:rPr lang="en-US" b="1" dirty="0">
                <a:cs typeface="Tabassom" panose="00000400000000000000" pitchFamily="2" charset="-78"/>
              </a:rPr>
              <a:t>1–2 </a:t>
            </a:r>
            <a:r>
              <a:rPr lang="ar-SA" b="1" dirty="0" smtClean="0">
                <a:cs typeface="Tabassom" panose="00000400000000000000" pitchFamily="2" charset="-78"/>
              </a:rPr>
              <a:t>روز</a:t>
            </a:r>
            <a:r>
              <a:rPr lang="ar-SA" dirty="0" smtClean="0">
                <a:cs typeface="Tabassom" panose="00000400000000000000" pitchFamily="2" charset="-78"/>
              </a:rPr>
              <a:t>، </a:t>
            </a:r>
            <a:r>
              <a:rPr lang="ar-SA" dirty="0">
                <a:cs typeface="Tabassom" panose="00000400000000000000" pitchFamily="2" charset="-78"/>
              </a:rPr>
              <a:t>اما </a:t>
            </a:r>
            <a:r>
              <a:rPr lang="ar-SA" dirty="0" smtClean="0">
                <a:cs typeface="Tabassom" panose="00000400000000000000" pitchFamily="2" charset="-78"/>
              </a:rPr>
              <a:t>ممکن</a:t>
            </a:r>
            <a:r>
              <a:rPr lang="fa-IR" dirty="0" smtClean="0">
                <a:cs typeface="Tabassom" panose="00000400000000000000" pitchFamily="2" charset="-78"/>
              </a:rPr>
              <a:t>ه</a:t>
            </a:r>
            <a:r>
              <a:rPr lang="ar-SA" dirty="0" smtClean="0">
                <a:cs typeface="Tabassom" panose="00000400000000000000" pitchFamily="2" charset="-78"/>
              </a:rPr>
              <a:t> </a:t>
            </a:r>
            <a:r>
              <a:rPr lang="ar-SA" b="1" dirty="0" smtClean="0">
                <a:cs typeface="Tabassom" panose="00000400000000000000" pitchFamily="2" charset="-78"/>
              </a:rPr>
              <a:t>چند </a:t>
            </a:r>
            <a:r>
              <a:rPr lang="ar-SA" b="1" dirty="0">
                <a:cs typeface="Tabassom" panose="00000400000000000000" pitchFamily="2" charset="-78"/>
              </a:rPr>
              <a:t>ساعت تا چند هفته</a:t>
            </a:r>
            <a:r>
              <a:rPr lang="ar-SA" dirty="0">
                <a:cs typeface="Tabassom" panose="00000400000000000000" pitchFamily="2" charset="-78"/>
              </a:rPr>
              <a:t> طول </a:t>
            </a:r>
            <a:r>
              <a:rPr lang="ar-SA" dirty="0" smtClean="0">
                <a:cs typeface="Tabassom" panose="00000400000000000000" pitchFamily="2" charset="-78"/>
              </a:rPr>
              <a:t>بکشد.</a:t>
            </a:r>
            <a:endParaRPr lang="fa-IR" dirty="0" smtClean="0">
              <a:cs typeface="Tabassom" panose="00000400000000000000" pitchFamily="2" charset="-78"/>
            </a:endParaRPr>
          </a:p>
          <a:p>
            <a:pPr algn="r" rtl="1"/>
            <a:r>
              <a:rPr lang="ar-SA" dirty="0" smtClean="0">
                <a:cs typeface="Tabassom" panose="00000400000000000000" pitchFamily="2" charset="-78"/>
              </a:rPr>
              <a:t>درگیر</a:t>
            </a:r>
            <a:r>
              <a:rPr lang="fa-IR" dirty="0" smtClean="0">
                <a:cs typeface="Tabassom" panose="00000400000000000000" pitchFamily="2" charset="-78"/>
              </a:rPr>
              <a:t>ی </a:t>
            </a:r>
            <a:r>
              <a:rPr lang="ar-SA" dirty="0" smtClean="0">
                <a:cs typeface="Tabassom" panose="00000400000000000000" pitchFamily="2" charset="-78"/>
              </a:rPr>
              <a:t>کبد </a:t>
            </a:r>
            <a:endParaRPr lang="fa-IR" dirty="0" smtClean="0">
              <a:cs typeface="Tabassom" panose="00000400000000000000" pitchFamily="2" charset="-78"/>
            </a:endParaRPr>
          </a:p>
          <a:p>
            <a:pPr lvl="1" algn="r" rtl="1"/>
            <a:r>
              <a:rPr lang="ar-SA" b="1" dirty="0" smtClean="0">
                <a:cs typeface="Tabassom" panose="00000400000000000000" pitchFamily="2" charset="-78"/>
              </a:rPr>
              <a:t>یرقان</a:t>
            </a:r>
            <a:r>
              <a:rPr lang="en-US" b="1" dirty="0" smtClean="0">
                <a:cs typeface="Tabassom" panose="00000400000000000000" pitchFamily="2" charset="-78"/>
              </a:rPr>
              <a:t> </a:t>
            </a:r>
            <a:r>
              <a:rPr lang="en-US" b="1" dirty="0">
                <a:cs typeface="Tabassom" panose="00000400000000000000" pitchFamily="2" charset="-78"/>
              </a:rPr>
              <a:t>(Icterus)</a:t>
            </a:r>
            <a:endParaRPr lang="en-US" dirty="0">
              <a:cs typeface="Tabassom" panose="00000400000000000000" pitchFamily="2" charset="-78"/>
            </a:endParaRPr>
          </a:p>
          <a:p>
            <a:pPr lvl="0" algn="r" rtl="1"/>
            <a:r>
              <a:rPr lang="ar-SA" b="1" dirty="0">
                <a:cs typeface="Tabassom" panose="00000400000000000000" pitchFamily="2" charset="-78"/>
              </a:rPr>
              <a:t>نکروز لیكوآن‌سفالیک ماده سفید مغز</a:t>
            </a:r>
            <a:r>
              <a:rPr lang="ar-SA" dirty="0">
                <a:cs typeface="Tabassom" panose="00000400000000000000" pitchFamily="2" charset="-78"/>
              </a:rPr>
              <a:t> </a:t>
            </a:r>
            <a:r>
              <a:rPr lang="ar-SA" dirty="0" smtClean="0">
                <a:cs typeface="Tabassom" panose="00000400000000000000" pitchFamily="2" charset="-78"/>
              </a:rPr>
              <a:t>معمولاً </a:t>
            </a:r>
            <a:r>
              <a:rPr lang="ar-SA" dirty="0">
                <a:cs typeface="Tabassom" panose="00000400000000000000" pitchFamily="2" charset="-78"/>
              </a:rPr>
              <a:t>یک‌طرفه، گاهی نامتقارن </a:t>
            </a:r>
            <a:r>
              <a:rPr lang="ar-SA" dirty="0" smtClean="0">
                <a:cs typeface="Tabassom" panose="00000400000000000000" pitchFamily="2" charset="-78"/>
              </a:rPr>
              <a:t>دوطرفه</a:t>
            </a:r>
            <a:endParaRPr lang="fa-IR" dirty="0" smtClean="0">
              <a:cs typeface="Tabassom" panose="00000400000000000000" pitchFamily="2" charset="-78"/>
            </a:endParaRPr>
          </a:p>
          <a:p>
            <a:pPr lvl="0" algn="r" rtl="1"/>
            <a:r>
              <a:rPr lang="ar-SA" dirty="0" smtClean="0">
                <a:cs typeface="Tabassom" panose="00000400000000000000" pitchFamily="2" charset="-78"/>
              </a:rPr>
              <a:t>برخی </a:t>
            </a:r>
            <a:r>
              <a:rPr lang="ar-SA" dirty="0">
                <a:cs typeface="Tabassom" panose="00000400000000000000" pitchFamily="2" charset="-78"/>
              </a:rPr>
              <a:t>اسب‌ها </a:t>
            </a:r>
            <a:endParaRPr lang="fa-IR" dirty="0" smtClean="0">
              <a:cs typeface="Tabassom" panose="00000400000000000000" pitchFamily="2" charset="-78"/>
            </a:endParaRPr>
          </a:p>
          <a:p>
            <a:pPr lvl="1" algn="r" rtl="1"/>
            <a:r>
              <a:rPr lang="ar-SA" b="1" dirty="0" smtClean="0">
                <a:cs typeface="Tabassom" panose="00000400000000000000" pitchFamily="2" charset="-78"/>
              </a:rPr>
              <a:t>نکروز </a:t>
            </a:r>
            <a:r>
              <a:rPr lang="ar-SA" b="1" dirty="0">
                <a:cs typeface="Tabassom" panose="00000400000000000000" pitchFamily="2" charset="-78"/>
              </a:rPr>
              <a:t>کبدی مشابه </a:t>
            </a:r>
            <a:r>
              <a:rPr lang="ar-SA" b="1" dirty="0" smtClean="0">
                <a:cs typeface="Tabassom" panose="00000400000000000000" pitchFamily="2" charset="-78"/>
              </a:rPr>
              <a:t>آفلاتوکسیکوز</a:t>
            </a:r>
            <a:endParaRPr lang="fa-IR" dirty="0" smtClean="0">
              <a:cs typeface="Tabassom" panose="00000400000000000000" pitchFamily="2" charset="-78"/>
            </a:endParaRPr>
          </a:p>
          <a:p>
            <a:pPr lvl="1" algn="r" rtl="1"/>
            <a:r>
              <a:rPr lang="ar-SA" dirty="0" smtClean="0">
                <a:cs typeface="Tabassom" panose="00000400000000000000" pitchFamily="2" charset="-78"/>
              </a:rPr>
              <a:t>شروع </a:t>
            </a:r>
            <a:r>
              <a:rPr lang="ar-SA" dirty="0">
                <a:cs typeface="Tabassom" panose="00000400000000000000" pitchFamily="2" charset="-78"/>
              </a:rPr>
              <a:t>علائم عصبی تقریباً همیشه منجر به مرگ می‌شود</a:t>
            </a:r>
            <a:r>
              <a:rPr lang="en-US" dirty="0">
                <a:cs typeface="Tabassom" panose="00000400000000000000" pitchFamily="2" charset="-78"/>
              </a:rPr>
              <a:t>.</a:t>
            </a:r>
          </a:p>
          <a:p>
            <a:pPr algn="r"/>
            <a:endParaRPr lang="en-US" dirty="0">
              <a:cs typeface="Tabassom" panose="00000400000000000000" pitchFamily="2" charset="-78"/>
            </a:endParaRPr>
          </a:p>
        </p:txBody>
      </p:sp>
    </p:spTree>
    <p:extLst>
      <p:ext uri="{BB962C8B-B14F-4D97-AF65-F5344CB8AC3E}">
        <p14:creationId xmlns:p14="http://schemas.microsoft.com/office/powerpoint/2010/main" val="891243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b="1" dirty="0">
                <a:cs typeface="Tabassom" panose="00000400000000000000" pitchFamily="2" charset="-78"/>
              </a:rPr>
              <a:t>نکات کلیدی </a:t>
            </a:r>
            <a:endParaRPr lang="en-US" dirty="0">
              <a:cs typeface="Tabassom" panose="00000400000000000000" pitchFamily="2" charset="-78"/>
            </a:endParaRPr>
          </a:p>
        </p:txBody>
      </p:sp>
      <p:sp>
        <p:nvSpPr>
          <p:cNvPr id="3" name="Content Placeholder 2"/>
          <p:cNvSpPr>
            <a:spLocks noGrp="1"/>
          </p:cNvSpPr>
          <p:nvPr>
            <p:ph idx="1"/>
          </p:nvPr>
        </p:nvSpPr>
        <p:spPr/>
        <p:txBody>
          <a:bodyPr>
            <a:normAutofit fontScale="70000" lnSpcReduction="20000"/>
          </a:bodyPr>
          <a:lstStyle/>
          <a:p>
            <a:pPr algn="r" rtl="1"/>
            <a:r>
              <a:rPr lang="ar-SA" dirty="0">
                <a:cs typeface="Tabassom" panose="00000400000000000000" pitchFamily="2" charset="-78"/>
              </a:rPr>
              <a:t>مسمومیت‌های حاد یا مزمنی </a:t>
            </a:r>
            <a:r>
              <a:rPr lang="ar-SA" dirty="0" smtClean="0">
                <a:cs typeface="Tabassom" panose="00000400000000000000" pitchFamily="2" charset="-78"/>
              </a:rPr>
              <a:t>که </a:t>
            </a:r>
            <a:r>
              <a:rPr lang="ar-SA" dirty="0">
                <a:cs typeface="Tabassom" panose="00000400000000000000" pitchFamily="2" charset="-78"/>
              </a:rPr>
              <a:t>در نتیجه تماس با خوراک یا بستر آلوده به سمومی ایجاد می‌شوند که هنگام رشد انواع قارچ‌های ساپروفیت یا فیتوپاتوژن روی غلات، یونجه، کاه، مراتع یا سایر علوفه‌ها </a:t>
            </a:r>
            <a:endParaRPr lang="en-US" dirty="0" smtClean="0">
              <a:cs typeface="Tabassom" panose="00000400000000000000" pitchFamily="2" charset="-78"/>
            </a:endParaRPr>
          </a:p>
          <a:p>
            <a:pPr algn="r" rtl="1"/>
            <a:r>
              <a:rPr lang="ar-SA" dirty="0">
                <a:cs typeface="Tabassom" panose="00000400000000000000" pitchFamily="2" charset="-78"/>
              </a:rPr>
              <a:t>برخی از مسمومیت‌های شایع در حیوانات شامل آفلاتوکسیکوز، سمیت اوکراتوکسین، ارگوتیسم، اگزمای صورت، لوپینوزیس میکوتوکسیک، مسمومیت با تریکوتسین، مایکوتوکسین‌های ترمورژنیک و تلوتلو خوردن </a:t>
            </a:r>
            <a:r>
              <a:rPr lang="ar-SA" dirty="0" smtClean="0">
                <a:cs typeface="Tabassom" panose="00000400000000000000" pitchFamily="2" charset="-78"/>
              </a:rPr>
              <a:t>رای‌گراس</a:t>
            </a:r>
            <a:endParaRPr lang="en-US" dirty="0" smtClean="0">
              <a:cs typeface="Tabassom" panose="00000400000000000000" pitchFamily="2" charset="-78"/>
            </a:endParaRPr>
          </a:p>
          <a:p>
            <a:pPr lvl="0" algn="r" rtl="1"/>
            <a:r>
              <a:rPr lang="ar-SA" dirty="0">
                <a:cs typeface="Tabassom" panose="00000400000000000000" pitchFamily="2" charset="-78"/>
              </a:rPr>
              <a:t>علت بیماری‌های مایکوتوکسیکی ممکن است بلافاصله شناسایی نشود</a:t>
            </a:r>
            <a:r>
              <a:rPr lang="en-US" dirty="0">
                <a:cs typeface="Tabassom" panose="00000400000000000000" pitchFamily="2" charset="-78"/>
              </a:rPr>
              <a:t>.</a:t>
            </a:r>
          </a:p>
          <a:p>
            <a:pPr lvl="0" algn="r" rtl="1"/>
            <a:r>
              <a:rPr lang="ar-SA" dirty="0">
                <a:cs typeface="Tabassom" panose="00000400000000000000" pitchFamily="2" charset="-78"/>
              </a:rPr>
              <a:t>بیماری‌های مایکوتوکسیکی از یک حیوان به حیوان دیگر منتقل نمی‌شوند</a:t>
            </a:r>
            <a:r>
              <a:rPr lang="en-US" dirty="0">
                <a:cs typeface="Tabassom" panose="00000400000000000000" pitchFamily="2" charset="-78"/>
              </a:rPr>
              <a:t>.</a:t>
            </a:r>
          </a:p>
          <a:p>
            <a:pPr lvl="0" algn="r" rtl="1"/>
            <a:r>
              <a:rPr lang="ar-SA" dirty="0">
                <a:cs typeface="Tabassom" panose="00000400000000000000" pitchFamily="2" charset="-78"/>
              </a:rPr>
              <a:t>بروز این بیماری‌ها اغلب فصلی است، زیرا شرایط خاص اقلیمی ممکن است رشد قارچ و تولید سم را تسهیل کند</a:t>
            </a:r>
            <a:r>
              <a:rPr lang="en-US" dirty="0">
                <a:cs typeface="Tabassom" panose="00000400000000000000" pitchFamily="2" charset="-78"/>
              </a:rPr>
              <a:t>.</a:t>
            </a:r>
          </a:p>
          <a:p>
            <a:pPr lvl="0" algn="r" rtl="1"/>
            <a:r>
              <a:rPr lang="ar-SA" dirty="0">
                <a:cs typeface="Tabassom" panose="00000400000000000000" pitchFamily="2" charset="-78"/>
              </a:rPr>
              <a:t>بیماری‌های مایکوتوکسیکی ممکن است ارتباط مشخصی با یک نوع خوراک خاص داشته باشند</a:t>
            </a:r>
            <a:r>
              <a:rPr lang="en-US" dirty="0">
                <a:cs typeface="Tabassom" panose="00000400000000000000" pitchFamily="2" charset="-78"/>
              </a:rPr>
              <a:t>.</a:t>
            </a:r>
          </a:p>
          <a:p>
            <a:pPr lvl="0" algn="r" rtl="1"/>
            <a:r>
              <a:rPr lang="ar-SA" dirty="0">
                <a:cs typeface="Tabassom" panose="00000400000000000000" pitchFamily="2" charset="-78"/>
              </a:rPr>
              <a:t>وجود تعداد زیاد قارچ یا اسپورهای آن‌ها در بررسی خوراک الزاماً نشان‌دهنده تولید سم نیست. با این حال، نبود کپک نیز مایکوتوکسیکوز را رد نمی‌کند، زیرا شرایط نگهداری یا فرآوری خوراک (مانند تیمار اسیدی یا پلت کردن با حرارت بالا) می‌تواند کپک را از بین ببرد، در حالی که مایکوتوکسین مقاوم به حرارت باقی می‌ماند</a:t>
            </a:r>
            <a:r>
              <a:rPr lang="en-US" dirty="0">
                <a:cs typeface="Tabassom" panose="00000400000000000000" pitchFamily="2" charset="-78"/>
              </a:rPr>
              <a:t>.</a:t>
            </a:r>
          </a:p>
          <a:p>
            <a:pPr lvl="0" algn="r" rtl="1"/>
            <a:r>
              <a:rPr lang="ar-SA" dirty="0">
                <a:cs typeface="Tabassom" panose="00000400000000000000" pitchFamily="2" charset="-78"/>
              </a:rPr>
              <a:t>آفلاتوکسیکوز در بسیاری از نقاط جهان رخ می‌دهد و طیور در حال رشد (به‌ویژه جوجه‌اردک‌ها و بوقلمون‌ها)، </a:t>
            </a:r>
            <a:r>
              <a:rPr lang="ar-SA" dirty="0" smtClean="0">
                <a:cs typeface="Tabassom" panose="00000400000000000000" pitchFamily="2" charset="-78"/>
              </a:rPr>
              <a:t>گوساله‌ها </a:t>
            </a:r>
            <a:r>
              <a:rPr lang="ar-SA" dirty="0">
                <a:cs typeface="Tabassom" panose="00000400000000000000" pitchFamily="2" charset="-78"/>
              </a:rPr>
              <a:t>و سگ‌ها را درگیر می‌کند</a:t>
            </a:r>
            <a:r>
              <a:rPr lang="en-US" dirty="0">
                <a:cs typeface="Tabassom" panose="00000400000000000000" pitchFamily="2" charset="-78"/>
              </a:rPr>
              <a:t>.</a:t>
            </a:r>
          </a:p>
          <a:p>
            <a:pPr lvl="0" algn="r" rtl="1"/>
            <a:r>
              <a:rPr lang="ar-SA" dirty="0">
                <a:cs typeface="Tabassom" panose="00000400000000000000" pitchFamily="2" charset="-78"/>
              </a:rPr>
              <a:t>گاو، گوسفند و بز بالغ نسبت به شکل حاد بیماری مقاوم‌تر هستند، اما در صورت مصرف طولانی‌مدت جیره‌های سمی، مستعد بیماری خواهند بود</a:t>
            </a:r>
            <a:r>
              <a:rPr lang="en-US" dirty="0">
                <a:cs typeface="Tabassom" panose="00000400000000000000" pitchFamily="2" charset="-78"/>
              </a:rPr>
              <a:t>.</a:t>
            </a:r>
          </a:p>
          <a:p>
            <a:pPr algn="r" rtl="1"/>
            <a:r>
              <a:rPr lang="ar-SA" dirty="0">
                <a:cs typeface="Tabassom" panose="00000400000000000000" pitchFamily="2" charset="-78"/>
              </a:rPr>
              <a:t>درمان با داروها یا آنتی‌بیوتیک‌ها تأثیر چندانی بر سیر بیماری ندارد</a:t>
            </a:r>
            <a:r>
              <a:rPr lang="en-US" dirty="0">
                <a:cs typeface="Tabassom" panose="00000400000000000000" pitchFamily="2" charset="-78"/>
              </a:rPr>
              <a:t>.</a:t>
            </a:r>
          </a:p>
        </p:txBody>
      </p:sp>
    </p:spTree>
    <p:extLst>
      <p:ext uri="{BB962C8B-B14F-4D97-AF65-F5344CB8AC3E}">
        <p14:creationId xmlns:p14="http://schemas.microsoft.com/office/powerpoint/2010/main" val="3184096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Tabassom" panose="00000400000000000000" pitchFamily="2" charset="-78"/>
              </a:rPr>
              <a:t>مسمومیت با تریکوتسن‌ها </a:t>
            </a:r>
            <a:r>
              <a:rPr lang="en-US" dirty="0" err="1" smtClean="0">
                <a:cs typeface="Tabassom" panose="00000400000000000000" pitchFamily="2" charset="-78"/>
              </a:rPr>
              <a:t>Trichothecene</a:t>
            </a:r>
            <a:r>
              <a:rPr lang="en-US" dirty="0" smtClean="0">
                <a:cs typeface="Tabassom" panose="00000400000000000000" pitchFamily="2" charset="-78"/>
              </a:rPr>
              <a:t> </a:t>
            </a:r>
            <a:r>
              <a:rPr lang="en-US" dirty="0" err="1" smtClean="0">
                <a:cs typeface="Tabassom" panose="00000400000000000000" pitchFamily="2" charset="-78"/>
              </a:rPr>
              <a:t>Toxicosis</a:t>
            </a:r>
            <a:endParaRPr lang="en-US" dirty="0" smtClean="0">
              <a:cs typeface="Tabassom"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marL="0" indent="0" algn="r" rtl="1">
              <a:buNone/>
            </a:pPr>
            <a:r>
              <a:rPr lang="fa-IR" dirty="0" smtClean="0">
                <a:cs typeface="Tabassom" panose="00000400000000000000" pitchFamily="2" charset="-78"/>
              </a:rPr>
              <a:t>تریکوتسن گروهی از متابولیت‌های ثانویه نزدیک به هم هستند که توسط چندین خانواده قارچ‌های ناقص یا گیاه‌پاتوژن مانند گونه‌های </a:t>
            </a:r>
            <a:r>
              <a:rPr lang="en-US" dirty="0" err="1" smtClean="0">
                <a:cs typeface="Tabassom" panose="00000400000000000000" pitchFamily="2" charset="-78"/>
              </a:rPr>
              <a:t>Fusarium</a:t>
            </a:r>
            <a:r>
              <a:rPr lang="en-US" dirty="0" smtClean="0">
                <a:cs typeface="Tabassom" panose="00000400000000000000" pitchFamily="2" charset="-78"/>
              </a:rPr>
              <a:t> </a:t>
            </a:r>
            <a:r>
              <a:rPr lang="fa-IR" dirty="0" smtClean="0">
                <a:cs typeface="Tabassom" panose="00000400000000000000" pitchFamily="2" charset="-78"/>
              </a:rPr>
              <a:t>و همچنین جنس‌های </a:t>
            </a:r>
            <a:r>
              <a:rPr lang="en-US" dirty="0" err="1" smtClean="0">
                <a:cs typeface="Tabassom" panose="00000400000000000000" pitchFamily="2" charset="-78"/>
              </a:rPr>
              <a:t>Trichothecium</a:t>
            </a:r>
            <a:r>
              <a:rPr lang="en-US" dirty="0" smtClean="0">
                <a:cs typeface="Tabassom" panose="00000400000000000000" pitchFamily="2" charset="-78"/>
              </a:rPr>
              <a:t>، Myrothecium، </a:t>
            </a:r>
            <a:r>
              <a:rPr lang="en-US" dirty="0" err="1" smtClean="0">
                <a:cs typeface="Tabassom" panose="00000400000000000000" pitchFamily="2" charset="-78"/>
              </a:rPr>
              <a:t>Cephalosporium</a:t>
            </a:r>
            <a:r>
              <a:rPr lang="en-US" dirty="0" smtClean="0">
                <a:cs typeface="Tabassom" panose="00000400000000000000" pitchFamily="2" charset="-78"/>
              </a:rPr>
              <a:t>، </a:t>
            </a:r>
            <a:r>
              <a:rPr lang="en-US" dirty="0" err="1" smtClean="0">
                <a:cs typeface="Tabassom" panose="00000400000000000000" pitchFamily="2" charset="-78"/>
              </a:rPr>
              <a:t>Stachybotrys</a:t>
            </a:r>
            <a:r>
              <a:rPr lang="en-US" dirty="0" smtClean="0">
                <a:cs typeface="Tabassom" panose="00000400000000000000" pitchFamily="2" charset="-78"/>
              </a:rPr>
              <a:t>، </a:t>
            </a:r>
            <a:r>
              <a:rPr lang="en-US" dirty="0" err="1" smtClean="0">
                <a:cs typeface="Tabassom" panose="00000400000000000000" pitchFamily="2" charset="-78"/>
              </a:rPr>
              <a:t>Trichodesma</a:t>
            </a:r>
            <a:r>
              <a:rPr lang="en-US" dirty="0" smtClean="0">
                <a:cs typeface="Tabassom" panose="00000400000000000000" pitchFamily="2" charset="-78"/>
              </a:rPr>
              <a:t>، </a:t>
            </a:r>
            <a:r>
              <a:rPr lang="en-US" dirty="0" err="1" smtClean="0">
                <a:cs typeface="Tabassom" panose="00000400000000000000" pitchFamily="2" charset="-78"/>
              </a:rPr>
              <a:t>Cylindrocarpon</a:t>
            </a:r>
            <a:r>
              <a:rPr lang="en-US" dirty="0" smtClean="0">
                <a:cs typeface="Tabassom" panose="00000400000000000000" pitchFamily="2" charset="-78"/>
              </a:rPr>
              <a:t> </a:t>
            </a:r>
            <a:r>
              <a:rPr lang="fa-IR" dirty="0" smtClean="0">
                <a:cs typeface="Tabassom" panose="00000400000000000000" pitchFamily="2" charset="-78"/>
              </a:rPr>
              <a:t>و </a:t>
            </a:r>
            <a:r>
              <a:rPr lang="en-US" dirty="0" err="1" smtClean="0">
                <a:cs typeface="Tabassom" panose="00000400000000000000" pitchFamily="2" charset="-78"/>
              </a:rPr>
              <a:t>Verticimonosporium</a:t>
            </a:r>
            <a:r>
              <a:rPr lang="en-US" dirty="0" smtClean="0">
                <a:cs typeface="Tabassom" panose="00000400000000000000" pitchFamily="2" charset="-78"/>
              </a:rPr>
              <a:t> </a:t>
            </a:r>
            <a:r>
              <a:rPr lang="fa-IR" dirty="0" smtClean="0">
                <a:cs typeface="Tabassom" panose="00000400000000000000" pitchFamily="2" charset="-78"/>
              </a:rPr>
              <a:t>تولید می‌شوند.</a:t>
            </a:r>
          </a:p>
          <a:p>
            <a:pPr marL="0" indent="0" algn="r" rtl="1">
              <a:buNone/>
            </a:pPr>
            <a:r>
              <a:rPr lang="en-US" dirty="0" smtClean="0">
                <a:cs typeface="Tabassom" panose="00000400000000000000" pitchFamily="2" charset="-78"/>
              </a:rPr>
              <a:t>Toxins</a:t>
            </a:r>
          </a:p>
          <a:p>
            <a:pPr marL="457200" lvl="1" indent="0" algn="r" rtl="1">
              <a:buNone/>
            </a:pPr>
            <a:r>
              <a:rPr lang="fa-IR" dirty="0" smtClean="0">
                <a:cs typeface="Tabassom" panose="00000400000000000000" pitchFamily="2" charset="-78"/>
              </a:rPr>
              <a:t>•	غیرماکروسیکلیک: مانند دئوکسی‌نیوالنول</a:t>
            </a:r>
            <a:r>
              <a:rPr lang="en-US" dirty="0" smtClean="0">
                <a:cs typeface="Tabassom" panose="00000400000000000000" pitchFamily="2" charset="-78"/>
              </a:rPr>
              <a:t>DON </a:t>
            </a:r>
            <a:r>
              <a:rPr lang="fa-IR" dirty="0" smtClean="0">
                <a:cs typeface="Tabassom" panose="00000400000000000000" pitchFamily="2" charset="-78"/>
              </a:rPr>
              <a:t>یا </a:t>
            </a:r>
            <a:r>
              <a:rPr lang="en-US" dirty="0" err="1" smtClean="0">
                <a:cs typeface="Tabassom" panose="00000400000000000000" pitchFamily="2" charset="-78"/>
              </a:rPr>
              <a:t>Vomitoxin</a:t>
            </a:r>
            <a:r>
              <a:rPr lang="en-US" dirty="0" smtClean="0">
                <a:cs typeface="Tabassom" panose="00000400000000000000" pitchFamily="2" charset="-78"/>
              </a:rPr>
              <a:t>، T-2 </a:t>
            </a:r>
            <a:r>
              <a:rPr lang="fa-IR" dirty="0" smtClean="0">
                <a:cs typeface="Tabassom" panose="00000400000000000000" pitchFamily="2" charset="-78"/>
              </a:rPr>
              <a:t>توکسین، دی‌استوکسی‌سیریپنول </a:t>
            </a:r>
            <a:r>
              <a:rPr lang="en-US" dirty="0" smtClean="0">
                <a:cs typeface="Tabassom" panose="00000400000000000000" pitchFamily="2" charset="-78"/>
              </a:rPr>
              <a:t>DAS</a:t>
            </a:r>
            <a:endParaRPr lang="fa-IR" dirty="0" smtClean="0">
              <a:cs typeface="Tabassom" panose="00000400000000000000" pitchFamily="2" charset="-78"/>
            </a:endParaRPr>
          </a:p>
          <a:p>
            <a:pPr marL="457200" lvl="1" indent="0" algn="r" rtl="1">
              <a:buNone/>
            </a:pPr>
            <a:r>
              <a:rPr lang="fa-IR" dirty="0" smtClean="0">
                <a:cs typeface="Tabassom" panose="00000400000000000000" pitchFamily="2" charset="-78"/>
              </a:rPr>
              <a:t>•	ماکروسیکلیک: مانند ساتراتوکسین، روریدین، و وِروکارین</a:t>
            </a:r>
          </a:p>
          <a:p>
            <a:pPr marL="0" indent="0" algn="r" rtl="1">
              <a:buNone/>
            </a:pPr>
            <a:r>
              <a:rPr lang="fa-IR" dirty="0" smtClean="0">
                <a:cs typeface="Tabassom" panose="00000400000000000000" pitchFamily="2" charset="-78"/>
              </a:rPr>
              <a:t>برای دام‌ها، مهم‌ترین مایکوتوکسین تریکوتسن، </a:t>
            </a:r>
            <a:r>
              <a:rPr lang="en-US" dirty="0" smtClean="0">
                <a:cs typeface="Tabassom" panose="00000400000000000000" pitchFamily="2" charset="-78"/>
              </a:rPr>
              <a:t>DON </a:t>
            </a:r>
            <a:r>
              <a:rPr lang="fa-IR" dirty="0" smtClean="0">
                <a:cs typeface="Tabassom" panose="00000400000000000000" pitchFamily="2" charset="-78"/>
              </a:rPr>
              <a:t>است که معمولاً ذرت، گندم و سایر غلات را آلوده می‌کند.</a:t>
            </a:r>
          </a:p>
          <a:p>
            <a:pPr marL="0" indent="0" algn="r" rtl="1">
              <a:buNone/>
            </a:pPr>
            <a:r>
              <a:rPr lang="fa-IR" b="1" dirty="0" smtClean="0">
                <a:cs typeface="Tabassom" panose="00000400000000000000" pitchFamily="2" charset="-78"/>
              </a:rPr>
              <a:t>مکانیسم اثر </a:t>
            </a:r>
            <a:r>
              <a:rPr lang="en-US" b="1" dirty="0" smtClean="0">
                <a:cs typeface="Tabassom" panose="00000400000000000000" pitchFamily="2" charset="-78"/>
              </a:rPr>
              <a:t>Mode of Action</a:t>
            </a:r>
          </a:p>
          <a:p>
            <a:pPr marL="0" indent="0" algn="r" rtl="1">
              <a:buNone/>
            </a:pPr>
            <a:r>
              <a:rPr lang="fa-IR" dirty="0" smtClean="0">
                <a:cs typeface="Tabassom" panose="00000400000000000000" pitchFamily="2" charset="-78"/>
              </a:rPr>
              <a:t>تریکوتسن‌ها در سطح زیرسلولی، سلولی و سیستم‌های ارگانیک بسیار سمی هستند.</a:t>
            </a:r>
          </a:p>
          <a:p>
            <a:pPr marL="0" indent="0" algn="r" rtl="1">
              <a:buNone/>
            </a:pPr>
            <a:r>
              <a:rPr lang="fa-IR" dirty="0" smtClean="0">
                <a:cs typeface="Tabassom" panose="00000400000000000000" pitchFamily="2" charset="-78"/>
              </a:rPr>
              <a:t>•	مهار سنتز پروتئین با تأثیر بر ریبوزوم‌ها</a:t>
            </a:r>
          </a:p>
          <a:p>
            <a:pPr marL="0" indent="0" algn="r" rtl="1">
              <a:buNone/>
            </a:pPr>
            <a:r>
              <a:rPr lang="fa-IR" dirty="0" smtClean="0">
                <a:cs typeface="Tabassom" panose="00000400000000000000" pitchFamily="2" charset="-78"/>
              </a:rPr>
              <a:t>•	اتصال کووالانسی به گروه‌های </a:t>
            </a:r>
            <a:r>
              <a:rPr lang="fa-IR" dirty="0" smtClean="0">
                <a:cs typeface="Tabassom" panose="00000400000000000000" pitchFamily="2" charset="-78"/>
              </a:rPr>
              <a:t>سولفیدریل</a:t>
            </a:r>
            <a:endParaRPr lang="fa-IR" dirty="0" smtClean="0">
              <a:cs typeface="Tabassom" panose="00000400000000000000" pitchFamily="2" charset="-78"/>
            </a:endParaRPr>
          </a:p>
          <a:p>
            <a:pPr marL="0" indent="0" algn="r" rtl="1">
              <a:buNone/>
            </a:pPr>
            <a:endParaRPr lang="en-US" dirty="0">
              <a:cs typeface="Tabassom" panose="00000400000000000000" pitchFamily="2" charset="-78"/>
            </a:endParaRPr>
          </a:p>
        </p:txBody>
      </p:sp>
    </p:spTree>
    <p:extLst>
      <p:ext uri="{BB962C8B-B14F-4D97-AF65-F5344CB8AC3E}">
        <p14:creationId xmlns:p14="http://schemas.microsoft.com/office/powerpoint/2010/main" val="3592410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b="1" dirty="0" smtClean="0">
                <a:cs typeface="Tabassom" panose="00000400000000000000" pitchFamily="2" charset="-78"/>
              </a:rPr>
              <a:t>سمیت</a:t>
            </a:r>
            <a:r>
              <a:rPr lang="en-US" b="1" dirty="0" smtClean="0">
                <a:cs typeface="Tabassom" panose="00000400000000000000" pitchFamily="2" charset="-78"/>
              </a:rPr>
              <a:t> (Toxicity)</a:t>
            </a:r>
            <a:endParaRPr lang="en-US" dirty="0">
              <a:cs typeface="Tabassom" panose="00000400000000000000" pitchFamily="2" charset="-78"/>
            </a:endParaRPr>
          </a:p>
        </p:txBody>
      </p:sp>
      <p:sp>
        <p:nvSpPr>
          <p:cNvPr id="3" name="Content Placeholder 2"/>
          <p:cNvSpPr>
            <a:spLocks noGrp="1"/>
          </p:cNvSpPr>
          <p:nvPr>
            <p:ph idx="1"/>
          </p:nvPr>
        </p:nvSpPr>
        <p:spPr>
          <a:xfrm>
            <a:off x="838200" y="1825624"/>
            <a:ext cx="10515600" cy="4575175"/>
          </a:xfrm>
        </p:spPr>
        <p:txBody>
          <a:bodyPr>
            <a:normAutofit fontScale="85000" lnSpcReduction="10000"/>
          </a:bodyPr>
          <a:lstStyle/>
          <a:p>
            <a:pPr lvl="0" algn="r" rtl="1"/>
            <a:r>
              <a:rPr lang="en-US" b="1" dirty="0" smtClean="0">
                <a:cs typeface="Tabassom" panose="00000400000000000000" pitchFamily="2" charset="-78"/>
              </a:rPr>
              <a:t>T-2 </a:t>
            </a:r>
            <a:r>
              <a:rPr lang="ar-SA" b="1" dirty="0">
                <a:cs typeface="Tabassom" panose="00000400000000000000" pitchFamily="2" charset="-78"/>
              </a:rPr>
              <a:t>توکسین و</a:t>
            </a:r>
            <a:r>
              <a:rPr lang="en-US" b="1" dirty="0">
                <a:cs typeface="Tabassom" panose="00000400000000000000" pitchFamily="2" charset="-78"/>
              </a:rPr>
              <a:t> DAS</a:t>
            </a:r>
            <a:r>
              <a:rPr lang="en-US" dirty="0">
                <a:cs typeface="Tabassom" panose="00000400000000000000" pitchFamily="2" charset="-78"/>
              </a:rPr>
              <a:t> </a:t>
            </a:r>
            <a:r>
              <a:rPr lang="ar-SA" dirty="0">
                <a:cs typeface="Tabassom" panose="00000400000000000000" pitchFamily="2" charset="-78"/>
              </a:rPr>
              <a:t>باعث </a:t>
            </a:r>
            <a:r>
              <a:rPr lang="ar-SA" b="1" dirty="0">
                <a:cs typeface="Tabassom" panose="00000400000000000000" pitchFamily="2" charset="-78"/>
              </a:rPr>
              <a:t>سمیت مستقیم سلولی</a:t>
            </a:r>
            <a:r>
              <a:rPr lang="ar-SA" dirty="0">
                <a:cs typeface="Tabassom" panose="00000400000000000000" pitchFamily="2" charset="-78"/>
              </a:rPr>
              <a:t> می‌شوند و غالباً به عنوان </a:t>
            </a:r>
            <a:r>
              <a:rPr lang="ar-SA" b="1" dirty="0">
                <a:cs typeface="Tabassom" panose="00000400000000000000" pitchFamily="2" charset="-78"/>
              </a:rPr>
              <a:t>اثرات رادیومیمتیک</a:t>
            </a:r>
            <a:r>
              <a:rPr lang="ar-SA" dirty="0">
                <a:cs typeface="Tabassom" panose="00000400000000000000" pitchFamily="2" charset="-78"/>
              </a:rPr>
              <a:t> شناخته می‌شوند (مثلاً </a:t>
            </a:r>
            <a:r>
              <a:rPr lang="ar-SA" b="1" dirty="0">
                <a:cs typeface="Tabassom" panose="00000400000000000000" pitchFamily="2" charset="-78"/>
              </a:rPr>
              <a:t>هیپولپازی مغز استخوان، گاستروانتریت، اسهال، </a:t>
            </a:r>
            <a:r>
              <a:rPr lang="ar-SA" b="1" dirty="0" smtClean="0">
                <a:cs typeface="Tabassom" panose="00000400000000000000" pitchFamily="2" charset="-78"/>
              </a:rPr>
              <a:t>خونریزی‌ها</a:t>
            </a:r>
            <a:endParaRPr lang="fa-IR" b="1" dirty="0" smtClean="0">
              <a:cs typeface="Tabassom" panose="00000400000000000000" pitchFamily="2" charset="-78"/>
            </a:endParaRPr>
          </a:p>
          <a:p>
            <a:pPr lvl="0" algn="r" rtl="1"/>
            <a:r>
              <a:rPr lang="ar-SA" b="1" dirty="0" smtClean="0">
                <a:cs typeface="Tabassom" panose="00000400000000000000" pitchFamily="2" charset="-78"/>
              </a:rPr>
              <a:t>تحریک و زخم شدن</a:t>
            </a:r>
            <a:r>
              <a:rPr lang="ar-SA" dirty="0" smtClean="0">
                <a:cs typeface="Tabassom" panose="00000400000000000000" pitchFamily="2" charset="-78"/>
              </a:rPr>
              <a:t> </a:t>
            </a:r>
            <a:r>
              <a:rPr lang="fa-IR" dirty="0" smtClean="0">
                <a:cs typeface="Tabassom" panose="00000400000000000000" pitchFamily="2" charset="-78"/>
              </a:rPr>
              <a:t> در اثر </a:t>
            </a:r>
            <a:r>
              <a:rPr lang="ar-SA" dirty="0" smtClean="0">
                <a:cs typeface="Tabassom" panose="00000400000000000000" pitchFamily="2" charset="-78"/>
              </a:rPr>
              <a:t>تماس </a:t>
            </a:r>
            <a:r>
              <a:rPr lang="ar-SA" dirty="0">
                <a:cs typeface="Tabassom" panose="00000400000000000000" pitchFamily="2" charset="-78"/>
              </a:rPr>
              <a:t>مستقیم با </a:t>
            </a:r>
            <a:r>
              <a:rPr lang="ar-SA" b="1" dirty="0">
                <a:cs typeface="Tabassom" panose="00000400000000000000" pitchFamily="2" charset="-78"/>
              </a:rPr>
              <a:t>پوست و حفره دهان</a:t>
            </a:r>
            <a:r>
              <a:rPr lang="ar-SA" dirty="0">
                <a:cs typeface="Tabassom" panose="00000400000000000000" pitchFamily="2" charset="-78"/>
              </a:rPr>
              <a:t> </a:t>
            </a:r>
            <a:endParaRPr lang="fa-IR" dirty="0" smtClean="0">
              <a:cs typeface="Tabassom" panose="00000400000000000000" pitchFamily="2" charset="-78"/>
            </a:endParaRPr>
          </a:p>
          <a:p>
            <a:pPr lvl="0" algn="r" rtl="1"/>
            <a:r>
              <a:rPr lang="ar-SA" b="1" dirty="0" smtClean="0">
                <a:cs typeface="Tabassom" panose="00000400000000000000" pitchFamily="2" charset="-78"/>
              </a:rPr>
              <a:t>استوماتیت</a:t>
            </a:r>
            <a:r>
              <a:rPr lang="ar-SA" b="1" dirty="0">
                <a:cs typeface="Tabassom" panose="00000400000000000000" pitchFamily="2" charset="-78"/>
              </a:rPr>
              <a:t>، هیپرکراتوز با زخم مری، و نکروز دستگاه </a:t>
            </a:r>
            <a:r>
              <a:rPr lang="ar-SA" b="1" dirty="0" smtClean="0">
                <a:cs typeface="Tabassom" panose="00000400000000000000" pitchFamily="2" charset="-78"/>
              </a:rPr>
              <a:t>گوارش</a:t>
            </a:r>
            <a:endParaRPr lang="en-US" dirty="0">
              <a:cs typeface="Tabassom" panose="00000400000000000000" pitchFamily="2" charset="-78"/>
            </a:endParaRPr>
          </a:p>
          <a:p>
            <a:pPr lvl="0" algn="r" rtl="1"/>
            <a:r>
              <a:rPr lang="ar-SA" dirty="0">
                <a:cs typeface="Tabassom" panose="00000400000000000000" pitchFamily="2" charset="-78"/>
              </a:rPr>
              <a:t>اثرات سیستمیک</a:t>
            </a:r>
            <a:r>
              <a:rPr lang="en-US" dirty="0">
                <a:cs typeface="Tabassom" panose="00000400000000000000" pitchFamily="2" charset="-78"/>
              </a:rPr>
              <a:t> T-2 </a:t>
            </a:r>
            <a:r>
              <a:rPr lang="ar-SA" dirty="0">
                <a:cs typeface="Tabassom" panose="00000400000000000000" pitchFamily="2" charset="-78"/>
              </a:rPr>
              <a:t>و</a:t>
            </a:r>
            <a:r>
              <a:rPr lang="en-US" dirty="0">
                <a:cs typeface="Tabassom" panose="00000400000000000000" pitchFamily="2" charset="-78"/>
              </a:rPr>
              <a:t> DAS </a:t>
            </a:r>
            <a:r>
              <a:rPr lang="ar-SA" dirty="0">
                <a:cs typeface="Tabassom" panose="00000400000000000000" pitchFamily="2" charset="-78"/>
              </a:rPr>
              <a:t>اغلب خودمحدودشونده‌اند، زیرا </a:t>
            </a:r>
            <a:r>
              <a:rPr lang="ar-SA" b="1" dirty="0">
                <a:cs typeface="Tabassom" panose="00000400000000000000" pitchFamily="2" charset="-78"/>
              </a:rPr>
              <a:t>تحریک دهان و امتناع از تغذیه</a:t>
            </a:r>
            <a:r>
              <a:rPr lang="ar-SA" dirty="0">
                <a:cs typeface="Tabassom" panose="00000400000000000000" pitchFamily="2" charset="-78"/>
              </a:rPr>
              <a:t> مانع پیشرفت می‌شود</a:t>
            </a:r>
            <a:r>
              <a:rPr lang="en-US" dirty="0">
                <a:cs typeface="Tabassom" panose="00000400000000000000" pitchFamily="2" charset="-78"/>
              </a:rPr>
              <a:t>.</a:t>
            </a:r>
          </a:p>
          <a:p>
            <a:pPr lvl="0" algn="r" rtl="1"/>
            <a:r>
              <a:rPr lang="ar-SA" b="1" dirty="0" smtClean="0">
                <a:cs typeface="Tabassom" panose="00000400000000000000" pitchFamily="2" charset="-78"/>
              </a:rPr>
              <a:t>سرکوب </a:t>
            </a:r>
            <a:r>
              <a:rPr lang="ar-SA" b="1" dirty="0">
                <a:cs typeface="Tabassom" panose="00000400000000000000" pitchFamily="2" charset="-78"/>
              </a:rPr>
              <a:t>ایمنی در پستانداران</a:t>
            </a:r>
            <a:endParaRPr lang="en-US" dirty="0">
              <a:cs typeface="Tabassom" panose="00000400000000000000" pitchFamily="2" charset="-78"/>
            </a:endParaRPr>
          </a:p>
          <a:p>
            <a:pPr lvl="0" algn="r" rtl="1"/>
            <a:r>
              <a:rPr lang="ar-SA" dirty="0" smtClean="0">
                <a:cs typeface="Tabassom" panose="00000400000000000000" pitchFamily="2" charset="-78"/>
              </a:rPr>
              <a:t>عملکرد </a:t>
            </a:r>
            <a:r>
              <a:rPr lang="ar-SA" b="1" dirty="0">
                <a:cs typeface="Tabassom" panose="00000400000000000000" pitchFamily="2" charset="-78"/>
              </a:rPr>
              <a:t>سلول‌های</a:t>
            </a:r>
            <a:r>
              <a:rPr lang="en-US" b="1" dirty="0">
                <a:cs typeface="Tabassom" panose="00000400000000000000" pitchFamily="2" charset="-78"/>
              </a:rPr>
              <a:t> T </a:t>
            </a:r>
            <a:r>
              <a:rPr lang="ar-SA" b="1" dirty="0">
                <a:cs typeface="Tabassom" panose="00000400000000000000" pitchFamily="2" charset="-78"/>
              </a:rPr>
              <a:t>کمکی، </a:t>
            </a:r>
            <a:r>
              <a:rPr lang="en-US" b="1" dirty="0">
                <a:cs typeface="Tabassom" panose="00000400000000000000" pitchFamily="2" charset="-78"/>
              </a:rPr>
              <a:t>B </a:t>
            </a:r>
            <a:r>
              <a:rPr lang="ar-SA" b="1" dirty="0">
                <a:cs typeface="Tabassom" panose="00000400000000000000" pitchFamily="2" charset="-78"/>
              </a:rPr>
              <a:t>یا ماکروفاژها</a:t>
            </a:r>
            <a:r>
              <a:rPr lang="ar-SA" dirty="0">
                <a:cs typeface="Tabassom" panose="00000400000000000000" pitchFamily="2" charset="-78"/>
              </a:rPr>
              <a:t> یا تعامل آن‌ها تحت تأثیر قرار </a:t>
            </a:r>
            <a:r>
              <a:rPr lang="fa-IR" dirty="0" smtClean="0">
                <a:cs typeface="Tabassom" panose="00000400000000000000" pitchFamily="2" charset="-78"/>
              </a:rPr>
              <a:t>می </a:t>
            </a:r>
            <a:r>
              <a:rPr lang="ar-SA" dirty="0" smtClean="0">
                <a:cs typeface="Tabassom" panose="00000400000000000000" pitchFamily="2" charset="-78"/>
              </a:rPr>
              <a:t>گیرد</a:t>
            </a:r>
            <a:endParaRPr lang="en-US" dirty="0">
              <a:cs typeface="Tabassom" panose="00000400000000000000" pitchFamily="2" charset="-78"/>
            </a:endParaRPr>
          </a:p>
          <a:p>
            <a:pPr lvl="0" algn="r" rtl="1"/>
            <a:r>
              <a:rPr lang="ar-SA" b="1" dirty="0">
                <a:cs typeface="Tabassom" panose="00000400000000000000" pitchFamily="2" charset="-78"/>
              </a:rPr>
              <a:t>دیاتز هموراژیک</a:t>
            </a:r>
            <a:r>
              <a:rPr lang="ar-SA" dirty="0">
                <a:cs typeface="Tabassom" panose="00000400000000000000" pitchFamily="2" charset="-78"/>
              </a:rPr>
              <a:t> و آسیب رادیومیمتیک (آسیب به سلول‌های در حال تقسیم) به شکل </a:t>
            </a:r>
            <a:r>
              <a:rPr lang="ar-SA" b="1" dirty="0">
                <a:cs typeface="Tabassom" panose="00000400000000000000" pitchFamily="2" charset="-78"/>
              </a:rPr>
              <a:t>لنفوپنی یا پان‌سیتوپنی</a:t>
            </a:r>
            <a:r>
              <a:rPr lang="ar-SA" dirty="0">
                <a:cs typeface="Tabassom" panose="00000400000000000000" pitchFamily="2" charset="-78"/>
              </a:rPr>
              <a:t> بروز می‌کند</a:t>
            </a:r>
            <a:endParaRPr lang="en-US" dirty="0">
              <a:cs typeface="Tabassom" panose="00000400000000000000" pitchFamily="2" charset="-78"/>
            </a:endParaRPr>
          </a:p>
          <a:p>
            <a:pPr lvl="0" algn="r" rtl="1"/>
            <a:r>
              <a:rPr lang="ar-SA" dirty="0" smtClean="0">
                <a:cs typeface="Tabassom" panose="00000400000000000000" pitchFamily="2" charset="-78"/>
              </a:rPr>
              <a:t>مرگ </a:t>
            </a:r>
            <a:r>
              <a:rPr lang="fa-IR" dirty="0" smtClean="0">
                <a:cs typeface="Tabassom" panose="00000400000000000000" pitchFamily="2" charset="-78"/>
              </a:rPr>
              <a:t>در اثر </a:t>
            </a:r>
            <a:r>
              <a:rPr lang="ar-SA" b="1" dirty="0" smtClean="0">
                <a:cs typeface="Tabassom" panose="00000400000000000000" pitchFamily="2" charset="-78"/>
              </a:rPr>
              <a:t>هیپوتانسیون</a:t>
            </a:r>
            <a:r>
              <a:rPr lang="ar-SA" dirty="0" smtClean="0">
                <a:cs typeface="Tabassom" panose="00000400000000000000" pitchFamily="2" charset="-78"/>
              </a:rPr>
              <a:t> </a:t>
            </a:r>
            <a:endParaRPr lang="fa-IR" dirty="0" smtClean="0">
              <a:cs typeface="Tabassom" panose="00000400000000000000" pitchFamily="2" charset="-78"/>
            </a:endParaRPr>
          </a:p>
          <a:p>
            <a:pPr lvl="0" algn="r" rtl="1"/>
            <a:r>
              <a:rPr lang="ar-SA" dirty="0" smtClean="0">
                <a:cs typeface="Tabassom" panose="00000400000000000000" pitchFamily="2" charset="-78"/>
              </a:rPr>
              <a:t>می‌تواند </a:t>
            </a:r>
            <a:r>
              <a:rPr lang="ar-SA" dirty="0">
                <a:cs typeface="Tabassom" panose="00000400000000000000" pitchFamily="2" charset="-78"/>
              </a:rPr>
              <a:t>باعث شود </a:t>
            </a:r>
            <a:r>
              <a:rPr lang="ar-SA" b="1" dirty="0">
                <a:cs typeface="Tabassom" panose="00000400000000000000" pitchFamily="2" charset="-78"/>
              </a:rPr>
              <a:t>عفونت‌های ثانویه باکتریایی، ویروسی یا </a:t>
            </a:r>
            <a:r>
              <a:rPr lang="ar-SA" b="1" dirty="0" smtClean="0">
                <a:cs typeface="Tabassom" panose="00000400000000000000" pitchFamily="2" charset="-78"/>
              </a:rPr>
              <a:t>انگلی</a:t>
            </a:r>
            <a:r>
              <a:rPr lang="fa-IR" b="1" dirty="0" smtClean="0">
                <a:cs typeface="Tabassom" panose="00000400000000000000" pitchFamily="2" charset="-78"/>
              </a:rPr>
              <a:t> در اثر </a:t>
            </a:r>
            <a:r>
              <a:rPr lang="ar-SA" dirty="0" smtClean="0">
                <a:cs typeface="Tabassom" panose="00000400000000000000" pitchFamily="2" charset="-78"/>
              </a:rPr>
              <a:t>سرکوب ایمنی تریکوتسن‌ها </a:t>
            </a:r>
            <a:endParaRPr lang="fa-IR" dirty="0" smtClean="0">
              <a:cs typeface="Tabassom" panose="00000400000000000000" pitchFamily="2" charset="-78"/>
            </a:endParaRPr>
          </a:p>
          <a:p>
            <a:pPr lvl="0" algn="r" rtl="1"/>
            <a:r>
              <a:rPr lang="en-US" b="1" dirty="0" smtClean="0">
                <a:cs typeface="Tabassom" panose="00000400000000000000" pitchFamily="2" charset="-78"/>
              </a:rPr>
              <a:t>DON</a:t>
            </a:r>
            <a:r>
              <a:rPr lang="en-US" dirty="0" smtClean="0">
                <a:cs typeface="Tabassom" panose="00000400000000000000" pitchFamily="2" charset="-78"/>
              </a:rPr>
              <a:t> </a:t>
            </a:r>
            <a:r>
              <a:rPr lang="ar-SA" dirty="0">
                <a:cs typeface="Tabassom" panose="00000400000000000000" pitchFamily="2" charset="-78"/>
              </a:rPr>
              <a:t>ابتدا به عنوان </a:t>
            </a:r>
            <a:r>
              <a:rPr lang="en-US" b="1" dirty="0" err="1">
                <a:cs typeface="Tabassom" panose="00000400000000000000" pitchFamily="2" charset="-78"/>
              </a:rPr>
              <a:t>Vomitoxin</a:t>
            </a:r>
            <a:r>
              <a:rPr lang="en-US" dirty="0">
                <a:cs typeface="Tabassom" panose="00000400000000000000" pitchFamily="2" charset="-78"/>
              </a:rPr>
              <a:t> </a:t>
            </a:r>
            <a:r>
              <a:rPr lang="ar-SA" dirty="0">
                <a:cs typeface="Tabassom" panose="00000400000000000000" pitchFamily="2" charset="-78"/>
              </a:rPr>
              <a:t>شناخته شد، اما سایر اعضای خانواده تریکوتسن نیز می‌توانند استفراغ ایجاد کنند</a:t>
            </a:r>
            <a:r>
              <a:rPr lang="en-US" dirty="0">
                <a:cs typeface="Tabassom" panose="00000400000000000000" pitchFamily="2" charset="-78"/>
              </a:rPr>
              <a:t>.</a:t>
            </a:r>
          </a:p>
          <a:p>
            <a:pPr algn="r"/>
            <a:endParaRPr lang="en-US" dirty="0">
              <a:cs typeface="Tabassom" panose="00000400000000000000" pitchFamily="2" charset="-78"/>
            </a:endParaRPr>
          </a:p>
        </p:txBody>
      </p:sp>
    </p:spTree>
    <p:extLst>
      <p:ext uri="{BB962C8B-B14F-4D97-AF65-F5344CB8AC3E}">
        <p14:creationId xmlns:p14="http://schemas.microsoft.com/office/powerpoint/2010/main" val="1757755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b="1" dirty="0" smtClean="0">
                <a:cs typeface="Tabassom" panose="00000400000000000000" pitchFamily="2" charset="-78"/>
              </a:rPr>
              <a:t>درمان و کنترل</a:t>
            </a:r>
            <a:r>
              <a:rPr lang="en-US" b="1" dirty="0" smtClean="0">
                <a:cs typeface="Tabassom" panose="00000400000000000000" pitchFamily="2" charset="-78"/>
              </a:rPr>
              <a:t> (Treatment and Control)</a:t>
            </a:r>
            <a:endParaRPr lang="en-US" dirty="0">
              <a:cs typeface="Tabassom" panose="00000400000000000000" pitchFamily="2" charset="-78"/>
            </a:endParaRPr>
          </a:p>
        </p:txBody>
      </p:sp>
      <p:sp>
        <p:nvSpPr>
          <p:cNvPr id="3" name="Content Placeholder 2"/>
          <p:cNvSpPr>
            <a:spLocks noGrp="1"/>
          </p:cNvSpPr>
          <p:nvPr>
            <p:ph idx="1"/>
          </p:nvPr>
        </p:nvSpPr>
        <p:spPr/>
        <p:txBody>
          <a:bodyPr>
            <a:normAutofit/>
          </a:bodyPr>
          <a:lstStyle/>
          <a:p>
            <a:pPr lvl="0" algn="r" rtl="1"/>
            <a:r>
              <a:rPr lang="ar-SA" dirty="0" smtClean="0">
                <a:cs typeface="Tabassom" panose="00000400000000000000" pitchFamily="2" charset="-78"/>
              </a:rPr>
              <a:t>درمان </a:t>
            </a:r>
            <a:r>
              <a:rPr lang="ar-SA" b="1" dirty="0" smtClean="0">
                <a:cs typeface="Tabassom" panose="00000400000000000000" pitchFamily="2" charset="-78"/>
              </a:rPr>
              <a:t>علام</a:t>
            </a:r>
            <a:r>
              <a:rPr lang="fa-IR" b="1" dirty="0" smtClean="0">
                <a:cs typeface="Tabassom" panose="00000400000000000000" pitchFamily="2" charset="-78"/>
              </a:rPr>
              <a:t>تی</a:t>
            </a:r>
            <a:r>
              <a:rPr lang="ar-SA" b="1" dirty="0" smtClean="0">
                <a:cs typeface="Tabassom" panose="00000400000000000000" pitchFamily="2" charset="-78"/>
              </a:rPr>
              <a:t> </a:t>
            </a:r>
            <a:r>
              <a:rPr lang="ar-SA" b="1" dirty="0">
                <a:cs typeface="Tabassom" panose="00000400000000000000" pitchFamily="2" charset="-78"/>
              </a:rPr>
              <a:t>و خوراندن خوراک سالم</a:t>
            </a:r>
            <a:r>
              <a:rPr lang="ar-SA" dirty="0">
                <a:cs typeface="Tabassom" panose="00000400000000000000" pitchFamily="2" charset="-78"/>
              </a:rPr>
              <a:t> </a:t>
            </a:r>
            <a:endParaRPr lang="fa-IR" dirty="0" smtClean="0">
              <a:cs typeface="Tabassom" panose="00000400000000000000" pitchFamily="2" charset="-78"/>
            </a:endParaRPr>
          </a:p>
          <a:p>
            <a:pPr lvl="0" algn="r" rtl="1"/>
            <a:r>
              <a:rPr lang="ar-SA" dirty="0" smtClean="0">
                <a:cs typeface="Tabassom" panose="00000400000000000000" pitchFamily="2" charset="-78"/>
              </a:rPr>
              <a:t>داروهای </a:t>
            </a:r>
            <a:r>
              <a:rPr lang="ar-SA" b="1" dirty="0">
                <a:cs typeface="Tabassom" panose="00000400000000000000" pitchFamily="2" charset="-78"/>
              </a:rPr>
              <a:t>استروئیدی ضد شوک و ضد التهاب</a:t>
            </a:r>
            <a:r>
              <a:rPr lang="ar-SA" dirty="0">
                <a:cs typeface="Tabassom" panose="00000400000000000000" pitchFamily="2" charset="-78"/>
              </a:rPr>
              <a:t> مانند </a:t>
            </a:r>
            <a:r>
              <a:rPr lang="ar-SA" b="1" dirty="0">
                <a:cs typeface="Tabassom" panose="00000400000000000000" pitchFamily="2" charset="-78"/>
              </a:rPr>
              <a:t>متیل‌پردنیزولون، پردنیزولون و دگزامتازون</a:t>
            </a:r>
            <a:r>
              <a:rPr lang="ar-SA" dirty="0">
                <a:cs typeface="Tabassom" panose="00000400000000000000" pitchFamily="2" charset="-78"/>
              </a:rPr>
              <a:t> </a:t>
            </a:r>
            <a:endParaRPr lang="fa-IR" dirty="0" smtClean="0">
              <a:cs typeface="Tabassom" panose="00000400000000000000" pitchFamily="2" charset="-78"/>
            </a:endParaRPr>
          </a:p>
          <a:p>
            <a:pPr lvl="0" algn="r" rtl="1"/>
            <a:r>
              <a:rPr lang="ar-SA" dirty="0" smtClean="0">
                <a:cs typeface="Tabassom" panose="00000400000000000000" pitchFamily="2" charset="-78"/>
              </a:rPr>
              <a:t>افزودنی‌های </a:t>
            </a:r>
            <a:r>
              <a:rPr lang="ar-SA" dirty="0">
                <a:cs typeface="Tabassom" panose="00000400000000000000" pitchFamily="2" charset="-78"/>
              </a:rPr>
              <a:t>جذب‌کننده مایکوتوکسین (مانند </a:t>
            </a:r>
            <a:r>
              <a:rPr lang="ar-SA" b="1" dirty="0">
                <a:cs typeface="Tabassom" panose="00000400000000000000" pitchFamily="2" charset="-78"/>
              </a:rPr>
              <a:t>کلسیم آلومینوسیلیکات‌ها، بنتونیت، بی‌سولفیت سدیم، و گلوکومانان‌های </a:t>
            </a:r>
            <a:r>
              <a:rPr lang="ar-SA" b="1" dirty="0" smtClean="0">
                <a:cs typeface="Tabassom" panose="00000400000000000000" pitchFamily="2" charset="-78"/>
              </a:rPr>
              <a:t>مخمری</a:t>
            </a:r>
            <a:r>
              <a:rPr lang="fa-IR" b="1" dirty="0" smtClean="0">
                <a:cs typeface="Tabassom" panose="00000400000000000000" pitchFamily="2" charset="-78"/>
              </a:rPr>
              <a:t> </a:t>
            </a:r>
          </a:p>
          <a:p>
            <a:pPr lvl="0" algn="r" rtl="1"/>
            <a:r>
              <a:rPr lang="ar-SA" b="1" dirty="0" smtClean="0">
                <a:cs typeface="Tabassom" panose="00000400000000000000" pitchFamily="2" charset="-78"/>
              </a:rPr>
              <a:t>تمیز </a:t>
            </a:r>
            <a:r>
              <a:rPr lang="ar-SA" b="1" dirty="0">
                <a:cs typeface="Tabassom" panose="00000400000000000000" pitchFamily="2" charset="-78"/>
              </a:rPr>
              <a:t>کردن و حذف دانه‌های </a:t>
            </a:r>
            <a:r>
              <a:rPr lang="ar-SA" b="1" dirty="0" smtClean="0">
                <a:cs typeface="Tabassom" panose="00000400000000000000" pitchFamily="2" charset="-78"/>
              </a:rPr>
              <a:t>آسیب‌دیده</a:t>
            </a:r>
            <a:endParaRPr lang="en-US" dirty="0">
              <a:cs typeface="Tabassom" panose="00000400000000000000" pitchFamily="2" charset="-78"/>
            </a:endParaRPr>
          </a:p>
        </p:txBody>
      </p:sp>
    </p:spTree>
    <p:extLst>
      <p:ext uri="{BB962C8B-B14F-4D97-AF65-F5344CB8AC3E}">
        <p14:creationId xmlns:p14="http://schemas.microsoft.com/office/powerpoint/2010/main" val="16464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ar-SA" sz="2800" b="1" dirty="0" smtClean="0">
                <a:cs typeface="Tabassom" panose="00000400000000000000" pitchFamily="2" charset="-78"/>
              </a:rPr>
              <a:t>لرزش در گاو و گوسفند ناشی از ری‌گراس</a:t>
            </a:r>
            <a:r>
              <a:rPr lang="en-US" sz="2800" b="1" dirty="0" smtClean="0">
                <a:cs typeface="Tabassom" panose="00000400000000000000" pitchFamily="2" charset="-78"/>
              </a:rPr>
              <a:t> (Ryegrass Staggers)</a:t>
            </a:r>
            <a:r>
              <a:rPr lang="en-US" sz="2800" dirty="0" smtClean="0">
                <a:cs typeface="Tabassom" panose="00000400000000000000" pitchFamily="2" charset="-78"/>
              </a:rPr>
              <a:t/>
            </a:r>
            <a:br>
              <a:rPr lang="en-US" sz="2800" dirty="0" smtClean="0">
                <a:cs typeface="Tabassom" panose="00000400000000000000" pitchFamily="2" charset="-78"/>
              </a:rPr>
            </a:br>
            <a:endParaRPr lang="en-US" sz="2800" dirty="0">
              <a:cs typeface="Tabassom" panose="00000400000000000000" pitchFamily="2" charset="-78"/>
            </a:endParaRPr>
          </a:p>
        </p:txBody>
      </p:sp>
      <p:sp>
        <p:nvSpPr>
          <p:cNvPr id="3" name="Content Placeholder 2"/>
          <p:cNvSpPr>
            <a:spLocks noGrp="1"/>
          </p:cNvSpPr>
          <p:nvPr>
            <p:ph idx="1"/>
          </p:nvPr>
        </p:nvSpPr>
        <p:spPr>
          <a:xfrm>
            <a:off x="4600754" y="1825625"/>
            <a:ext cx="6753045" cy="4799462"/>
          </a:xfrm>
        </p:spPr>
        <p:txBody>
          <a:bodyPr>
            <a:normAutofit fontScale="92500" lnSpcReduction="10000"/>
          </a:bodyPr>
          <a:lstStyle/>
          <a:p>
            <a:pPr algn="r" rtl="1"/>
            <a:r>
              <a:rPr lang="en-US" b="1" dirty="0" smtClean="0">
                <a:cs typeface="Tabassom" panose="00000400000000000000" pitchFamily="2" charset="-78"/>
              </a:rPr>
              <a:t>Ryegrass </a:t>
            </a:r>
            <a:r>
              <a:rPr lang="en-US" b="1" dirty="0">
                <a:cs typeface="Tabassom" panose="00000400000000000000" pitchFamily="2" charset="-78"/>
              </a:rPr>
              <a:t>Staggers</a:t>
            </a:r>
            <a:r>
              <a:rPr lang="en-US" dirty="0">
                <a:cs typeface="Tabassom" panose="00000400000000000000" pitchFamily="2" charset="-78"/>
              </a:rPr>
              <a:t> </a:t>
            </a:r>
            <a:r>
              <a:rPr lang="ar-SA" dirty="0">
                <a:cs typeface="Tabassom" panose="00000400000000000000" pitchFamily="2" charset="-78"/>
              </a:rPr>
              <a:t>یک بیماری عصبی است که توسط </a:t>
            </a:r>
            <a:r>
              <a:rPr lang="ar-SA" b="1" dirty="0">
                <a:cs typeface="Tabassom" panose="00000400000000000000" pitchFamily="2" charset="-78"/>
              </a:rPr>
              <a:t>اندوفیت‌ها (قارچ‌های زنده درون گیاه)</a:t>
            </a:r>
            <a:r>
              <a:rPr lang="ar-SA" dirty="0">
                <a:cs typeface="Tabassom" panose="00000400000000000000" pitchFamily="2" charset="-78"/>
              </a:rPr>
              <a:t> تولیدکننده </a:t>
            </a:r>
            <a:r>
              <a:rPr lang="ar-SA" b="1" dirty="0">
                <a:cs typeface="Tabassom" panose="00000400000000000000" pitchFamily="2" charset="-78"/>
              </a:rPr>
              <a:t>مایکوتوکسین</a:t>
            </a:r>
            <a:r>
              <a:rPr lang="en-US" b="1" dirty="0">
                <a:cs typeface="Tabassom" panose="00000400000000000000" pitchFamily="2" charset="-78"/>
              </a:rPr>
              <a:t> </a:t>
            </a:r>
            <a:r>
              <a:rPr lang="en-US" b="1" dirty="0" err="1">
                <a:cs typeface="Tabassom" panose="00000400000000000000" pitchFamily="2" charset="-78"/>
              </a:rPr>
              <a:t>lolitrem</a:t>
            </a:r>
            <a:r>
              <a:rPr lang="en-US" b="1" dirty="0">
                <a:cs typeface="Tabassom" panose="00000400000000000000" pitchFamily="2" charset="-78"/>
              </a:rPr>
              <a:t> B</a:t>
            </a:r>
            <a:r>
              <a:rPr lang="en-US" dirty="0">
                <a:cs typeface="Tabassom" panose="00000400000000000000" pitchFamily="2" charset="-78"/>
              </a:rPr>
              <a:t> </a:t>
            </a:r>
            <a:r>
              <a:rPr lang="ar-SA" dirty="0">
                <a:cs typeface="Tabassom" panose="00000400000000000000" pitchFamily="2" charset="-78"/>
              </a:rPr>
              <a:t>ایجاد می‌شود</a:t>
            </a:r>
            <a:r>
              <a:rPr lang="en-US" dirty="0">
                <a:cs typeface="Tabassom" panose="00000400000000000000" pitchFamily="2" charset="-78"/>
              </a:rPr>
              <a:t>.</a:t>
            </a:r>
          </a:p>
          <a:p>
            <a:pPr lvl="0" algn="r" rtl="1"/>
            <a:r>
              <a:rPr lang="ar-SA" dirty="0">
                <a:cs typeface="Tabassom" panose="00000400000000000000" pitchFamily="2" charset="-78"/>
              </a:rPr>
              <a:t>با بیماری </a:t>
            </a:r>
            <a:r>
              <a:rPr lang="en-US" b="1" dirty="0">
                <a:cs typeface="Tabassom" panose="00000400000000000000" pitchFamily="2" charset="-78"/>
              </a:rPr>
              <a:t>Grass Staggers</a:t>
            </a:r>
            <a:r>
              <a:rPr lang="en-US" dirty="0">
                <a:cs typeface="Tabassom" panose="00000400000000000000" pitchFamily="2" charset="-78"/>
              </a:rPr>
              <a:t> </a:t>
            </a:r>
            <a:r>
              <a:rPr lang="ar-SA" dirty="0">
                <a:cs typeface="Tabassom" panose="00000400000000000000" pitchFamily="2" charset="-78"/>
              </a:rPr>
              <a:t>ناشی از کمبود منیزیم اشتباه گرفته نشود</a:t>
            </a:r>
            <a:endParaRPr lang="en-US" dirty="0">
              <a:cs typeface="Tabassom" panose="00000400000000000000" pitchFamily="2" charset="-78"/>
            </a:endParaRPr>
          </a:p>
          <a:p>
            <a:pPr lvl="0" algn="r" rtl="1"/>
            <a:r>
              <a:rPr lang="ar-SA" dirty="0">
                <a:cs typeface="Tabassom" panose="00000400000000000000" pitchFamily="2" charset="-78"/>
              </a:rPr>
              <a:t>مشکل جدی برای دام‌های چراکننده </a:t>
            </a:r>
            <a:r>
              <a:rPr lang="ar-SA" b="1" dirty="0">
                <a:cs typeface="Tabassom" panose="00000400000000000000" pitchFamily="2" charset="-78"/>
              </a:rPr>
              <a:t>مرتع‌های ری‌گراس دائمی در تابستان و پاییز</a:t>
            </a:r>
            <a:endParaRPr lang="en-US" dirty="0">
              <a:cs typeface="Tabassom" panose="00000400000000000000" pitchFamily="2" charset="-78"/>
            </a:endParaRPr>
          </a:p>
          <a:p>
            <a:pPr lvl="0" algn="r" rtl="1"/>
            <a:r>
              <a:rPr lang="ar-SA" dirty="0">
                <a:cs typeface="Tabassom" panose="00000400000000000000" pitchFamily="2" charset="-78"/>
              </a:rPr>
              <a:t>عمدتاً در </a:t>
            </a:r>
            <a:r>
              <a:rPr lang="ar-SA" b="1" dirty="0">
                <a:cs typeface="Tabassom" panose="00000400000000000000" pitchFamily="2" charset="-78"/>
              </a:rPr>
              <a:t>گوسفند و گاو</a:t>
            </a:r>
            <a:r>
              <a:rPr lang="ar-SA" dirty="0">
                <a:cs typeface="Tabassom" panose="00000400000000000000" pitchFamily="2" charset="-78"/>
              </a:rPr>
              <a:t> مشاهده می‌شود، اما </a:t>
            </a:r>
            <a:r>
              <a:rPr lang="ar-SA" b="1" dirty="0">
                <a:cs typeface="Tabassom" panose="00000400000000000000" pitchFamily="2" charset="-78"/>
              </a:rPr>
              <a:t>اسب، گوزن </a:t>
            </a:r>
            <a:r>
              <a:rPr lang="ar-SA" dirty="0" smtClean="0">
                <a:cs typeface="Tabassom" panose="00000400000000000000" pitchFamily="2" charset="-78"/>
              </a:rPr>
              <a:t>نیز </a:t>
            </a:r>
            <a:r>
              <a:rPr lang="ar-SA" dirty="0">
                <a:cs typeface="Tabassom" panose="00000400000000000000" pitchFamily="2" charset="-78"/>
              </a:rPr>
              <a:t>حساس هستند</a:t>
            </a:r>
            <a:endParaRPr lang="en-US" dirty="0">
              <a:cs typeface="Tabassom" panose="00000400000000000000" pitchFamily="2" charset="-78"/>
            </a:endParaRPr>
          </a:p>
          <a:p>
            <a:pPr algn="r" rtl="1"/>
            <a:r>
              <a:rPr lang="ar-SA" b="1" dirty="0" smtClean="0">
                <a:cs typeface="Tabassom" panose="00000400000000000000" pitchFamily="2" charset="-78"/>
              </a:rPr>
              <a:t>علائم</a:t>
            </a:r>
            <a:r>
              <a:rPr lang="en-US" b="1" dirty="0">
                <a:cs typeface="Tabassom" panose="00000400000000000000" pitchFamily="2" charset="-78"/>
              </a:rPr>
              <a:t>:</a:t>
            </a:r>
            <a:endParaRPr lang="en-US" dirty="0">
              <a:cs typeface="Tabassom" panose="00000400000000000000" pitchFamily="2" charset="-78"/>
            </a:endParaRPr>
          </a:p>
          <a:p>
            <a:pPr lvl="1" algn="r" rtl="1"/>
            <a:r>
              <a:rPr lang="ar-SA" b="1" dirty="0">
                <a:cs typeface="Tabassom" panose="00000400000000000000" pitchFamily="2" charset="-78"/>
              </a:rPr>
              <a:t>لرزش عضلانی و ناهماهنگی حرکتی</a:t>
            </a:r>
            <a:r>
              <a:rPr lang="ar-SA" dirty="0">
                <a:cs typeface="Tabassom" panose="00000400000000000000" pitchFamily="2" charset="-78"/>
              </a:rPr>
              <a:t> که با </a:t>
            </a:r>
            <a:r>
              <a:rPr lang="ar-SA" b="1" dirty="0">
                <a:cs typeface="Tabassom" panose="00000400000000000000" pitchFamily="2" charset="-78"/>
              </a:rPr>
              <a:t>استرس و تحریکات خارجی</a:t>
            </a:r>
            <a:r>
              <a:rPr lang="ar-SA" dirty="0">
                <a:cs typeface="Tabassom" panose="00000400000000000000" pitchFamily="2" charset="-78"/>
              </a:rPr>
              <a:t> تشدید می‌شود </a:t>
            </a:r>
            <a:endParaRPr lang="fa-IR" dirty="0" smtClean="0">
              <a:cs typeface="Tabassom" panose="00000400000000000000" pitchFamily="2" charset="-78"/>
            </a:endParaRPr>
          </a:p>
          <a:p>
            <a:pPr lvl="1" algn="r" rtl="1"/>
            <a:r>
              <a:rPr lang="ar-SA" b="1" dirty="0" smtClean="0">
                <a:cs typeface="Tabassom" panose="00000400000000000000" pitchFamily="2" charset="-78"/>
              </a:rPr>
              <a:t>راه </a:t>
            </a:r>
            <a:r>
              <a:rPr lang="ar-SA" b="1" dirty="0">
                <a:cs typeface="Tabassom" panose="00000400000000000000" pitchFamily="2" charset="-78"/>
              </a:rPr>
              <a:t>رفتن سفت و خشک</a:t>
            </a:r>
            <a:r>
              <a:rPr lang="ar-SA" dirty="0">
                <a:cs typeface="Tabassom" panose="00000400000000000000" pitchFamily="2" charset="-78"/>
              </a:rPr>
              <a:t> که ممکن است به </a:t>
            </a:r>
            <a:r>
              <a:rPr lang="ar-SA" b="1" dirty="0">
                <a:cs typeface="Tabassom" panose="00000400000000000000" pitchFamily="2" charset="-78"/>
              </a:rPr>
              <a:t>فلج کامل</a:t>
            </a:r>
            <a:r>
              <a:rPr lang="ar-SA" dirty="0">
                <a:cs typeface="Tabassom" panose="00000400000000000000" pitchFamily="2" charset="-78"/>
              </a:rPr>
              <a:t> منجر شود</a:t>
            </a:r>
            <a:endParaRPr lang="en-US" dirty="0">
              <a:cs typeface="Tabassom" panose="00000400000000000000" pitchFamily="2" charset="-78"/>
            </a:endParaRPr>
          </a:p>
          <a:p>
            <a:pPr algn="r"/>
            <a:endParaRPr lang="en-US" dirty="0">
              <a:cs typeface="Tabassom" panose="00000400000000000000"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989" y="1312967"/>
            <a:ext cx="4032490" cy="5376653"/>
          </a:xfrm>
          <a:prstGeom prst="rect">
            <a:avLst/>
          </a:prstGeom>
        </p:spPr>
      </p:pic>
    </p:spTree>
    <p:extLst>
      <p:ext uri="{BB962C8B-B14F-4D97-AF65-F5344CB8AC3E}">
        <p14:creationId xmlns:p14="http://schemas.microsoft.com/office/powerpoint/2010/main" val="16625640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b="1" dirty="0" smtClean="0">
                <a:cs typeface="Tabassom" panose="00000400000000000000" pitchFamily="2" charset="-78"/>
              </a:rPr>
              <a:t>لرزش ناشی از پاسپالوم</a:t>
            </a:r>
            <a:r>
              <a:rPr lang="en-US" b="1" dirty="0" smtClean="0">
                <a:cs typeface="Tabassom" panose="00000400000000000000" pitchFamily="2" charset="-78"/>
              </a:rPr>
              <a:t> (</a:t>
            </a:r>
            <a:r>
              <a:rPr lang="en-US" b="1" dirty="0" err="1" smtClean="0">
                <a:cs typeface="Tabassom" panose="00000400000000000000" pitchFamily="2" charset="-78"/>
              </a:rPr>
              <a:t>Paspalum</a:t>
            </a:r>
            <a:r>
              <a:rPr lang="en-US" b="1" dirty="0" smtClean="0">
                <a:cs typeface="Tabassom" panose="00000400000000000000" pitchFamily="2" charset="-78"/>
              </a:rPr>
              <a:t> Staggers)</a:t>
            </a:r>
            <a:endParaRPr lang="en-US" dirty="0">
              <a:cs typeface="Tabassom" panose="00000400000000000000" pitchFamily="2" charset="-78"/>
            </a:endParaRPr>
          </a:p>
        </p:txBody>
      </p:sp>
      <p:sp>
        <p:nvSpPr>
          <p:cNvPr id="3" name="Content Placeholder 2"/>
          <p:cNvSpPr>
            <a:spLocks noGrp="1"/>
          </p:cNvSpPr>
          <p:nvPr>
            <p:ph idx="1"/>
          </p:nvPr>
        </p:nvSpPr>
        <p:spPr>
          <a:xfrm>
            <a:off x="6199517" y="1647346"/>
            <a:ext cx="5620109" cy="5023748"/>
          </a:xfrm>
        </p:spPr>
        <p:txBody>
          <a:bodyPr>
            <a:normAutofit fontScale="92500" lnSpcReduction="20000"/>
          </a:bodyPr>
          <a:lstStyle/>
          <a:p>
            <a:pPr algn="r" rtl="1"/>
            <a:r>
              <a:rPr lang="en-US" b="1" dirty="0" err="1" smtClean="0">
                <a:cs typeface="Tabassom" panose="00000400000000000000" pitchFamily="2" charset="-78"/>
              </a:rPr>
              <a:t>Paspalum</a:t>
            </a:r>
            <a:r>
              <a:rPr lang="en-US" b="1" dirty="0" smtClean="0">
                <a:cs typeface="Tabassom" panose="00000400000000000000" pitchFamily="2" charset="-78"/>
              </a:rPr>
              <a:t> </a:t>
            </a:r>
            <a:r>
              <a:rPr lang="en-US" b="1" dirty="0">
                <a:cs typeface="Tabassom" panose="00000400000000000000" pitchFamily="2" charset="-78"/>
              </a:rPr>
              <a:t>Staggers</a:t>
            </a:r>
            <a:r>
              <a:rPr lang="en-US" dirty="0">
                <a:cs typeface="Tabassom" panose="00000400000000000000" pitchFamily="2" charset="-78"/>
              </a:rPr>
              <a:t> </a:t>
            </a:r>
            <a:r>
              <a:rPr lang="ar-SA" dirty="0">
                <a:cs typeface="Tabassom" panose="00000400000000000000" pitchFamily="2" charset="-78"/>
              </a:rPr>
              <a:t>یک بیماری عصبی در اسب‌ها است که از خوردن </a:t>
            </a:r>
            <a:r>
              <a:rPr lang="ar-SA" b="1" dirty="0">
                <a:cs typeface="Tabassom" panose="00000400000000000000" pitchFamily="2" charset="-78"/>
              </a:rPr>
              <a:t>چمن دالیس</a:t>
            </a:r>
            <a:r>
              <a:rPr lang="en-US" b="1" dirty="0">
                <a:cs typeface="Tabassom" panose="00000400000000000000" pitchFamily="2" charset="-78"/>
              </a:rPr>
              <a:t> (</a:t>
            </a:r>
            <a:r>
              <a:rPr lang="en-US" b="1" dirty="0" err="1">
                <a:cs typeface="Tabassom" panose="00000400000000000000" pitchFamily="2" charset="-78"/>
              </a:rPr>
              <a:t>Paspalum</a:t>
            </a:r>
            <a:r>
              <a:rPr lang="en-US" b="1" dirty="0">
                <a:cs typeface="Tabassom" panose="00000400000000000000" pitchFamily="2" charset="-78"/>
              </a:rPr>
              <a:t> </a:t>
            </a:r>
            <a:r>
              <a:rPr lang="en-US" b="1" dirty="0" err="1">
                <a:cs typeface="Tabassom" panose="00000400000000000000" pitchFamily="2" charset="-78"/>
              </a:rPr>
              <a:t>dilatatum</a:t>
            </a:r>
            <a:r>
              <a:rPr lang="en-US" b="1" dirty="0">
                <a:cs typeface="Tabassom" panose="00000400000000000000" pitchFamily="2" charset="-78"/>
              </a:rPr>
              <a:t>)</a:t>
            </a:r>
            <a:r>
              <a:rPr lang="en-US" dirty="0">
                <a:cs typeface="Tabassom" panose="00000400000000000000" pitchFamily="2" charset="-78"/>
              </a:rPr>
              <a:t> </a:t>
            </a:r>
            <a:r>
              <a:rPr lang="ar-SA" dirty="0">
                <a:cs typeface="Tabassom" panose="00000400000000000000" pitchFamily="2" charset="-78"/>
              </a:rPr>
              <a:t>آلوده به </a:t>
            </a:r>
            <a:r>
              <a:rPr lang="ar-SA" b="1" dirty="0">
                <a:cs typeface="Tabassom" panose="00000400000000000000" pitchFamily="2" charset="-78"/>
              </a:rPr>
              <a:t>سکلروتیوم (ارگوت) قارچ</a:t>
            </a:r>
            <a:r>
              <a:rPr lang="en-US" b="1" dirty="0">
                <a:cs typeface="Tabassom" panose="00000400000000000000" pitchFamily="2" charset="-78"/>
              </a:rPr>
              <a:t> </a:t>
            </a:r>
            <a:r>
              <a:rPr lang="en-US" b="1" dirty="0" err="1">
                <a:cs typeface="Tabassom" panose="00000400000000000000" pitchFamily="2" charset="-78"/>
              </a:rPr>
              <a:t>Claviceps</a:t>
            </a:r>
            <a:r>
              <a:rPr lang="en-US" b="1" dirty="0">
                <a:cs typeface="Tabassom" panose="00000400000000000000" pitchFamily="2" charset="-78"/>
              </a:rPr>
              <a:t> </a:t>
            </a:r>
            <a:r>
              <a:rPr lang="en-US" b="1" dirty="0" err="1">
                <a:cs typeface="Tabassom" panose="00000400000000000000" pitchFamily="2" charset="-78"/>
              </a:rPr>
              <a:t>paspali</a:t>
            </a:r>
            <a:r>
              <a:rPr lang="en-US" dirty="0">
                <a:cs typeface="Tabassom" panose="00000400000000000000" pitchFamily="2" charset="-78"/>
              </a:rPr>
              <a:t> </a:t>
            </a:r>
            <a:r>
              <a:rPr lang="ar-SA" dirty="0">
                <a:cs typeface="Tabassom" panose="00000400000000000000" pitchFamily="2" charset="-78"/>
              </a:rPr>
              <a:t>ایجاد می‌شود</a:t>
            </a:r>
            <a:r>
              <a:rPr lang="en-US" dirty="0">
                <a:cs typeface="Tabassom" panose="00000400000000000000" pitchFamily="2" charset="-78"/>
              </a:rPr>
              <a:t>.</a:t>
            </a:r>
          </a:p>
          <a:p>
            <a:pPr lvl="0" algn="r" rtl="1"/>
            <a:r>
              <a:rPr lang="ar-SA" dirty="0">
                <a:cs typeface="Tabassom" panose="00000400000000000000" pitchFamily="2" charset="-78"/>
              </a:rPr>
              <a:t>این وضعیت بسیار شبیه </a:t>
            </a:r>
            <a:r>
              <a:rPr lang="en-US" b="1" dirty="0">
                <a:cs typeface="Tabassom" panose="00000400000000000000" pitchFamily="2" charset="-78"/>
              </a:rPr>
              <a:t>Ryegrass Staggers</a:t>
            </a:r>
            <a:r>
              <a:rPr lang="en-US" dirty="0">
                <a:cs typeface="Tabassom" panose="00000400000000000000" pitchFamily="2" charset="-78"/>
              </a:rPr>
              <a:t> </a:t>
            </a:r>
            <a:r>
              <a:rPr lang="ar-SA" dirty="0">
                <a:cs typeface="Tabassom" panose="00000400000000000000" pitchFamily="2" charset="-78"/>
              </a:rPr>
              <a:t>است که از مصرف </a:t>
            </a:r>
            <a:r>
              <a:rPr lang="ar-SA" b="1" dirty="0">
                <a:cs typeface="Tabassom" panose="00000400000000000000" pitchFamily="2" charset="-78"/>
              </a:rPr>
              <a:t>ری‌گراس دائمی</a:t>
            </a:r>
            <a:r>
              <a:rPr lang="en-US" b="1" dirty="0">
                <a:cs typeface="Tabassom" panose="00000400000000000000" pitchFamily="2" charset="-78"/>
              </a:rPr>
              <a:t> (</a:t>
            </a:r>
            <a:r>
              <a:rPr lang="en-US" b="1" dirty="0" err="1">
                <a:cs typeface="Tabassom" panose="00000400000000000000" pitchFamily="2" charset="-78"/>
              </a:rPr>
              <a:t>Lolium</a:t>
            </a:r>
            <a:r>
              <a:rPr lang="en-US" b="1" dirty="0">
                <a:cs typeface="Tabassom" panose="00000400000000000000" pitchFamily="2" charset="-78"/>
              </a:rPr>
              <a:t> </a:t>
            </a:r>
            <a:r>
              <a:rPr lang="en-US" b="1" dirty="0" err="1">
                <a:cs typeface="Tabassom" panose="00000400000000000000" pitchFamily="2" charset="-78"/>
              </a:rPr>
              <a:t>perenne</a:t>
            </a:r>
            <a:r>
              <a:rPr lang="en-US" b="1" dirty="0">
                <a:cs typeface="Tabassom" panose="00000400000000000000" pitchFamily="2" charset="-78"/>
              </a:rPr>
              <a:t>)</a:t>
            </a:r>
            <a:r>
              <a:rPr lang="en-US" dirty="0">
                <a:cs typeface="Tabassom" panose="00000400000000000000" pitchFamily="2" charset="-78"/>
              </a:rPr>
              <a:t> </a:t>
            </a:r>
            <a:r>
              <a:rPr lang="ar-SA" dirty="0">
                <a:cs typeface="Tabassom" panose="00000400000000000000" pitchFamily="2" charset="-78"/>
              </a:rPr>
              <a:t>ایجاد می‌شود</a:t>
            </a:r>
            <a:r>
              <a:rPr lang="en-US" dirty="0">
                <a:cs typeface="Tabassom" panose="00000400000000000000" pitchFamily="2" charset="-78"/>
              </a:rPr>
              <a:t>.</a:t>
            </a:r>
          </a:p>
          <a:p>
            <a:pPr lvl="0" algn="r" rtl="1"/>
            <a:r>
              <a:rPr lang="en-US" dirty="0" err="1" smtClean="0">
                <a:cs typeface="Tabassom" panose="00000400000000000000" pitchFamily="2" charset="-78"/>
              </a:rPr>
              <a:t>Paspalum</a:t>
            </a:r>
            <a:r>
              <a:rPr lang="en-US" dirty="0" smtClean="0">
                <a:cs typeface="Tabassom" panose="00000400000000000000" pitchFamily="2" charset="-78"/>
              </a:rPr>
              <a:t> </a:t>
            </a:r>
            <a:r>
              <a:rPr lang="en-US" dirty="0">
                <a:cs typeface="Tabassom" panose="00000400000000000000" pitchFamily="2" charset="-78"/>
              </a:rPr>
              <a:t>Staggers </a:t>
            </a:r>
            <a:r>
              <a:rPr lang="ar-SA" dirty="0">
                <a:cs typeface="Tabassom" panose="00000400000000000000" pitchFamily="2" charset="-78"/>
              </a:rPr>
              <a:t>عمدتاً گاوها را تحت تأثیر قرار می‌دهد</a:t>
            </a:r>
            <a:r>
              <a:rPr lang="en-US" dirty="0">
                <a:cs typeface="Tabassom" panose="00000400000000000000" pitchFamily="2" charset="-78"/>
              </a:rPr>
              <a:t>.</a:t>
            </a:r>
          </a:p>
          <a:p>
            <a:pPr lvl="0" algn="r" rtl="1"/>
            <a:r>
              <a:rPr lang="ar-SA" dirty="0">
                <a:cs typeface="Tabassom" panose="00000400000000000000" pitchFamily="2" charset="-78"/>
              </a:rPr>
              <a:t>در موارد اسب‌ها، مشخص شد چراگاه‌ها عمدتاً با گیاهان </a:t>
            </a:r>
            <a:r>
              <a:rPr lang="ar-SA" b="1" dirty="0">
                <a:cs typeface="Tabassom" panose="00000400000000000000" pitchFamily="2" charset="-78"/>
              </a:rPr>
              <a:t>پاسپالوم</a:t>
            </a:r>
            <a:r>
              <a:rPr lang="ar-SA" dirty="0">
                <a:cs typeface="Tabassom" panose="00000400000000000000" pitchFamily="2" charset="-78"/>
              </a:rPr>
              <a:t> پوشیده شده بودند که </a:t>
            </a:r>
            <a:r>
              <a:rPr lang="ar-SA" b="1" dirty="0">
                <a:cs typeface="Tabassom" panose="00000400000000000000" pitchFamily="2" charset="-78"/>
              </a:rPr>
              <a:t>سرهای دانه آن‌ها به شدت آلوده به سکلروتیوم‌های سمی</a:t>
            </a:r>
            <a:r>
              <a:rPr lang="en-US" b="1" dirty="0">
                <a:cs typeface="Tabassom" panose="00000400000000000000" pitchFamily="2" charset="-78"/>
              </a:rPr>
              <a:t> C. </a:t>
            </a:r>
            <a:r>
              <a:rPr lang="en-US" b="1" dirty="0" err="1">
                <a:cs typeface="Tabassom" panose="00000400000000000000" pitchFamily="2" charset="-78"/>
              </a:rPr>
              <a:t>paspali</a:t>
            </a:r>
            <a:r>
              <a:rPr lang="en-US" dirty="0">
                <a:cs typeface="Tabassom" panose="00000400000000000000" pitchFamily="2" charset="-78"/>
              </a:rPr>
              <a:t> </a:t>
            </a:r>
            <a:r>
              <a:rPr lang="ar-SA" dirty="0">
                <a:cs typeface="Tabassom" panose="00000400000000000000" pitchFamily="2" charset="-78"/>
              </a:rPr>
              <a:t>بودند</a:t>
            </a:r>
            <a:r>
              <a:rPr lang="en-US" dirty="0">
                <a:cs typeface="Tabassom" panose="00000400000000000000" pitchFamily="2" charset="-78"/>
              </a:rPr>
              <a:t>.</a:t>
            </a:r>
          </a:p>
          <a:p>
            <a:pPr algn="r" rtl="1"/>
            <a:r>
              <a:rPr lang="ar-SA" b="1" dirty="0">
                <a:cs typeface="Tabassom" panose="00000400000000000000" pitchFamily="2" charset="-78"/>
              </a:rPr>
              <a:t>اصل سمی</a:t>
            </a:r>
            <a:r>
              <a:rPr lang="en-US" b="1" dirty="0">
                <a:cs typeface="Tabassom" panose="00000400000000000000" pitchFamily="2" charset="-78"/>
              </a:rPr>
              <a:t> (Toxic Principles)</a:t>
            </a:r>
            <a:endParaRPr lang="en-US" dirty="0">
              <a:cs typeface="Tabassom" panose="00000400000000000000" pitchFamily="2" charset="-78"/>
            </a:endParaRPr>
          </a:p>
          <a:p>
            <a:pPr lvl="1" algn="r" rtl="1"/>
            <a:r>
              <a:rPr lang="ar-SA" b="1" dirty="0">
                <a:cs typeface="Tabassom" panose="00000400000000000000" pitchFamily="2" charset="-78"/>
              </a:rPr>
              <a:t>سموم اصلی</a:t>
            </a:r>
            <a:r>
              <a:rPr lang="en-US" b="1" dirty="0">
                <a:cs typeface="Tabassom" panose="00000400000000000000" pitchFamily="2" charset="-78"/>
              </a:rPr>
              <a:t> C. </a:t>
            </a:r>
            <a:r>
              <a:rPr lang="en-US" b="1" dirty="0" err="1">
                <a:cs typeface="Tabassom" panose="00000400000000000000" pitchFamily="2" charset="-78"/>
              </a:rPr>
              <a:t>paspali</a:t>
            </a:r>
            <a:r>
              <a:rPr lang="ar-SA" dirty="0">
                <a:cs typeface="Tabassom" panose="00000400000000000000" pitchFamily="2" charset="-78"/>
              </a:rPr>
              <a:t>، </a:t>
            </a:r>
            <a:r>
              <a:rPr lang="ar-SA" b="1" dirty="0">
                <a:cs typeface="Tabassom" panose="00000400000000000000" pitchFamily="2" charset="-78"/>
              </a:rPr>
              <a:t>ایندول دی‌ترپن‌های تِرموژنیک</a:t>
            </a:r>
            <a:r>
              <a:rPr lang="en-US" b="1" dirty="0">
                <a:cs typeface="Tabassom" panose="00000400000000000000" pitchFamily="2" charset="-78"/>
              </a:rPr>
              <a:t> (</a:t>
            </a:r>
            <a:r>
              <a:rPr lang="en-US" b="1" dirty="0" err="1">
                <a:cs typeface="Tabassom" panose="00000400000000000000" pitchFamily="2" charset="-78"/>
              </a:rPr>
              <a:t>tremorgenic</a:t>
            </a:r>
            <a:r>
              <a:rPr lang="en-US" b="1" dirty="0">
                <a:cs typeface="Tabassom" panose="00000400000000000000" pitchFamily="2" charset="-78"/>
              </a:rPr>
              <a:t>)</a:t>
            </a:r>
            <a:r>
              <a:rPr lang="en-US" dirty="0">
                <a:cs typeface="Tabassom" panose="00000400000000000000" pitchFamily="2" charset="-78"/>
              </a:rPr>
              <a:t> </a:t>
            </a:r>
            <a:r>
              <a:rPr lang="ar-SA" dirty="0">
                <a:cs typeface="Tabassom" panose="00000400000000000000" pitchFamily="2" charset="-78"/>
              </a:rPr>
              <a:t>هستند</a:t>
            </a:r>
            <a:r>
              <a:rPr lang="en-US" dirty="0">
                <a:cs typeface="Tabassom" panose="00000400000000000000" pitchFamily="2" charset="-78"/>
              </a:rPr>
              <a:t>.</a:t>
            </a:r>
          </a:p>
          <a:p>
            <a:pPr algn="r"/>
            <a:endParaRPr lang="en-US" dirty="0">
              <a:cs typeface="Tabassom" panose="00000400000000000000"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218" y="1508971"/>
            <a:ext cx="5749751" cy="4761720"/>
          </a:xfrm>
          <a:prstGeom prst="rect">
            <a:avLst/>
          </a:prstGeom>
        </p:spPr>
      </p:pic>
    </p:spTree>
    <p:extLst>
      <p:ext uri="{BB962C8B-B14F-4D97-AF65-F5344CB8AC3E}">
        <p14:creationId xmlns:p14="http://schemas.microsoft.com/office/powerpoint/2010/main" val="32506648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551" y="454324"/>
            <a:ext cx="11409871" cy="6119003"/>
          </a:xfrm>
        </p:spPr>
        <p:txBody>
          <a:bodyPr>
            <a:normAutofit/>
          </a:bodyPr>
          <a:lstStyle/>
          <a:p>
            <a:pPr algn="r" rtl="1"/>
            <a:r>
              <a:rPr lang="ar-SA" b="1" dirty="0">
                <a:cs typeface="Tabassom" panose="00000400000000000000" pitchFamily="2" charset="-78"/>
              </a:rPr>
              <a:t>سمیت</a:t>
            </a:r>
            <a:r>
              <a:rPr lang="en-US" b="1" dirty="0">
                <a:cs typeface="Tabassom" panose="00000400000000000000" pitchFamily="2" charset="-78"/>
              </a:rPr>
              <a:t> (Toxicity)</a:t>
            </a:r>
            <a:endParaRPr lang="en-US" dirty="0">
              <a:cs typeface="Tabassom" panose="00000400000000000000" pitchFamily="2" charset="-78"/>
            </a:endParaRPr>
          </a:p>
          <a:p>
            <a:pPr lvl="1" algn="r" rtl="1"/>
            <a:r>
              <a:rPr lang="ar-SA" dirty="0">
                <a:cs typeface="Tabassom" panose="00000400000000000000" pitchFamily="2" charset="-78"/>
              </a:rPr>
              <a:t>دوز کافی باعث </a:t>
            </a:r>
            <a:r>
              <a:rPr lang="ar-SA" b="1" dirty="0">
                <a:cs typeface="Tabassom" panose="00000400000000000000" pitchFamily="2" charset="-78"/>
              </a:rPr>
              <a:t>لرزش مداوم گروه‌های عضلانی بزرگ</a:t>
            </a:r>
            <a:r>
              <a:rPr lang="ar-SA" dirty="0">
                <a:cs typeface="Tabassom" panose="00000400000000000000" pitchFamily="2" charset="-78"/>
              </a:rPr>
              <a:t> می‌شود؛ حرکات </a:t>
            </a:r>
            <a:r>
              <a:rPr lang="ar-SA" b="1" dirty="0">
                <a:cs typeface="Tabassom" panose="00000400000000000000" pitchFamily="2" charset="-78"/>
              </a:rPr>
              <a:t>تکانشی و ناهماهنگ</a:t>
            </a:r>
            <a:r>
              <a:rPr lang="ar-SA" dirty="0">
                <a:cs typeface="Tabassom" panose="00000400000000000000" pitchFamily="2" charset="-78"/>
              </a:rPr>
              <a:t> هستند</a:t>
            </a:r>
            <a:r>
              <a:rPr lang="en-US" dirty="0">
                <a:cs typeface="Tabassom" panose="00000400000000000000" pitchFamily="2" charset="-78"/>
              </a:rPr>
              <a:t>.</a:t>
            </a:r>
          </a:p>
          <a:p>
            <a:pPr lvl="1" algn="r" rtl="1"/>
            <a:r>
              <a:rPr lang="ar-SA" dirty="0">
                <a:cs typeface="Tabassom" panose="00000400000000000000" pitchFamily="2" charset="-78"/>
              </a:rPr>
              <a:t>هنگام تلاش برای دویدن، حیوانات </a:t>
            </a:r>
            <a:r>
              <a:rPr lang="ar-SA" b="1" dirty="0">
                <a:cs typeface="Tabassom" panose="00000400000000000000" pitchFamily="2" charset="-78"/>
              </a:rPr>
              <a:t>در وضعیت‌های نامناسب می‌افتند</a:t>
            </a:r>
            <a:r>
              <a:rPr lang="en-US" dirty="0">
                <a:cs typeface="Tabassom" panose="00000400000000000000" pitchFamily="2" charset="-78"/>
              </a:rPr>
              <a:t>.</a:t>
            </a:r>
          </a:p>
          <a:p>
            <a:pPr lvl="1" algn="r" rtl="1"/>
            <a:r>
              <a:rPr lang="ar-SA" dirty="0">
                <a:cs typeface="Tabassom" panose="00000400000000000000" pitchFamily="2" charset="-78"/>
              </a:rPr>
              <a:t>اشتها حفظ می‌شود و حیوانات اگر غذا فراهم شود، می‌خورند</a:t>
            </a:r>
            <a:r>
              <a:rPr lang="en-US" dirty="0">
                <a:cs typeface="Tabassom" panose="00000400000000000000" pitchFamily="2" charset="-78"/>
              </a:rPr>
              <a:t>.</a:t>
            </a:r>
          </a:p>
          <a:p>
            <a:pPr lvl="1" algn="r" rtl="1"/>
            <a:r>
              <a:rPr lang="ar-SA" dirty="0">
                <a:cs typeface="Tabassom" panose="00000400000000000000" pitchFamily="2" charset="-78"/>
              </a:rPr>
              <a:t>حیوانات مبتلا ممکن است </a:t>
            </a:r>
            <a:r>
              <a:rPr lang="ar-SA" b="1" dirty="0">
                <a:cs typeface="Tabassom" panose="00000400000000000000" pitchFamily="2" charset="-78"/>
              </a:rPr>
              <a:t>پرخاشگر و خطرناک برای نزدیک شدن یا دست‌کاری</a:t>
            </a:r>
            <a:r>
              <a:rPr lang="ar-SA" dirty="0">
                <a:cs typeface="Tabassom" panose="00000400000000000000" pitchFamily="2" charset="-78"/>
              </a:rPr>
              <a:t> باشند</a:t>
            </a:r>
            <a:r>
              <a:rPr lang="en-US" dirty="0">
                <a:cs typeface="Tabassom" panose="00000400000000000000" pitchFamily="2" charset="-78"/>
              </a:rPr>
              <a:t>.</a:t>
            </a:r>
          </a:p>
          <a:p>
            <a:pPr lvl="1" algn="r" rtl="1"/>
            <a:r>
              <a:rPr lang="ar-SA" dirty="0">
                <a:cs typeface="Tabassom" panose="00000400000000000000" pitchFamily="2" charset="-78"/>
              </a:rPr>
              <a:t>پس از </a:t>
            </a:r>
            <a:r>
              <a:rPr lang="fa-IR" b="1" dirty="0" smtClean="0">
                <a:cs typeface="Tabassom" panose="00000400000000000000" pitchFamily="2" charset="-78"/>
              </a:rPr>
              <a:t>مواجهه</a:t>
            </a:r>
            <a:r>
              <a:rPr lang="ar-SA" b="1" dirty="0" smtClean="0">
                <a:cs typeface="Tabassom" panose="00000400000000000000" pitchFamily="2" charset="-78"/>
              </a:rPr>
              <a:t> </a:t>
            </a:r>
            <a:r>
              <a:rPr lang="ar-SA" b="1" dirty="0">
                <a:cs typeface="Tabassom" panose="00000400000000000000" pitchFamily="2" charset="-78"/>
              </a:rPr>
              <a:t>طولانی‌مدت </a:t>
            </a:r>
            <a:r>
              <a:rPr lang="fa-IR" b="1" dirty="0" smtClean="0">
                <a:cs typeface="Tabassom" panose="00000400000000000000" pitchFamily="2" charset="-78"/>
              </a:rPr>
              <a:t>با </a:t>
            </a:r>
            <a:r>
              <a:rPr lang="ar-SA" b="1" dirty="0" smtClean="0">
                <a:cs typeface="Tabassom" panose="00000400000000000000" pitchFamily="2" charset="-78"/>
              </a:rPr>
              <a:t>سموم</a:t>
            </a:r>
            <a:r>
              <a:rPr lang="ar-SA" dirty="0">
                <a:cs typeface="Tabassom" panose="00000400000000000000" pitchFamily="2" charset="-78"/>
              </a:rPr>
              <a:t>، وضعیت بدتر شده و </a:t>
            </a:r>
            <a:r>
              <a:rPr lang="ar-SA" b="1" dirty="0">
                <a:cs typeface="Tabassom" panose="00000400000000000000" pitchFamily="2" charset="-78"/>
              </a:rPr>
              <a:t>فلج کامل</a:t>
            </a:r>
            <a:r>
              <a:rPr lang="ar-SA" dirty="0">
                <a:cs typeface="Tabassom" panose="00000400000000000000" pitchFamily="2" charset="-78"/>
              </a:rPr>
              <a:t> رخ می‌دهد</a:t>
            </a:r>
            <a:r>
              <a:rPr lang="en-US" dirty="0">
                <a:cs typeface="Tabassom" panose="00000400000000000000" pitchFamily="2" charset="-78"/>
              </a:rPr>
              <a:t>.</a:t>
            </a:r>
          </a:p>
          <a:p>
            <a:pPr lvl="1" algn="r" rtl="1"/>
            <a:r>
              <a:rPr lang="ar-SA" dirty="0">
                <a:cs typeface="Tabassom" panose="00000400000000000000" pitchFamily="2" charset="-78"/>
              </a:rPr>
              <a:t>زمان بروز علائم به </a:t>
            </a:r>
            <a:r>
              <a:rPr lang="ar-SA" b="1" dirty="0">
                <a:cs typeface="Tabassom" panose="00000400000000000000" pitchFamily="2" charset="-78"/>
              </a:rPr>
              <a:t>شدت آلودگی سرهای دانه و عادات چرای حیوانات</a:t>
            </a:r>
            <a:r>
              <a:rPr lang="ar-SA" dirty="0">
                <a:cs typeface="Tabassom" panose="00000400000000000000" pitchFamily="2" charset="-78"/>
              </a:rPr>
              <a:t> بستگی دارد</a:t>
            </a:r>
            <a:r>
              <a:rPr lang="en-US" dirty="0">
                <a:cs typeface="Tabassom" panose="00000400000000000000" pitchFamily="2" charset="-78"/>
              </a:rPr>
              <a:t>.</a:t>
            </a:r>
          </a:p>
          <a:p>
            <a:pPr lvl="1" algn="r" rtl="1"/>
            <a:r>
              <a:rPr lang="ar-SA" b="1" dirty="0" smtClean="0">
                <a:cs typeface="Tabassom" panose="00000400000000000000" pitchFamily="2" charset="-78"/>
              </a:rPr>
              <a:t>خطرناک‌ترین </a:t>
            </a:r>
            <a:r>
              <a:rPr lang="ar-SA" b="1" dirty="0">
                <a:cs typeface="Tabassom" panose="00000400000000000000" pitchFamily="2" charset="-78"/>
              </a:rPr>
              <a:t>مرحله زمانی است که در حال رسیدن به مرحله سخت و سیاه (سکلروتیک) هستند</a:t>
            </a:r>
            <a:r>
              <a:rPr lang="en-US" dirty="0">
                <a:cs typeface="Tabassom" panose="00000400000000000000" pitchFamily="2" charset="-78"/>
              </a:rPr>
              <a:t>.</a:t>
            </a:r>
          </a:p>
          <a:p>
            <a:pPr algn="r" rtl="1"/>
            <a:r>
              <a:rPr lang="ar-SA" b="1" dirty="0">
                <a:cs typeface="Tabassom" panose="00000400000000000000" pitchFamily="2" charset="-78"/>
              </a:rPr>
              <a:t>درمان و کنترل</a:t>
            </a:r>
            <a:r>
              <a:rPr lang="en-US" b="1" dirty="0">
                <a:cs typeface="Tabassom" panose="00000400000000000000" pitchFamily="2" charset="-78"/>
              </a:rPr>
              <a:t> (Treatment and Control)</a:t>
            </a:r>
            <a:endParaRPr lang="en-US" dirty="0">
              <a:cs typeface="Tabassom" panose="00000400000000000000" pitchFamily="2" charset="-78"/>
            </a:endParaRPr>
          </a:p>
          <a:p>
            <a:pPr lvl="1" algn="r" rtl="1"/>
            <a:r>
              <a:rPr lang="ar-SA" dirty="0">
                <a:cs typeface="Tabassom" panose="00000400000000000000" pitchFamily="2" charset="-78"/>
              </a:rPr>
              <a:t>درمان </a:t>
            </a:r>
            <a:r>
              <a:rPr lang="ar-SA" b="1" dirty="0">
                <a:cs typeface="Tabassom" panose="00000400000000000000" pitchFamily="2" charset="-78"/>
              </a:rPr>
              <a:t>علائم‌محور</a:t>
            </a:r>
            <a:r>
              <a:rPr lang="ar-SA" dirty="0">
                <a:cs typeface="Tabassom" panose="00000400000000000000" pitchFamily="2" charset="-78"/>
              </a:rPr>
              <a:t> است</a:t>
            </a:r>
            <a:r>
              <a:rPr lang="en-US" dirty="0">
                <a:cs typeface="Tabassom" panose="00000400000000000000" pitchFamily="2" charset="-78"/>
              </a:rPr>
              <a:t>.</a:t>
            </a:r>
          </a:p>
          <a:p>
            <a:pPr lvl="1" algn="r" rtl="1"/>
            <a:r>
              <a:rPr lang="ar-SA" dirty="0">
                <a:cs typeface="Tabassom" panose="00000400000000000000" pitchFamily="2" charset="-78"/>
              </a:rPr>
              <a:t>بهبود با </a:t>
            </a:r>
            <a:r>
              <a:rPr lang="ar-SA" b="1" dirty="0">
                <a:cs typeface="Tabassom" panose="00000400000000000000" pitchFamily="2" charset="-78"/>
              </a:rPr>
              <a:t>انتقال حیوانات به خوراک غیر آلوده به سکلروتیوم</a:t>
            </a:r>
            <a:r>
              <a:rPr lang="en-US" b="1" dirty="0">
                <a:cs typeface="Tabassom" panose="00000400000000000000" pitchFamily="2" charset="-78"/>
              </a:rPr>
              <a:t> C. </a:t>
            </a:r>
            <a:r>
              <a:rPr lang="en-US" b="1" dirty="0" err="1">
                <a:cs typeface="Tabassom" panose="00000400000000000000" pitchFamily="2" charset="-78"/>
              </a:rPr>
              <a:t>paspali</a:t>
            </a:r>
            <a:r>
              <a:rPr lang="en-US" dirty="0">
                <a:cs typeface="Tabassom" panose="00000400000000000000" pitchFamily="2" charset="-78"/>
              </a:rPr>
              <a:t> </a:t>
            </a:r>
            <a:r>
              <a:rPr lang="ar-SA" dirty="0">
                <a:cs typeface="Tabassom" panose="00000400000000000000" pitchFamily="2" charset="-78"/>
              </a:rPr>
              <a:t>حاصل می‌شود</a:t>
            </a:r>
            <a:r>
              <a:rPr lang="en-US" dirty="0">
                <a:cs typeface="Tabassom" panose="00000400000000000000" pitchFamily="2" charset="-78"/>
              </a:rPr>
              <a:t>.</a:t>
            </a:r>
          </a:p>
          <a:p>
            <a:pPr lvl="1" algn="r" rtl="1"/>
            <a:r>
              <a:rPr lang="ar-SA" b="1" dirty="0" smtClean="0">
                <a:cs typeface="Tabassom" panose="00000400000000000000" pitchFamily="2" charset="-78"/>
              </a:rPr>
              <a:t>برداشتن </a:t>
            </a:r>
            <a:r>
              <a:rPr lang="ar-SA" b="1" dirty="0">
                <a:cs typeface="Tabassom" panose="00000400000000000000" pitchFamily="2" charset="-78"/>
              </a:rPr>
              <a:t>سرهای دانه آلوده با کوتاه کردن چراگاه</a:t>
            </a:r>
            <a:r>
              <a:rPr lang="ar-SA" dirty="0">
                <a:cs typeface="Tabassom" panose="00000400000000000000" pitchFamily="2" charset="-78"/>
              </a:rPr>
              <a:t> در کنترل بیماری مؤثر است</a:t>
            </a:r>
            <a:r>
              <a:rPr lang="en-US" dirty="0">
                <a:cs typeface="Tabassom" panose="00000400000000000000" pitchFamily="2" charset="-78"/>
              </a:rPr>
              <a:t>.</a:t>
            </a:r>
          </a:p>
          <a:p>
            <a:pPr algn="r"/>
            <a:endParaRPr lang="en-US" dirty="0">
              <a:cs typeface="Tabassom" panose="00000400000000000000" pitchFamily="2" charset="-78"/>
            </a:endParaRPr>
          </a:p>
        </p:txBody>
      </p:sp>
    </p:spTree>
    <p:extLst>
      <p:ext uri="{BB962C8B-B14F-4D97-AF65-F5344CB8AC3E}">
        <p14:creationId xmlns:p14="http://schemas.microsoft.com/office/powerpoint/2010/main" val="28320100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5566" y="129337"/>
            <a:ext cx="10515600" cy="859826"/>
          </a:xfrm>
        </p:spPr>
        <p:txBody>
          <a:bodyPr/>
          <a:lstStyle/>
          <a:p>
            <a:pPr algn="r" rtl="1"/>
            <a:r>
              <a:rPr lang="ar-SA" b="1" dirty="0" smtClean="0">
                <a:cs typeface="Tabassom" panose="00000400000000000000" pitchFamily="2" charset="-78"/>
              </a:rPr>
              <a:t>مسمومیت با اسلافرامین</a:t>
            </a:r>
            <a:r>
              <a:rPr lang="en-US" b="1" dirty="0" smtClean="0">
                <a:cs typeface="Tabassom" panose="00000400000000000000" pitchFamily="2" charset="-78"/>
              </a:rPr>
              <a:t> (Slaframine </a:t>
            </a:r>
            <a:r>
              <a:rPr lang="en-US" b="1" dirty="0" err="1" smtClean="0">
                <a:cs typeface="Tabassom" panose="00000400000000000000" pitchFamily="2" charset="-78"/>
              </a:rPr>
              <a:t>Toxicosis</a:t>
            </a:r>
            <a:r>
              <a:rPr lang="en-US" b="1" dirty="0" smtClean="0">
                <a:cs typeface="Tabassom" panose="00000400000000000000" pitchFamily="2" charset="-78"/>
              </a:rPr>
              <a:t>)</a:t>
            </a:r>
            <a:endParaRPr lang="en-US" dirty="0">
              <a:cs typeface="Tabassom" panose="00000400000000000000" pitchFamily="2" charset="-78"/>
            </a:endParaRPr>
          </a:p>
        </p:txBody>
      </p:sp>
      <p:sp>
        <p:nvSpPr>
          <p:cNvPr id="3" name="Content Placeholder 2"/>
          <p:cNvSpPr>
            <a:spLocks noGrp="1"/>
          </p:cNvSpPr>
          <p:nvPr>
            <p:ph idx="1"/>
          </p:nvPr>
        </p:nvSpPr>
        <p:spPr>
          <a:xfrm>
            <a:off x="3916392" y="1293962"/>
            <a:ext cx="8103080" cy="5486400"/>
          </a:xfrm>
        </p:spPr>
        <p:txBody>
          <a:bodyPr>
            <a:normAutofit fontScale="92500" lnSpcReduction="10000"/>
          </a:bodyPr>
          <a:lstStyle/>
          <a:p>
            <a:pPr algn="r" rtl="1"/>
            <a:r>
              <a:rPr lang="en-US" b="1" dirty="0" smtClean="0">
                <a:cs typeface="Tabassom" panose="00000400000000000000" pitchFamily="2" charset="-78"/>
              </a:rPr>
              <a:t>Slaframine</a:t>
            </a:r>
            <a:r>
              <a:rPr lang="en-US" dirty="0" smtClean="0">
                <a:cs typeface="Tabassom" panose="00000400000000000000" pitchFamily="2" charset="-78"/>
              </a:rPr>
              <a:t> </a:t>
            </a:r>
            <a:r>
              <a:rPr lang="ar-SA" dirty="0">
                <a:cs typeface="Tabassom" panose="00000400000000000000" pitchFamily="2" charset="-78"/>
              </a:rPr>
              <a:t>یک </a:t>
            </a:r>
            <a:r>
              <a:rPr lang="ar-SA" b="1" dirty="0">
                <a:cs typeface="Tabassom" panose="00000400000000000000" pitchFamily="2" charset="-78"/>
              </a:rPr>
              <a:t>مایکوتوکسین آلکالوئیدی</a:t>
            </a:r>
            <a:r>
              <a:rPr lang="ar-SA" dirty="0">
                <a:cs typeface="Tabassom" panose="00000400000000000000" pitchFamily="2" charset="-78"/>
              </a:rPr>
              <a:t> است که توسط قارچ </a:t>
            </a:r>
            <a:r>
              <a:rPr lang="en-US" b="1" dirty="0" err="1">
                <a:cs typeface="Tabassom" panose="00000400000000000000" pitchFamily="2" charset="-78"/>
              </a:rPr>
              <a:t>Rhizoctonia</a:t>
            </a:r>
            <a:r>
              <a:rPr lang="en-US" b="1" dirty="0">
                <a:cs typeface="Tabassom" panose="00000400000000000000" pitchFamily="2" charset="-78"/>
              </a:rPr>
              <a:t> </a:t>
            </a:r>
            <a:r>
              <a:rPr lang="en-US" b="1" dirty="0" err="1">
                <a:cs typeface="Tabassom" panose="00000400000000000000" pitchFamily="2" charset="-78"/>
              </a:rPr>
              <a:t>leguminicola</a:t>
            </a:r>
            <a:r>
              <a:rPr lang="en-US" dirty="0">
                <a:cs typeface="Tabassom" panose="00000400000000000000" pitchFamily="2" charset="-78"/>
              </a:rPr>
              <a:t> </a:t>
            </a:r>
            <a:r>
              <a:rPr lang="ar-SA" dirty="0">
                <a:cs typeface="Tabassom" panose="00000400000000000000" pitchFamily="2" charset="-78"/>
              </a:rPr>
              <a:t>تولید می‌شود و باعث </a:t>
            </a:r>
            <a:r>
              <a:rPr lang="ar-SA" b="1" dirty="0">
                <a:cs typeface="Tabassom" panose="00000400000000000000" pitchFamily="2" charset="-78"/>
              </a:rPr>
              <a:t>افزایش شدید ترشح بزاق</a:t>
            </a:r>
            <a:r>
              <a:rPr lang="en-US" b="1" dirty="0">
                <a:cs typeface="Tabassom" panose="00000400000000000000" pitchFamily="2" charset="-78"/>
              </a:rPr>
              <a:t> (“slobbers”)</a:t>
            </a:r>
            <a:r>
              <a:rPr lang="en-US" dirty="0">
                <a:cs typeface="Tabassom" panose="00000400000000000000" pitchFamily="2" charset="-78"/>
              </a:rPr>
              <a:t> </a:t>
            </a:r>
            <a:r>
              <a:rPr lang="ar-SA" dirty="0">
                <a:cs typeface="Tabassom" panose="00000400000000000000" pitchFamily="2" charset="-78"/>
              </a:rPr>
              <a:t>در حیوانات می‌شود</a:t>
            </a:r>
            <a:r>
              <a:rPr lang="en-US" dirty="0">
                <a:cs typeface="Tabassom" panose="00000400000000000000" pitchFamily="2" charset="-78"/>
              </a:rPr>
              <a:t>.</a:t>
            </a:r>
          </a:p>
          <a:p>
            <a:pPr lvl="0" algn="r" rtl="1"/>
            <a:r>
              <a:rPr lang="en-US" b="1" dirty="0">
                <a:cs typeface="Tabassom" panose="00000400000000000000" pitchFamily="2" charset="-78"/>
              </a:rPr>
              <a:t>R. </a:t>
            </a:r>
            <a:r>
              <a:rPr lang="en-US" b="1" dirty="0" err="1">
                <a:cs typeface="Tabassom" panose="00000400000000000000" pitchFamily="2" charset="-78"/>
              </a:rPr>
              <a:t>leguminicola</a:t>
            </a:r>
            <a:r>
              <a:rPr lang="en-US" dirty="0">
                <a:cs typeface="Tabassom" panose="00000400000000000000" pitchFamily="2" charset="-78"/>
              </a:rPr>
              <a:t> </a:t>
            </a:r>
            <a:r>
              <a:rPr lang="ar-SA" dirty="0">
                <a:cs typeface="Tabassom" panose="00000400000000000000" pitchFamily="2" charset="-78"/>
              </a:rPr>
              <a:t>یک </a:t>
            </a:r>
            <a:r>
              <a:rPr lang="ar-SA" b="1" dirty="0">
                <a:cs typeface="Tabassom" panose="00000400000000000000" pitchFamily="2" charset="-78"/>
              </a:rPr>
              <a:t>پاتوژن قارچی رایج شبدر قرمز</a:t>
            </a:r>
            <a:r>
              <a:rPr lang="en-US" b="1" dirty="0">
                <a:cs typeface="Tabassom" panose="00000400000000000000" pitchFamily="2" charset="-78"/>
              </a:rPr>
              <a:t> (</a:t>
            </a:r>
            <a:r>
              <a:rPr lang="en-US" b="1" dirty="0" err="1">
                <a:cs typeface="Tabassom" panose="00000400000000000000" pitchFamily="2" charset="-78"/>
              </a:rPr>
              <a:t>Trifolium</a:t>
            </a:r>
            <a:r>
              <a:rPr lang="en-US" b="1" dirty="0">
                <a:cs typeface="Tabassom" panose="00000400000000000000" pitchFamily="2" charset="-78"/>
              </a:rPr>
              <a:t> </a:t>
            </a:r>
            <a:r>
              <a:rPr lang="en-US" b="1" dirty="0" err="1">
                <a:cs typeface="Tabassom" panose="00000400000000000000" pitchFamily="2" charset="-78"/>
              </a:rPr>
              <a:t>pratense</a:t>
            </a:r>
            <a:r>
              <a:rPr lang="en-US" b="1" dirty="0">
                <a:cs typeface="Tabassom" panose="00000400000000000000" pitchFamily="2" charset="-78"/>
              </a:rPr>
              <a:t>)</a:t>
            </a:r>
            <a:r>
              <a:rPr lang="en-US" dirty="0">
                <a:cs typeface="Tabassom" panose="00000400000000000000" pitchFamily="2" charset="-78"/>
              </a:rPr>
              <a:t> </a:t>
            </a:r>
            <a:r>
              <a:rPr lang="ar-SA" dirty="0">
                <a:cs typeface="Tabassom" panose="00000400000000000000" pitchFamily="2" charset="-78"/>
              </a:rPr>
              <a:t>است و باعث </a:t>
            </a:r>
            <a:r>
              <a:rPr lang="ar-SA" b="1" dirty="0">
                <a:cs typeface="Tabassom" panose="00000400000000000000" pitchFamily="2" charset="-78"/>
              </a:rPr>
              <a:t>سندروم لکه سیاه</a:t>
            </a:r>
            <a:r>
              <a:rPr lang="en-US" b="1" dirty="0">
                <a:cs typeface="Tabassom" panose="00000400000000000000" pitchFamily="2" charset="-78"/>
              </a:rPr>
              <a:t> (Black Patch Disease)</a:t>
            </a:r>
            <a:r>
              <a:rPr lang="en-US" dirty="0">
                <a:cs typeface="Tabassom" panose="00000400000000000000" pitchFamily="2" charset="-78"/>
              </a:rPr>
              <a:t> </a:t>
            </a:r>
            <a:r>
              <a:rPr lang="ar-SA" dirty="0">
                <a:cs typeface="Tabassom" panose="00000400000000000000" pitchFamily="2" charset="-78"/>
              </a:rPr>
              <a:t>در گیاه می‌شود</a:t>
            </a:r>
            <a:r>
              <a:rPr lang="en-US" dirty="0">
                <a:cs typeface="Tabassom" panose="00000400000000000000" pitchFamily="2" charset="-78"/>
              </a:rPr>
              <a:t>.</a:t>
            </a:r>
          </a:p>
          <a:p>
            <a:pPr lvl="0" algn="r" rtl="1"/>
            <a:r>
              <a:rPr lang="ar-SA" dirty="0">
                <a:cs typeface="Tabassom" panose="00000400000000000000" pitchFamily="2" charset="-78"/>
              </a:rPr>
              <a:t>خوردن </a:t>
            </a:r>
            <a:r>
              <a:rPr lang="ar-SA" b="1" dirty="0">
                <a:cs typeface="Tabassom" panose="00000400000000000000" pitchFamily="2" charset="-78"/>
              </a:rPr>
              <a:t>یونجه شبدر آلوده به سم اسلافرامین</a:t>
            </a:r>
            <a:r>
              <a:rPr lang="ar-SA" dirty="0">
                <a:cs typeface="Tabassom" panose="00000400000000000000" pitchFamily="2" charset="-78"/>
              </a:rPr>
              <a:t> باعث </a:t>
            </a:r>
            <a:r>
              <a:rPr lang="ar-SA" b="1" dirty="0">
                <a:cs typeface="Tabassom" panose="00000400000000000000" pitchFamily="2" charset="-78"/>
              </a:rPr>
              <a:t>افزایش ترشح بزاق</a:t>
            </a:r>
            <a:r>
              <a:rPr lang="ar-SA" dirty="0">
                <a:cs typeface="Tabassom" panose="00000400000000000000" pitchFamily="2" charset="-78"/>
              </a:rPr>
              <a:t> در </a:t>
            </a:r>
            <a:r>
              <a:rPr lang="ar-SA" b="1" dirty="0">
                <a:cs typeface="Tabassom" panose="00000400000000000000" pitchFamily="2" charset="-78"/>
              </a:rPr>
              <a:t>نشخوارکنندگان و اسب‌ها</a:t>
            </a:r>
            <a:r>
              <a:rPr lang="ar-SA" dirty="0">
                <a:cs typeface="Tabassom" panose="00000400000000000000" pitchFamily="2" charset="-78"/>
              </a:rPr>
              <a:t> می‌شود که از </a:t>
            </a:r>
            <a:r>
              <a:rPr lang="ar-SA" b="1" dirty="0">
                <a:cs typeface="Tabassom" panose="00000400000000000000" pitchFamily="2" charset="-78"/>
              </a:rPr>
              <a:t>چند ساعت تا بیش از 3 روز</a:t>
            </a:r>
            <a:r>
              <a:rPr lang="ar-SA" dirty="0">
                <a:cs typeface="Tabassom" panose="00000400000000000000" pitchFamily="2" charset="-78"/>
              </a:rPr>
              <a:t> طول می‌کشد</a:t>
            </a:r>
            <a:r>
              <a:rPr lang="en-US" dirty="0">
                <a:cs typeface="Tabassom" panose="00000400000000000000" pitchFamily="2" charset="-78"/>
              </a:rPr>
              <a:t>.</a:t>
            </a:r>
          </a:p>
          <a:p>
            <a:pPr algn="r" rtl="1"/>
            <a:r>
              <a:rPr lang="ar-SA" b="1" dirty="0">
                <a:cs typeface="Tabassom" panose="00000400000000000000" pitchFamily="2" charset="-78"/>
              </a:rPr>
              <a:t>درمان و پیشگیری</a:t>
            </a:r>
            <a:endParaRPr lang="en-US" dirty="0">
              <a:cs typeface="Tabassom" panose="00000400000000000000" pitchFamily="2" charset="-78"/>
            </a:endParaRPr>
          </a:p>
          <a:p>
            <a:pPr lvl="1" algn="r" rtl="1"/>
            <a:r>
              <a:rPr lang="ar-SA" b="1" dirty="0">
                <a:cs typeface="Tabassom" panose="00000400000000000000" pitchFamily="2" charset="-78"/>
              </a:rPr>
              <a:t>آنتی‌دوت خاصی برای اسلافرامین وجود ندارد</a:t>
            </a:r>
            <a:r>
              <a:rPr lang="ar-SA" dirty="0">
                <a:cs typeface="Tabassom" panose="00000400000000000000" pitchFamily="2" charset="-78"/>
              </a:rPr>
              <a:t>، هرچند </a:t>
            </a:r>
            <a:r>
              <a:rPr lang="ar-SA" b="1" dirty="0">
                <a:cs typeface="Tabassom" panose="00000400000000000000" pitchFamily="2" charset="-78"/>
              </a:rPr>
              <a:t>آتروپین</a:t>
            </a:r>
            <a:r>
              <a:rPr lang="ar-SA" dirty="0">
                <a:cs typeface="Tabassom" panose="00000400000000000000" pitchFamily="2" charset="-78"/>
              </a:rPr>
              <a:t> می‌تواند برخی از علائم برجسته بزاقی و گوارشی را کنترل کند</a:t>
            </a:r>
            <a:r>
              <a:rPr lang="en-US" dirty="0">
                <a:cs typeface="Tabassom" panose="00000400000000000000" pitchFamily="2" charset="-78"/>
              </a:rPr>
              <a:t>.</a:t>
            </a:r>
          </a:p>
          <a:p>
            <a:pPr lvl="1" algn="r" rtl="1"/>
            <a:r>
              <a:rPr lang="ar-SA" b="1" dirty="0">
                <a:cs typeface="Tabassom" panose="00000400000000000000" pitchFamily="2" charset="-78"/>
              </a:rPr>
              <a:t>حذف حیوانات از یونجه آلوده</a:t>
            </a:r>
            <a:r>
              <a:rPr lang="ar-SA" dirty="0">
                <a:cs typeface="Tabassom" panose="00000400000000000000" pitchFamily="2" charset="-78"/>
              </a:rPr>
              <a:t> ضروری است</a:t>
            </a:r>
            <a:r>
              <a:rPr lang="en-US" dirty="0">
                <a:cs typeface="Tabassom" panose="00000400000000000000" pitchFamily="2" charset="-78"/>
              </a:rPr>
              <a:t>.</a:t>
            </a:r>
          </a:p>
          <a:p>
            <a:pPr lvl="1" algn="r" rtl="1"/>
            <a:r>
              <a:rPr lang="ar-SA" b="1" dirty="0">
                <a:cs typeface="Tabassom" panose="00000400000000000000" pitchFamily="2" charset="-78"/>
              </a:rPr>
              <a:t>پیشگیری از عفونت</a:t>
            </a:r>
            <a:r>
              <a:rPr lang="en-US" b="1" dirty="0">
                <a:cs typeface="Tabassom" panose="00000400000000000000" pitchFamily="2" charset="-78"/>
              </a:rPr>
              <a:t> </a:t>
            </a:r>
            <a:r>
              <a:rPr lang="en-US" b="1" dirty="0" err="1">
                <a:cs typeface="Tabassom" panose="00000400000000000000" pitchFamily="2" charset="-78"/>
              </a:rPr>
              <a:t>Rhizoctonia</a:t>
            </a:r>
            <a:r>
              <a:rPr lang="en-US" b="1" dirty="0">
                <a:cs typeface="Tabassom" panose="00000400000000000000" pitchFamily="2" charset="-78"/>
              </a:rPr>
              <a:t> </a:t>
            </a:r>
            <a:r>
              <a:rPr lang="ar-SA" b="1" dirty="0">
                <a:cs typeface="Tabassom" panose="00000400000000000000" pitchFamily="2" charset="-78"/>
              </a:rPr>
              <a:t>در شبدرها دشوار است</a:t>
            </a:r>
            <a:r>
              <a:rPr lang="en-US" dirty="0">
                <a:cs typeface="Tabassom" panose="00000400000000000000" pitchFamily="2" charset="-78"/>
              </a:rPr>
              <a:t>.</a:t>
            </a:r>
          </a:p>
          <a:p>
            <a:pPr lvl="1" algn="r" rtl="1"/>
            <a:r>
              <a:rPr lang="ar-SA" dirty="0">
                <a:cs typeface="Tabassom" panose="00000400000000000000" pitchFamily="2" charset="-78"/>
              </a:rPr>
              <a:t>برخی از گونه‌های شبدر ممکن است نسبت به </a:t>
            </a:r>
            <a:r>
              <a:rPr lang="ar-SA" b="1" dirty="0">
                <a:cs typeface="Tabassom" panose="00000400000000000000" pitchFamily="2" charset="-78"/>
              </a:rPr>
              <a:t>بیماری لکه سیاه</a:t>
            </a:r>
            <a:r>
              <a:rPr lang="ar-SA" dirty="0">
                <a:cs typeface="Tabassom" panose="00000400000000000000" pitchFamily="2" charset="-78"/>
              </a:rPr>
              <a:t> مقاوم باشند</a:t>
            </a:r>
            <a:r>
              <a:rPr lang="en-US" dirty="0">
                <a:cs typeface="Tabassom" panose="00000400000000000000" pitchFamily="2" charset="-78"/>
              </a:rPr>
              <a:t>.</a:t>
            </a:r>
          </a:p>
          <a:p>
            <a:pPr lvl="1" algn="r" rtl="1"/>
            <a:r>
              <a:rPr lang="ar-SA" b="1" dirty="0">
                <a:cs typeface="Tabassom" panose="00000400000000000000" pitchFamily="2" charset="-78"/>
              </a:rPr>
              <a:t>کاهش استفاده از شبدر قرمز به عنوان علوفه یا رقیق کردن آن با خوراک‌های دیگر</a:t>
            </a:r>
            <a:r>
              <a:rPr lang="ar-SA" dirty="0">
                <a:cs typeface="Tabassom" panose="00000400000000000000" pitchFamily="2" charset="-78"/>
              </a:rPr>
              <a:t> مفید است</a:t>
            </a:r>
            <a:r>
              <a:rPr lang="en-US" dirty="0">
                <a:cs typeface="Tabassom" panose="00000400000000000000" pitchFamily="2" charset="-78"/>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37" y="3617343"/>
            <a:ext cx="3048000" cy="304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37" y="920295"/>
            <a:ext cx="2939863" cy="2508888"/>
          </a:xfrm>
          <a:prstGeom prst="rect">
            <a:avLst/>
          </a:prstGeom>
        </p:spPr>
      </p:pic>
    </p:spTree>
    <p:extLst>
      <p:ext uri="{BB962C8B-B14F-4D97-AF65-F5344CB8AC3E}">
        <p14:creationId xmlns:p14="http://schemas.microsoft.com/office/powerpoint/2010/main" val="14111143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b="1" dirty="0" smtClean="0">
                <a:cs typeface="Tabassom" panose="00000400000000000000" pitchFamily="2" charset="-78"/>
              </a:rPr>
              <a:t>بیماری دگنالا</a:t>
            </a:r>
            <a:r>
              <a:rPr lang="en-US" b="1" dirty="0" smtClean="0">
                <a:cs typeface="Tabassom" panose="00000400000000000000" pitchFamily="2" charset="-78"/>
              </a:rPr>
              <a:t> (</a:t>
            </a:r>
            <a:r>
              <a:rPr lang="en-US" b="1" dirty="0" err="1" smtClean="0">
                <a:cs typeface="Tabassom" panose="00000400000000000000" pitchFamily="2" charset="-78"/>
              </a:rPr>
              <a:t>Degnala</a:t>
            </a:r>
            <a:r>
              <a:rPr lang="en-US" b="1" dirty="0" smtClean="0">
                <a:cs typeface="Tabassom" panose="00000400000000000000" pitchFamily="2" charset="-78"/>
              </a:rPr>
              <a:t> Disease)</a:t>
            </a:r>
            <a:endParaRPr lang="en-US" dirty="0">
              <a:cs typeface="Tabassom"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algn="r" rtl="1"/>
            <a:r>
              <a:rPr lang="ar-SA" dirty="0" smtClean="0">
                <a:cs typeface="Tabassom" panose="00000400000000000000" pitchFamily="2" charset="-78"/>
              </a:rPr>
              <a:t>پرورش </a:t>
            </a:r>
            <a:r>
              <a:rPr lang="ar-SA" dirty="0">
                <a:cs typeface="Tabassom" panose="00000400000000000000" pitchFamily="2" charset="-78"/>
              </a:rPr>
              <a:t>گاوها و بوفالوی‌ها در پاکستان، نپال و </a:t>
            </a:r>
            <a:r>
              <a:rPr lang="ar-SA" dirty="0" smtClean="0">
                <a:cs typeface="Tabassom" panose="00000400000000000000" pitchFamily="2" charset="-78"/>
              </a:rPr>
              <a:t>هند</a:t>
            </a:r>
            <a:r>
              <a:rPr lang="fa-IR" dirty="0" smtClean="0">
                <a:cs typeface="Tabassom" panose="00000400000000000000" pitchFamily="2" charset="-78"/>
              </a:rPr>
              <a:t> تغذیه شده با </a:t>
            </a:r>
            <a:r>
              <a:rPr lang="ar-SA" b="1" dirty="0" smtClean="0">
                <a:cs typeface="Tabassom" panose="00000400000000000000" pitchFamily="2" charset="-78"/>
              </a:rPr>
              <a:t>کاه </a:t>
            </a:r>
            <a:r>
              <a:rPr lang="ar-SA" b="1" dirty="0">
                <a:cs typeface="Tabassom" panose="00000400000000000000" pitchFamily="2" charset="-78"/>
              </a:rPr>
              <a:t>برنج و گندم</a:t>
            </a:r>
            <a:r>
              <a:rPr lang="ar-SA" dirty="0">
                <a:cs typeface="Tabassom" panose="00000400000000000000" pitchFamily="2" charset="-78"/>
              </a:rPr>
              <a:t> </a:t>
            </a:r>
            <a:endParaRPr lang="fa-IR" dirty="0" smtClean="0">
              <a:cs typeface="Tabassom" panose="00000400000000000000" pitchFamily="2" charset="-78"/>
            </a:endParaRPr>
          </a:p>
          <a:p>
            <a:pPr algn="r" rtl="1"/>
            <a:r>
              <a:rPr lang="ar-SA" dirty="0" smtClean="0">
                <a:cs typeface="Tabassom" panose="00000400000000000000" pitchFamily="2" charset="-78"/>
              </a:rPr>
              <a:t>ارزش </a:t>
            </a:r>
            <a:r>
              <a:rPr lang="ar-SA" dirty="0">
                <a:cs typeface="Tabassom" panose="00000400000000000000" pitchFamily="2" charset="-78"/>
              </a:rPr>
              <a:t>غذایی ضعیف </a:t>
            </a:r>
            <a:endParaRPr lang="fa-IR" dirty="0" smtClean="0">
              <a:cs typeface="Tabassom" panose="00000400000000000000" pitchFamily="2" charset="-78"/>
            </a:endParaRPr>
          </a:p>
          <a:p>
            <a:pPr algn="r" rtl="1"/>
            <a:r>
              <a:rPr lang="fa-IR" dirty="0" smtClean="0">
                <a:cs typeface="Tabassom" panose="00000400000000000000" pitchFamily="2" charset="-78"/>
              </a:rPr>
              <a:t>آلودگی </a:t>
            </a:r>
            <a:r>
              <a:rPr lang="ar-SA" dirty="0" smtClean="0">
                <a:cs typeface="Tabassom" panose="00000400000000000000" pitchFamily="2" charset="-78"/>
              </a:rPr>
              <a:t>گیاهان </a:t>
            </a:r>
            <a:r>
              <a:rPr lang="ar-SA" dirty="0">
                <a:cs typeface="Tabassom" panose="00000400000000000000" pitchFamily="2" charset="-78"/>
              </a:rPr>
              <a:t>برنج و گندم </a:t>
            </a:r>
            <a:r>
              <a:rPr lang="ar-SA" dirty="0" smtClean="0">
                <a:cs typeface="Tabassom" panose="00000400000000000000" pitchFamily="2" charset="-78"/>
              </a:rPr>
              <a:t>توسط </a:t>
            </a:r>
            <a:r>
              <a:rPr lang="ar-SA" b="1" dirty="0">
                <a:cs typeface="Tabassom" panose="00000400000000000000" pitchFamily="2" charset="-78"/>
              </a:rPr>
              <a:t>قارچ</a:t>
            </a:r>
            <a:r>
              <a:rPr lang="en-US" b="1" dirty="0">
                <a:cs typeface="Tabassom" panose="00000400000000000000" pitchFamily="2" charset="-78"/>
              </a:rPr>
              <a:t> </a:t>
            </a:r>
            <a:r>
              <a:rPr lang="en-US" b="1" dirty="0" err="1">
                <a:cs typeface="Tabassom" panose="00000400000000000000" pitchFamily="2" charset="-78"/>
              </a:rPr>
              <a:t>Fusarium</a:t>
            </a:r>
            <a:r>
              <a:rPr lang="en-US" dirty="0">
                <a:cs typeface="Tabassom" panose="00000400000000000000" pitchFamily="2" charset="-78"/>
              </a:rPr>
              <a:t> </a:t>
            </a:r>
            <a:r>
              <a:rPr lang="ar-SA" dirty="0">
                <a:cs typeface="Tabassom" panose="00000400000000000000" pitchFamily="2" charset="-78"/>
              </a:rPr>
              <a:t>و در ارتباط با سایر گونه‌های قارچی آلوده شوند، مسئول ایجاد </a:t>
            </a:r>
            <a:r>
              <a:rPr lang="ar-SA" b="1" dirty="0">
                <a:cs typeface="Tabassom" panose="00000400000000000000" pitchFamily="2" charset="-78"/>
              </a:rPr>
              <a:t>بیماری دگنالا</a:t>
            </a:r>
            <a:r>
              <a:rPr lang="ar-SA" dirty="0">
                <a:cs typeface="Tabassom" panose="00000400000000000000" pitchFamily="2" charset="-78"/>
              </a:rPr>
              <a:t> </a:t>
            </a:r>
            <a:endParaRPr lang="fa-IR" dirty="0" smtClean="0">
              <a:cs typeface="Tabassom" panose="00000400000000000000" pitchFamily="2" charset="-78"/>
            </a:endParaRPr>
          </a:p>
          <a:p>
            <a:pPr algn="r" rtl="1"/>
            <a:r>
              <a:rPr lang="ar-SA" dirty="0" smtClean="0">
                <a:cs typeface="Tabassom" panose="00000400000000000000" pitchFamily="2" charset="-78"/>
              </a:rPr>
              <a:t>مشکلات </a:t>
            </a:r>
            <a:r>
              <a:rPr lang="ar-SA" dirty="0">
                <a:cs typeface="Tabassom" panose="00000400000000000000" pitchFamily="2" charset="-78"/>
              </a:rPr>
              <a:t>شدید </a:t>
            </a:r>
            <a:r>
              <a:rPr lang="ar-SA" dirty="0" smtClean="0">
                <a:cs typeface="Tabassom" panose="00000400000000000000" pitchFamily="2" charset="-78"/>
              </a:rPr>
              <a:t>سلامتی، </a:t>
            </a:r>
            <a:r>
              <a:rPr lang="ar-SA" b="1" dirty="0" smtClean="0">
                <a:cs typeface="Tabassom" panose="00000400000000000000" pitchFamily="2" charset="-78"/>
              </a:rPr>
              <a:t>زیان </a:t>
            </a:r>
            <a:r>
              <a:rPr lang="ar-SA" b="1" dirty="0">
                <a:cs typeface="Tabassom" panose="00000400000000000000" pitchFamily="2" charset="-78"/>
              </a:rPr>
              <a:t>اقتصادی قابل توجه</a:t>
            </a:r>
            <a:r>
              <a:rPr lang="ar-SA" dirty="0">
                <a:cs typeface="Tabassom" panose="00000400000000000000" pitchFamily="2" charset="-78"/>
              </a:rPr>
              <a:t> </a:t>
            </a:r>
            <a:r>
              <a:rPr lang="ar-SA" dirty="0" smtClean="0">
                <a:cs typeface="Tabassom" panose="00000400000000000000" pitchFamily="2" charset="-78"/>
              </a:rPr>
              <a:t>کاهش تولید</a:t>
            </a:r>
            <a:r>
              <a:rPr lang="fa-IR" dirty="0" smtClean="0">
                <a:cs typeface="Tabassom" panose="00000400000000000000" pitchFamily="2" charset="-78"/>
              </a:rPr>
              <a:t>، </a:t>
            </a:r>
            <a:r>
              <a:rPr lang="ar-SA" dirty="0" smtClean="0">
                <a:cs typeface="Tabassom" panose="00000400000000000000" pitchFamily="2" charset="-78"/>
              </a:rPr>
              <a:t>کند</a:t>
            </a:r>
            <a:r>
              <a:rPr lang="fa-IR" dirty="0" smtClean="0">
                <a:cs typeface="Tabassom" panose="00000400000000000000" pitchFamily="2" charset="-78"/>
              </a:rPr>
              <a:t>ی</a:t>
            </a:r>
            <a:r>
              <a:rPr lang="ar-SA" dirty="0" smtClean="0">
                <a:cs typeface="Tabassom" panose="00000400000000000000" pitchFamily="2" charset="-78"/>
              </a:rPr>
              <a:t> رشد حیوانات</a:t>
            </a:r>
            <a:r>
              <a:rPr lang="fa-IR" dirty="0" smtClean="0">
                <a:cs typeface="Tabassom" panose="00000400000000000000" pitchFamily="2" charset="-78"/>
              </a:rPr>
              <a:t>، </a:t>
            </a:r>
            <a:r>
              <a:rPr lang="ar-SA" dirty="0" smtClean="0">
                <a:cs typeface="Tabassom" panose="00000400000000000000" pitchFamily="2" charset="-78"/>
              </a:rPr>
              <a:t>افزایش مرگ </a:t>
            </a:r>
            <a:r>
              <a:rPr lang="ar-SA" dirty="0">
                <a:cs typeface="Tabassom" panose="00000400000000000000" pitchFamily="2" charset="-78"/>
              </a:rPr>
              <a:t>و </a:t>
            </a:r>
            <a:r>
              <a:rPr lang="ar-SA" dirty="0" smtClean="0">
                <a:cs typeface="Tabassom" panose="00000400000000000000" pitchFamily="2" charset="-78"/>
              </a:rPr>
              <a:t>میر</a:t>
            </a:r>
            <a:r>
              <a:rPr lang="fa-IR" dirty="0" smtClean="0">
                <a:cs typeface="Tabassom" panose="00000400000000000000" pitchFamily="2" charset="-78"/>
              </a:rPr>
              <a:t> </a:t>
            </a:r>
            <a:r>
              <a:rPr lang="ar-SA" dirty="0" smtClean="0">
                <a:cs typeface="Tabassom" panose="00000400000000000000" pitchFamily="2" charset="-78"/>
              </a:rPr>
              <a:t>و عملکرد</a:t>
            </a:r>
            <a:r>
              <a:rPr lang="fa-IR" dirty="0" smtClean="0">
                <a:cs typeface="Tabassom" panose="00000400000000000000" pitchFamily="2" charset="-78"/>
              </a:rPr>
              <a:t> </a:t>
            </a:r>
            <a:r>
              <a:rPr lang="ar-SA" dirty="0" smtClean="0">
                <a:cs typeface="Tabassom" panose="00000400000000000000" pitchFamily="2" charset="-78"/>
              </a:rPr>
              <a:t>ضعیف </a:t>
            </a:r>
            <a:r>
              <a:rPr lang="ar-SA" dirty="0">
                <a:cs typeface="Tabassom" panose="00000400000000000000" pitchFamily="2" charset="-78"/>
              </a:rPr>
              <a:t>حیوانات </a:t>
            </a:r>
            <a:endParaRPr lang="fa-IR" dirty="0" smtClean="0">
              <a:cs typeface="Tabassom" panose="00000400000000000000" pitchFamily="2" charset="-78"/>
            </a:endParaRPr>
          </a:p>
          <a:p>
            <a:pPr algn="r" rtl="1"/>
            <a:r>
              <a:rPr lang="ar-SA" b="1" dirty="0" smtClean="0">
                <a:cs typeface="Tabassom" panose="00000400000000000000" pitchFamily="2" charset="-78"/>
              </a:rPr>
              <a:t>نکروز </a:t>
            </a:r>
            <a:r>
              <a:rPr lang="ar-SA" b="1" dirty="0">
                <a:cs typeface="Tabassom" panose="00000400000000000000" pitchFamily="2" charset="-78"/>
              </a:rPr>
              <a:t>و گانگرن (مرگ بافتی</a:t>
            </a:r>
            <a:r>
              <a:rPr lang="ar-SA" b="1" dirty="0" smtClean="0">
                <a:cs typeface="Tabassom" panose="00000400000000000000" pitchFamily="2" charset="-78"/>
              </a:rPr>
              <a:t>)</a:t>
            </a:r>
            <a:endParaRPr lang="en-US" dirty="0">
              <a:cs typeface="Tabassom" panose="00000400000000000000" pitchFamily="2" charset="-78"/>
            </a:endParaRPr>
          </a:p>
          <a:p>
            <a:pPr algn="r" rtl="1"/>
            <a:r>
              <a:rPr lang="ar-SA" b="1" dirty="0">
                <a:cs typeface="Tabassom" panose="00000400000000000000" pitchFamily="2" charset="-78"/>
              </a:rPr>
              <a:t>مکانیسم اثر</a:t>
            </a:r>
            <a:r>
              <a:rPr lang="en-US" b="1" dirty="0">
                <a:cs typeface="Tabassom" panose="00000400000000000000" pitchFamily="2" charset="-78"/>
              </a:rPr>
              <a:t> (Mode of Action)</a:t>
            </a:r>
            <a:endParaRPr lang="en-US" dirty="0">
              <a:cs typeface="Tabassom" panose="00000400000000000000" pitchFamily="2" charset="-78"/>
            </a:endParaRPr>
          </a:p>
          <a:p>
            <a:pPr lvl="1" algn="r" rtl="1"/>
            <a:r>
              <a:rPr lang="ar-SA" dirty="0">
                <a:cs typeface="Tabassom" panose="00000400000000000000" pitchFamily="2" charset="-78"/>
              </a:rPr>
              <a:t>بیماری دگنالا که اعتقاد بر این است </a:t>
            </a:r>
            <a:r>
              <a:rPr lang="ar-SA" b="1" dirty="0">
                <a:cs typeface="Tabassom" panose="00000400000000000000" pitchFamily="2" charset="-78"/>
              </a:rPr>
              <a:t>مایکوتوکسیکوزیس</a:t>
            </a:r>
            <a:r>
              <a:rPr lang="ar-SA" dirty="0">
                <a:cs typeface="Tabassom" panose="00000400000000000000" pitchFamily="2" charset="-78"/>
              </a:rPr>
              <a:t> باشد، </a:t>
            </a:r>
            <a:r>
              <a:rPr lang="ar-SA" b="1" dirty="0">
                <a:cs typeface="Tabassom" panose="00000400000000000000" pitchFamily="2" charset="-78"/>
              </a:rPr>
              <a:t>سندرم بالینی مشابه ارگوتیسم مزمن</a:t>
            </a:r>
            <a:r>
              <a:rPr lang="ar-SA" dirty="0">
                <a:cs typeface="Tabassom" panose="00000400000000000000" pitchFamily="2" charset="-78"/>
              </a:rPr>
              <a:t> دارد</a:t>
            </a:r>
            <a:r>
              <a:rPr lang="en-US" dirty="0">
                <a:cs typeface="Tabassom" panose="00000400000000000000" pitchFamily="2" charset="-78"/>
              </a:rPr>
              <a:t>.</a:t>
            </a:r>
          </a:p>
          <a:p>
            <a:pPr lvl="1" algn="r" rtl="1"/>
            <a:r>
              <a:rPr lang="ar-SA" dirty="0">
                <a:cs typeface="Tabassom" panose="00000400000000000000" pitchFamily="2" charset="-78"/>
              </a:rPr>
              <a:t>مشخصه آن شامل </a:t>
            </a:r>
            <a:r>
              <a:rPr lang="ar-SA" b="1" dirty="0">
                <a:cs typeface="Tabassom" panose="00000400000000000000" pitchFamily="2" charset="-78"/>
              </a:rPr>
              <a:t>تورم، نکروز و گانگرن پاها، دم، گوش‌ها و غیره</a:t>
            </a:r>
            <a:r>
              <a:rPr lang="ar-SA" dirty="0">
                <a:cs typeface="Tabassom" panose="00000400000000000000" pitchFamily="2" charset="-78"/>
              </a:rPr>
              <a:t> است</a:t>
            </a:r>
            <a:r>
              <a:rPr lang="en-US" dirty="0">
                <a:cs typeface="Tabassom" panose="00000400000000000000" pitchFamily="2" charset="-78"/>
              </a:rPr>
              <a:t>.</a:t>
            </a:r>
          </a:p>
          <a:p>
            <a:pPr lvl="1" algn="r" rtl="1"/>
            <a:r>
              <a:rPr lang="ar-SA" dirty="0">
                <a:cs typeface="Tabassom" panose="00000400000000000000" pitchFamily="2" charset="-78"/>
              </a:rPr>
              <a:t>در نتیجه، در بخش‌های وابسته گوش، دم و پا، </a:t>
            </a:r>
            <a:r>
              <a:rPr lang="ar-SA" b="1" dirty="0">
                <a:cs typeface="Tabassom" panose="00000400000000000000" pitchFamily="2" charset="-78"/>
              </a:rPr>
              <a:t>تأمین خون مختل شده و در نهایت بافت‌ها بر اثر کمبود اکسیژن می‌میرند</a:t>
            </a:r>
            <a:r>
              <a:rPr lang="en-US" dirty="0">
                <a:cs typeface="Tabassom" panose="00000400000000000000" pitchFamily="2" charset="-78"/>
              </a:rPr>
              <a:t>.</a:t>
            </a:r>
          </a:p>
          <a:p>
            <a:pPr algn="r"/>
            <a:endParaRPr lang="en-US" dirty="0">
              <a:cs typeface="Tabassom" panose="00000400000000000000" pitchFamily="2" charset="-78"/>
            </a:endParaRPr>
          </a:p>
        </p:txBody>
      </p:sp>
    </p:spTree>
    <p:extLst>
      <p:ext uri="{BB962C8B-B14F-4D97-AF65-F5344CB8AC3E}">
        <p14:creationId xmlns:p14="http://schemas.microsoft.com/office/powerpoint/2010/main" val="362991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0329"/>
            <a:ext cx="11056374" cy="5756634"/>
          </a:xfrm>
        </p:spPr>
        <p:txBody>
          <a:bodyPr>
            <a:normAutofit fontScale="92500"/>
          </a:bodyPr>
          <a:lstStyle/>
          <a:p>
            <a:pPr algn="r" rtl="1"/>
            <a:r>
              <a:rPr lang="ar-SA" b="1" dirty="0">
                <a:cs typeface="Tabassom" panose="00000400000000000000" pitchFamily="2" charset="-78"/>
              </a:rPr>
              <a:t>سمیت</a:t>
            </a:r>
            <a:r>
              <a:rPr lang="en-US" b="1" dirty="0">
                <a:cs typeface="Tabassom" panose="00000400000000000000" pitchFamily="2" charset="-78"/>
              </a:rPr>
              <a:t> (Toxicity)</a:t>
            </a:r>
            <a:endParaRPr lang="en-US" dirty="0">
              <a:cs typeface="Tabassom" panose="00000400000000000000" pitchFamily="2" charset="-78"/>
            </a:endParaRPr>
          </a:p>
          <a:p>
            <a:pPr lvl="0" algn="r" rtl="1"/>
            <a:r>
              <a:rPr lang="ar-SA" dirty="0">
                <a:cs typeface="Tabassom" panose="00000400000000000000" pitchFamily="2" charset="-78"/>
              </a:rPr>
              <a:t>حیوانات بیمار معمولاً </a:t>
            </a:r>
            <a:r>
              <a:rPr lang="ar-SA" b="1" dirty="0">
                <a:cs typeface="Tabassom" panose="00000400000000000000" pitchFamily="2" charset="-78"/>
              </a:rPr>
              <a:t>ضعیف</a:t>
            </a:r>
            <a:r>
              <a:rPr lang="ar-SA" dirty="0">
                <a:cs typeface="Tabassom" panose="00000400000000000000" pitchFamily="2" charset="-78"/>
              </a:rPr>
              <a:t> هستند؛ </a:t>
            </a:r>
            <a:r>
              <a:rPr lang="ar-SA" b="1" dirty="0">
                <a:cs typeface="Tabassom" panose="00000400000000000000" pitchFamily="2" charset="-78"/>
              </a:rPr>
              <a:t>زخم‌های التهابی و گانگرن</a:t>
            </a:r>
            <a:r>
              <a:rPr lang="ar-SA" dirty="0">
                <a:cs typeface="Tabassom" panose="00000400000000000000" pitchFamily="2" charset="-78"/>
              </a:rPr>
              <a:t> در اندام‌ها و سایر بخش‌های وابسته بدن ایجاد می‌شود</a:t>
            </a:r>
            <a:r>
              <a:rPr lang="en-US" dirty="0">
                <a:cs typeface="Tabassom" panose="00000400000000000000" pitchFamily="2" charset="-78"/>
              </a:rPr>
              <a:t>.</a:t>
            </a:r>
          </a:p>
          <a:p>
            <a:pPr lvl="0" algn="r" rtl="1"/>
            <a:r>
              <a:rPr lang="ar-SA" b="1" dirty="0" smtClean="0">
                <a:cs typeface="Tabassom" panose="00000400000000000000" pitchFamily="2" charset="-78"/>
              </a:rPr>
              <a:t>گانگرن </a:t>
            </a:r>
            <a:r>
              <a:rPr lang="ar-SA" b="1" dirty="0">
                <a:cs typeface="Tabassom" panose="00000400000000000000" pitchFamily="2" charset="-78"/>
              </a:rPr>
              <a:t>دم</a:t>
            </a:r>
            <a:r>
              <a:rPr lang="ar-SA" dirty="0">
                <a:cs typeface="Tabassom" panose="00000400000000000000" pitchFamily="2" charset="-78"/>
              </a:rPr>
              <a:t> </a:t>
            </a:r>
            <a:endParaRPr lang="fa-IR" dirty="0" smtClean="0">
              <a:cs typeface="Tabassom" panose="00000400000000000000" pitchFamily="2" charset="-78"/>
            </a:endParaRPr>
          </a:p>
          <a:p>
            <a:pPr lvl="0" algn="r" rtl="1"/>
            <a:r>
              <a:rPr lang="ar-SA" dirty="0" smtClean="0">
                <a:cs typeface="Tabassom" panose="00000400000000000000" pitchFamily="2" charset="-78"/>
              </a:rPr>
              <a:t>معمولاً </a:t>
            </a:r>
            <a:r>
              <a:rPr lang="ar-SA" b="1" dirty="0">
                <a:cs typeface="Tabassom" panose="00000400000000000000" pitchFamily="2" charset="-78"/>
              </a:rPr>
              <a:t>یک یا هر دو گوش</a:t>
            </a:r>
            <a:r>
              <a:rPr lang="ar-SA" dirty="0">
                <a:cs typeface="Tabassom" panose="00000400000000000000" pitchFamily="2" charset="-78"/>
              </a:rPr>
              <a:t> علائم </a:t>
            </a:r>
            <a:r>
              <a:rPr lang="ar-SA" b="1" dirty="0">
                <a:cs typeface="Tabassom" panose="00000400000000000000" pitchFamily="2" charset="-78"/>
              </a:rPr>
              <a:t>گانگرن خشک</a:t>
            </a:r>
            <a:r>
              <a:rPr lang="ar-SA" dirty="0">
                <a:cs typeface="Tabassom" panose="00000400000000000000" pitchFamily="2" charset="-78"/>
              </a:rPr>
              <a:t> را نشان می‌دهند</a:t>
            </a:r>
            <a:r>
              <a:rPr lang="en-US" dirty="0">
                <a:cs typeface="Tabassom" panose="00000400000000000000" pitchFamily="2" charset="-78"/>
              </a:rPr>
              <a:t>.</a:t>
            </a:r>
          </a:p>
          <a:p>
            <a:pPr lvl="0" algn="r" rtl="1"/>
            <a:r>
              <a:rPr lang="ar-SA" b="1" dirty="0" smtClean="0">
                <a:cs typeface="Tabassom" panose="00000400000000000000" pitchFamily="2" charset="-78"/>
              </a:rPr>
              <a:t>پوزه </a:t>
            </a:r>
            <a:r>
              <a:rPr lang="ar-SA" b="1" dirty="0">
                <a:cs typeface="Tabassom" panose="00000400000000000000" pitchFamily="2" charset="-78"/>
              </a:rPr>
              <a:t>و حتی نوک زبان</a:t>
            </a:r>
            <a:r>
              <a:rPr lang="ar-SA" dirty="0">
                <a:cs typeface="Tabassom" panose="00000400000000000000" pitchFamily="2" charset="-78"/>
              </a:rPr>
              <a:t> نیز گانگرنی </a:t>
            </a:r>
            <a:r>
              <a:rPr lang="ar-SA" dirty="0" smtClean="0">
                <a:cs typeface="Tabassom" panose="00000400000000000000" pitchFamily="2" charset="-78"/>
              </a:rPr>
              <a:t>شده</a:t>
            </a:r>
            <a:r>
              <a:rPr lang="en-US" dirty="0" smtClean="0">
                <a:cs typeface="Tabassom" panose="00000400000000000000" pitchFamily="2" charset="-78"/>
              </a:rPr>
              <a:t>.</a:t>
            </a:r>
            <a:endParaRPr lang="en-US" dirty="0">
              <a:cs typeface="Tabassom" panose="00000400000000000000" pitchFamily="2" charset="-78"/>
            </a:endParaRPr>
          </a:p>
          <a:p>
            <a:pPr lvl="0" algn="r" rtl="1"/>
            <a:r>
              <a:rPr lang="ar-SA" dirty="0">
                <a:cs typeface="Tabassom" panose="00000400000000000000" pitchFamily="2" charset="-78"/>
              </a:rPr>
              <a:t>یکی یا چند سم در مراحل مختلف ضایعه داشتند؛ پاها تا زانو متورم شدند؛ موها ریخته و تغییرات التهابی شروع شد</a:t>
            </a:r>
            <a:r>
              <a:rPr lang="en-US" dirty="0">
                <a:cs typeface="Tabassom" panose="00000400000000000000" pitchFamily="2" charset="-78"/>
              </a:rPr>
              <a:t>.</a:t>
            </a:r>
          </a:p>
          <a:p>
            <a:pPr lvl="0" algn="r" rtl="1"/>
            <a:r>
              <a:rPr lang="ar-SA" dirty="0">
                <a:cs typeface="Tabassom" panose="00000400000000000000" pitchFamily="2" charset="-78"/>
              </a:rPr>
              <a:t>بعداً </a:t>
            </a:r>
            <a:r>
              <a:rPr lang="ar-SA" b="1" dirty="0">
                <a:cs typeface="Tabassom" panose="00000400000000000000" pitchFamily="2" charset="-78"/>
              </a:rPr>
              <a:t>زخم‌ها در تاج سم، مفصل خرگوشی، پاسترن، زانو و ناحیه هاک</a:t>
            </a:r>
            <a:r>
              <a:rPr lang="ar-SA" dirty="0">
                <a:cs typeface="Tabassom" panose="00000400000000000000" pitchFamily="2" charset="-78"/>
              </a:rPr>
              <a:t> ظاهر شدند</a:t>
            </a:r>
            <a:r>
              <a:rPr lang="en-US" dirty="0">
                <a:cs typeface="Tabassom" panose="00000400000000000000" pitchFamily="2" charset="-78"/>
              </a:rPr>
              <a:t>.</a:t>
            </a:r>
          </a:p>
          <a:p>
            <a:pPr lvl="0" algn="r" rtl="1"/>
            <a:r>
              <a:rPr lang="ar-SA" dirty="0">
                <a:cs typeface="Tabassom" panose="00000400000000000000" pitchFamily="2" charset="-78"/>
              </a:rPr>
              <a:t>در موارد پیشرفته، </a:t>
            </a:r>
            <a:r>
              <a:rPr lang="ar-SA" b="1" dirty="0">
                <a:cs typeface="Tabassom" panose="00000400000000000000" pitchFamily="2" charset="-78"/>
              </a:rPr>
              <a:t>قسمت‌های پایینی پاها گانگرنی شد، سم‌ها ریختند و استخوان‌ها نمایان شدند</a:t>
            </a:r>
            <a:r>
              <a:rPr lang="en-US" dirty="0">
                <a:cs typeface="Tabassom" panose="00000400000000000000" pitchFamily="2" charset="-78"/>
              </a:rPr>
              <a:t>.</a:t>
            </a:r>
          </a:p>
          <a:p>
            <a:pPr lvl="0" algn="r" rtl="1"/>
            <a:r>
              <a:rPr lang="ar-SA" dirty="0">
                <a:cs typeface="Tabassom" panose="00000400000000000000" pitchFamily="2" charset="-78"/>
              </a:rPr>
              <a:t>بخش‌های گانگرنی دم، نوک گوش‌ها، زبان و سایر بخش‌های آسیب‌دیده بدن جدا شدند، اگرچه زخم‌ها با گذشت زمان بهبود یافتند</a:t>
            </a:r>
            <a:r>
              <a:rPr lang="en-US" dirty="0">
                <a:cs typeface="Tabassom" panose="00000400000000000000" pitchFamily="2" charset="-78"/>
              </a:rPr>
              <a:t>.</a:t>
            </a:r>
          </a:p>
          <a:p>
            <a:pPr algn="r" rtl="1"/>
            <a:r>
              <a:rPr lang="ar-SA" b="1" dirty="0">
                <a:cs typeface="Tabassom" panose="00000400000000000000" pitchFamily="2" charset="-78"/>
              </a:rPr>
              <a:t>درمان</a:t>
            </a:r>
            <a:r>
              <a:rPr lang="en-US" b="1" dirty="0">
                <a:cs typeface="Tabassom" panose="00000400000000000000" pitchFamily="2" charset="-78"/>
              </a:rPr>
              <a:t> (Treatment)</a:t>
            </a:r>
            <a:endParaRPr lang="en-US" dirty="0">
              <a:cs typeface="Tabassom" panose="00000400000000000000" pitchFamily="2" charset="-78"/>
            </a:endParaRPr>
          </a:p>
          <a:p>
            <a:pPr lvl="0" algn="r" rtl="1"/>
            <a:r>
              <a:rPr lang="ar-SA" dirty="0">
                <a:cs typeface="Tabassom" panose="00000400000000000000" pitchFamily="2" charset="-78"/>
              </a:rPr>
              <a:t>درمان </a:t>
            </a:r>
            <a:r>
              <a:rPr lang="ar-SA" b="1" dirty="0">
                <a:cs typeface="Tabassom" panose="00000400000000000000" pitchFamily="2" charset="-78"/>
              </a:rPr>
              <a:t>علائم‌محور</a:t>
            </a:r>
            <a:r>
              <a:rPr lang="ar-SA" dirty="0">
                <a:cs typeface="Tabassom" panose="00000400000000000000" pitchFamily="2" charset="-78"/>
              </a:rPr>
              <a:t> است</a:t>
            </a:r>
            <a:r>
              <a:rPr lang="en-US" dirty="0">
                <a:cs typeface="Tabassom" panose="00000400000000000000" pitchFamily="2" charset="-78"/>
              </a:rPr>
              <a:t>.</a:t>
            </a:r>
          </a:p>
          <a:p>
            <a:pPr algn="r"/>
            <a:endParaRPr lang="en-US" dirty="0">
              <a:cs typeface="Tabassom" panose="00000400000000000000" pitchFamily="2" charset="-78"/>
            </a:endParaRPr>
          </a:p>
        </p:txBody>
      </p:sp>
    </p:spTree>
    <p:extLst>
      <p:ext uri="{BB962C8B-B14F-4D97-AF65-F5344CB8AC3E}">
        <p14:creationId xmlns:p14="http://schemas.microsoft.com/office/powerpoint/2010/main" val="469738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206" y="365125"/>
            <a:ext cx="11496368" cy="1325563"/>
          </a:xfrm>
        </p:spPr>
        <p:txBody>
          <a:bodyPr>
            <a:normAutofit/>
          </a:bodyPr>
          <a:lstStyle/>
          <a:p>
            <a:pPr algn="r" rtl="1"/>
            <a:r>
              <a:rPr lang="ar-SA" sz="4000" b="1" dirty="0" smtClean="0">
                <a:cs typeface="Tabassom" panose="00000400000000000000" pitchFamily="2" charset="-78"/>
              </a:rPr>
              <a:t>مایکوتوکسین‌های ترمورژنیک</a:t>
            </a:r>
            <a:r>
              <a:rPr lang="en-US" sz="4000" b="1" dirty="0" smtClean="0">
                <a:cs typeface="Tabassom" panose="00000400000000000000" pitchFamily="2" charset="-78"/>
              </a:rPr>
              <a:t> (</a:t>
            </a:r>
            <a:r>
              <a:rPr lang="en-US" sz="4000" b="1" dirty="0" err="1" smtClean="0">
                <a:cs typeface="Tabassom" panose="00000400000000000000" pitchFamily="2" charset="-78"/>
              </a:rPr>
              <a:t>Tremorgenic</a:t>
            </a:r>
            <a:r>
              <a:rPr lang="en-US" sz="4000" b="1" dirty="0" smtClean="0">
                <a:cs typeface="Tabassom" panose="00000400000000000000" pitchFamily="2" charset="-78"/>
              </a:rPr>
              <a:t> Mycotoxins)</a:t>
            </a:r>
            <a:endParaRPr lang="en-US" sz="4000" dirty="0">
              <a:cs typeface="Tabassom" panose="00000400000000000000" pitchFamily="2" charset="-78"/>
            </a:endParaRPr>
          </a:p>
        </p:txBody>
      </p:sp>
      <p:sp>
        <p:nvSpPr>
          <p:cNvPr id="3" name="Content Placeholder 2"/>
          <p:cNvSpPr>
            <a:spLocks noGrp="1"/>
          </p:cNvSpPr>
          <p:nvPr>
            <p:ph idx="1"/>
          </p:nvPr>
        </p:nvSpPr>
        <p:spPr>
          <a:xfrm>
            <a:off x="838199" y="1825624"/>
            <a:ext cx="10695039" cy="4803775"/>
          </a:xfrm>
        </p:spPr>
        <p:txBody>
          <a:bodyPr>
            <a:normAutofit/>
          </a:bodyPr>
          <a:lstStyle/>
          <a:p>
            <a:pPr lvl="0" algn="r" rtl="1"/>
            <a:r>
              <a:rPr lang="ar-SA" dirty="0" smtClean="0">
                <a:cs typeface="Tabassom" panose="00000400000000000000" pitchFamily="2" charset="-78"/>
              </a:rPr>
              <a:t>بیش </a:t>
            </a:r>
            <a:r>
              <a:rPr lang="ar-SA" dirty="0">
                <a:cs typeface="Tabassom" panose="00000400000000000000" pitchFamily="2" charset="-78"/>
              </a:rPr>
              <a:t>از </a:t>
            </a:r>
            <a:r>
              <a:rPr lang="fa-IR" b="1" dirty="0">
                <a:cs typeface="Tabassom" panose="00000400000000000000" pitchFamily="2" charset="-78"/>
              </a:rPr>
              <a:t>۲۰ </a:t>
            </a:r>
            <a:r>
              <a:rPr lang="ar-SA" b="1" dirty="0">
                <a:cs typeface="Tabassom" panose="00000400000000000000" pitchFamily="2" charset="-78"/>
              </a:rPr>
              <a:t>مایکوتوکسین</a:t>
            </a:r>
            <a:r>
              <a:rPr lang="ar-SA" dirty="0">
                <a:cs typeface="Tabassom" panose="00000400000000000000" pitchFamily="2" charset="-78"/>
              </a:rPr>
              <a:t> که حاوی </a:t>
            </a:r>
            <a:r>
              <a:rPr lang="ar-SA" b="1" dirty="0">
                <a:cs typeface="Tabassom" panose="00000400000000000000" pitchFamily="2" charset="-78"/>
              </a:rPr>
              <a:t>واحد ایندول مشتق از تریپتوفان</a:t>
            </a:r>
            <a:r>
              <a:rPr lang="ar-SA" dirty="0">
                <a:cs typeface="Tabassom" panose="00000400000000000000" pitchFamily="2" charset="-78"/>
              </a:rPr>
              <a:t> هستند، </a:t>
            </a:r>
            <a:r>
              <a:rPr lang="ar-SA" b="1" dirty="0">
                <a:cs typeface="Tabassom" panose="00000400000000000000" pitchFamily="2" charset="-78"/>
              </a:rPr>
              <a:t>پتانسیل ترمورژنیک</a:t>
            </a:r>
            <a:r>
              <a:rPr lang="ar-SA" dirty="0">
                <a:cs typeface="Tabassom" panose="00000400000000000000" pitchFamily="2" charset="-78"/>
              </a:rPr>
              <a:t> در حیوانات و انسان‌ها دارند</a:t>
            </a:r>
            <a:r>
              <a:rPr lang="en-US" dirty="0">
                <a:cs typeface="Tabassom" panose="00000400000000000000" pitchFamily="2" charset="-78"/>
              </a:rPr>
              <a:t>.</a:t>
            </a:r>
          </a:p>
          <a:p>
            <a:pPr lvl="0" algn="r" rtl="1"/>
            <a:r>
              <a:rPr lang="ar-SA" dirty="0">
                <a:cs typeface="Tabassom" panose="00000400000000000000" pitchFamily="2" charset="-78"/>
              </a:rPr>
              <a:t>قارچ‌های تولیدکننده ترمورژن روی </a:t>
            </a:r>
            <a:r>
              <a:rPr lang="ar-SA" b="1" dirty="0">
                <a:cs typeface="Tabassom" panose="00000400000000000000" pitchFamily="2" charset="-78"/>
              </a:rPr>
              <a:t>انواع گسترده‌ای از مواد غذایی</a:t>
            </a:r>
            <a:r>
              <a:rPr lang="ar-SA" dirty="0">
                <a:cs typeface="Tabassom" panose="00000400000000000000" pitchFamily="2" charset="-78"/>
              </a:rPr>
              <a:t> رشد می‌کنند، شامل محصولات لبنی یا غلات برای مصرف انسانی، غلات و آجیل‌های ذخیره‌شده، تعدادی از علوفه‌های مصرفی دام، و همچنین </a:t>
            </a:r>
            <a:r>
              <a:rPr lang="ar-SA" b="1" dirty="0">
                <a:cs typeface="Tabassom" panose="00000400000000000000" pitchFamily="2" charset="-78"/>
              </a:rPr>
              <a:t>پسماندهای صنایع غذایی یا نوشیدنی، زباله و کمپوست</a:t>
            </a:r>
            <a:r>
              <a:rPr lang="en-US" dirty="0">
                <a:cs typeface="Tabassom" panose="00000400000000000000" pitchFamily="2" charset="-78"/>
              </a:rPr>
              <a:t>.</a:t>
            </a:r>
          </a:p>
          <a:p>
            <a:pPr lvl="0" algn="r" rtl="1"/>
            <a:r>
              <a:rPr lang="ar-SA" dirty="0">
                <a:cs typeface="Tabassom" panose="00000400000000000000" pitchFamily="2" charset="-78"/>
              </a:rPr>
              <a:t>این مایکوتوکسین‌ها می‌توانند باعث </a:t>
            </a:r>
            <a:r>
              <a:rPr lang="ar-SA" b="1" dirty="0">
                <a:cs typeface="Tabassom" panose="00000400000000000000" pitchFamily="2" charset="-78"/>
              </a:rPr>
              <a:t>لرزش متناوب یا مداوم</a:t>
            </a:r>
            <a:r>
              <a:rPr lang="ar-SA" dirty="0">
                <a:cs typeface="Tabassom" panose="00000400000000000000" pitchFamily="2" charset="-78"/>
              </a:rPr>
              <a:t> در مهره‌داران شوند، به ویژه </a:t>
            </a:r>
            <a:r>
              <a:rPr lang="ar-SA" b="1" dirty="0">
                <a:cs typeface="Tabassom" panose="00000400000000000000" pitchFamily="2" charset="-78"/>
              </a:rPr>
              <a:t>سگ‌ها</a:t>
            </a:r>
            <a:r>
              <a:rPr lang="ar-SA" dirty="0">
                <a:cs typeface="Tabassom" panose="00000400000000000000" pitchFamily="2" charset="-78"/>
              </a:rPr>
              <a:t> به دلیل </a:t>
            </a:r>
            <a:r>
              <a:rPr lang="ar-SA" b="1" dirty="0">
                <a:cs typeface="Tabassom" panose="00000400000000000000" pitchFamily="2" charset="-78"/>
              </a:rPr>
              <a:t>اشتها و رفتار پرسه‌زنی نامحدودشان</a:t>
            </a:r>
            <a:r>
              <a:rPr lang="en-US" dirty="0">
                <a:cs typeface="Tabassom" panose="00000400000000000000" pitchFamily="2" charset="-78"/>
              </a:rPr>
              <a:t>.</a:t>
            </a:r>
          </a:p>
          <a:p>
            <a:pPr lvl="0" algn="r" rtl="1"/>
            <a:r>
              <a:rPr lang="ar-SA" b="1" dirty="0">
                <a:cs typeface="Tabassom" panose="00000400000000000000" pitchFamily="2" charset="-78"/>
              </a:rPr>
              <a:t>سندرم‌های لرزش ناشی از مایکوتوکسین</a:t>
            </a:r>
            <a:r>
              <a:rPr lang="ar-SA" dirty="0">
                <a:cs typeface="Tabassom" panose="00000400000000000000" pitchFamily="2" charset="-78"/>
              </a:rPr>
              <a:t> در دام‌ها گزارش شده است</a:t>
            </a:r>
            <a:r>
              <a:rPr lang="en-US" dirty="0">
                <a:cs typeface="Tabassom" panose="00000400000000000000" pitchFamily="2" charset="-78"/>
              </a:rPr>
              <a:t>.</a:t>
            </a:r>
          </a:p>
          <a:p>
            <a:pPr algn="r" rtl="1"/>
            <a:r>
              <a:rPr lang="ar-SA" b="1" dirty="0">
                <a:cs typeface="Tabassom" panose="00000400000000000000" pitchFamily="2" charset="-78"/>
              </a:rPr>
              <a:t>درمان یا آنتی‌توکسین خاصی برای این سموم وجود ندارد</a:t>
            </a:r>
            <a:r>
              <a:rPr lang="en-US" dirty="0">
                <a:cs typeface="Tabassom" panose="00000400000000000000" pitchFamily="2" charset="-78"/>
              </a:rPr>
              <a:t>.</a:t>
            </a:r>
          </a:p>
        </p:txBody>
      </p:sp>
    </p:spTree>
    <p:extLst>
      <p:ext uri="{BB962C8B-B14F-4D97-AF65-F5344CB8AC3E}">
        <p14:creationId xmlns:p14="http://schemas.microsoft.com/office/powerpoint/2010/main" val="124077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b="1" dirty="0">
                <a:cs typeface="Tabassom" panose="00000400000000000000" pitchFamily="2" charset="-78"/>
              </a:rPr>
              <a:t>آفلاتوکسیکوز</a:t>
            </a:r>
            <a:r>
              <a:rPr lang="en-US" b="1" dirty="0">
                <a:cs typeface="Tabassom" panose="00000400000000000000" pitchFamily="2" charset="-78"/>
              </a:rPr>
              <a:t> (</a:t>
            </a:r>
            <a:r>
              <a:rPr lang="en-US" b="1" dirty="0" err="1">
                <a:cs typeface="Tabassom" panose="00000400000000000000" pitchFamily="2" charset="-78"/>
              </a:rPr>
              <a:t>Aflatoxicosis</a:t>
            </a:r>
            <a:r>
              <a:rPr lang="en-US" b="1" dirty="0">
                <a:cs typeface="Tabassom" panose="00000400000000000000" pitchFamily="2" charset="-78"/>
              </a:rPr>
              <a:t>)</a:t>
            </a:r>
            <a:endParaRPr lang="en-US" dirty="0">
              <a:cs typeface="Tabassom" panose="00000400000000000000" pitchFamily="2" charset="-78"/>
            </a:endParaRPr>
          </a:p>
        </p:txBody>
      </p:sp>
      <p:sp>
        <p:nvSpPr>
          <p:cNvPr id="3" name="Content Placeholder 2"/>
          <p:cNvSpPr>
            <a:spLocks noGrp="1"/>
          </p:cNvSpPr>
          <p:nvPr>
            <p:ph idx="1"/>
          </p:nvPr>
        </p:nvSpPr>
        <p:spPr/>
        <p:txBody>
          <a:bodyPr>
            <a:normAutofit/>
          </a:bodyPr>
          <a:lstStyle/>
          <a:p>
            <a:pPr algn="r" rtl="1"/>
            <a:r>
              <a:rPr lang="ar-SA" dirty="0">
                <a:cs typeface="Tabassom" panose="00000400000000000000" pitchFamily="2" charset="-78"/>
              </a:rPr>
              <a:t>آفلاتوکسیکوز توسط آفلاتوکسین‌ها ایجاد می‌شود که متابولیت‌های سمی تولیدشده عمدتاً توسط برخی </a:t>
            </a:r>
            <a:r>
              <a:rPr lang="ar-SA" dirty="0" smtClean="0">
                <a:cs typeface="Tabassom" panose="00000400000000000000" pitchFamily="2" charset="-78"/>
              </a:rPr>
              <a:t>سویه‌های</a:t>
            </a:r>
            <a:endParaRPr lang="en-US" dirty="0" smtClean="0">
              <a:cs typeface="Tabassom" panose="00000400000000000000" pitchFamily="2" charset="-78"/>
            </a:endParaRPr>
          </a:p>
          <a:p>
            <a:pPr lvl="1" algn="r" rtl="1"/>
            <a:r>
              <a:rPr lang="ar-SA" dirty="0" smtClean="0">
                <a:cs typeface="Tabassom" panose="00000400000000000000" pitchFamily="2" charset="-78"/>
              </a:rPr>
              <a:t> </a:t>
            </a:r>
            <a:r>
              <a:rPr lang="en-US" i="1" dirty="0">
                <a:cs typeface="Tabassom" panose="00000400000000000000" pitchFamily="2" charset="-78"/>
              </a:rPr>
              <a:t>Aspergillus </a:t>
            </a:r>
            <a:r>
              <a:rPr lang="en-US" i="1" dirty="0" err="1">
                <a:cs typeface="Tabassom" panose="00000400000000000000" pitchFamily="2" charset="-78"/>
              </a:rPr>
              <a:t>flavus</a:t>
            </a:r>
            <a:r>
              <a:rPr lang="en-US" dirty="0">
                <a:cs typeface="Tabassom" panose="00000400000000000000" pitchFamily="2" charset="-78"/>
              </a:rPr>
              <a:t> </a:t>
            </a:r>
            <a:endParaRPr lang="en-US" dirty="0" smtClean="0">
              <a:cs typeface="Tabassom" panose="00000400000000000000" pitchFamily="2" charset="-78"/>
            </a:endParaRPr>
          </a:p>
          <a:p>
            <a:pPr lvl="1" algn="r" rtl="1"/>
            <a:r>
              <a:rPr lang="en-US" i="1" dirty="0" smtClean="0">
                <a:cs typeface="Tabassom" panose="00000400000000000000" pitchFamily="2" charset="-78"/>
              </a:rPr>
              <a:t>A</a:t>
            </a:r>
            <a:r>
              <a:rPr lang="en-US" i="1" dirty="0">
                <a:cs typeface="Tabassom" panose="00000400000000000000" pitchFamily="2" charset="-78"/>
              </a:rPr>
              <a:t>. </a:t>
            </a:r>
            <a:r>
              <a:rPr lang="en-US" i="1" dirty="0" err="1" smtClean="0">
                <a:cs typeface="Tabassom" panose="00000400000000000000" pitchFamily="2" charset="-78"/>
              </a:rPr>
              <a:t>parasiticus</a:t>
            </a:r>
            <a:endParaRPr lang="en-US" i="1" dirty="0" smtClean="0">
              <a:cs typeface="Tabassom" panose="00000400000000000000" pitchFamily="2" charset="-78"/>
            </a:endParaRPr>
          </a:p>
          <a:p>
            <a:pPr lvl="1" algn="r" rtl="1"/>
            <a:r>
              <a:rPr lang="en-US" dirty="0" smtClean="0">
                <a:cs typeface="Tabassom" panose="00000400000000000000" pitchFamily="2" charset="-78"/>
              </a:rPr>
              <a:t> </a:t>
            </a:r>
            <a:r>
              <a:rPr lang="en-US" i="1" dirty="0" smtClean="0">
                <a:cs typeface="Tabassom" panose="00000400000000000000" pitchFamily="2" charset="-78"/>
              </a:rPr>
              <a:t>A</a:t>
            </a:r>
            <a:r>
              <a:rPr lang="en-US" i="1" dirty="0">
                <a:cs typeface="Tabassom" panose="00000400000000000000" pitchFamily="2" charset="-78"/>
              </a:rPr>
              <a:t>. </a:t>
            </a:r>
            <a:r>
              <a:rPr lang="en-US" i="1" dirty="0" err="1">
                <a:cs typeface="Tabassom" panose="00000400000000000000" pitchFamily="2" charset="-78"/>
              </a:rPr>
              <a:t>nomius</a:t>
            </a:r>
            <a:r>
              <a:rPr lang="en-US" dirty="0">
                <a:cs typeface="Tabassom" panose="00000400000000000000" pitchFamily="2" charset="-78"/>
              </a:rPr>
              <a:t> </a:t>
            </a:r>
            <a:r>
              <a:rPr lang="ar-SA" dirty="0">
                <a:cs typeface="Tabassom" panose="00000400000000000000" pitchFamily="2" charset="-78"/>
              </a:rPr>
              <a:t>و </a:t>
            </a:r>
            <a:r>
              <a:rPr lang="en-US" i="1" dirty="0">
                <a:cs typeface="Tabassom" panose="00000400000000000000" pitchFamily="2" charset="-78"/>
              </a:rPr>
              <a:t>A. </a:t>
            </a:r>
            <a:r>
              <a:rPr lang="en-US" i="1" dirty="0" err="1">
                <a:cs typeface="Tabassom" panose="00000400000000000000" pitchFamily="2" charset="-78"/>
              </a:rPr>
              <a:t>niger</a:t>
            </a:r>
            <a:r>
              <a:rPr lang="en-US" dirty="0">
                <a:cs typeface="Tabassom" panose="00000400000000000000" pitchFamily="2" charset="-78"/>
              </a:rPr>
              <a:t> </a:t>
            </a:r>
            <a:endParaRPr lang="en-US" dirty="0" smtClean="0">
              <a:cs typeface="Tabassom" panose="00000400000000000000" pitchFamily="2" charset="-78"/>
            </a:endParaRPr>
          </a:p>
          <a:p>
            <a:pPr algn="r" rtl="1"/>
            <a:r>
              <a:rPr lang="ar-SA" dirty="0" smtClean="0">
                <a:cs typeface="Tabassom" panose="00000400000000000000" pitchFamily="2" charset="-78"/>
              </a:rPr>
              <a:t>در </a:t>
            </a:r>
            <a:r>
              <a:rPr lang="ar-SA" dirty="0">
                <a:cs typeface="Tabassom" panose="00000400000000000000" pitchFamily="2" charset="-78"/>
              </a:rPr>
              <a:t>یا روی مواد غذایی و خوراک دام مانند بادام‌زمینی، سویا، ذرت </a:t>
            </a:r>
            <a:r>
              <a:rPr lang="ar-SA" dirty="0" smtClean="0">
                <a:cs typeface="Tabassom" panose="00000400000000000000" pitchFamily="2" charset="-78"/>
              </a:rPr>
              <a:t>و </a:t>
            </a:r>
            <a:r>
              <a:rPr lang="ar-SA" dirty="0">
                <a:cs typeface="Tabassom" panose="00000400000000000000" pitchFamily="2" charset="-78"/>
              </a:rPr>
              <a:t>سایر غلات، چه در مزرعه و چه در زمان </a:t>
            </a:r>
            <a:r>
              <a:rPr lang="ar-SA" dirty="0" smtClean="0">
                <a:cs typeface="Tabassom" panose="00000400000000000000" pitchFamily="2" charset="-78"/>
              </a:rPr>
              <a:t>انبارداری</a:t>
            </a:r>
            <a:endParaRPr lang="en-US" dirty="0" smtClean="0">
              <a:cs typeface="Tabassom" panose="00000400000000000000" pitchFamily="2" charset="-78"/>
            </a:endParaRPr>
          </a:p>
          <a:p>
            <a:pPr algn="r" rtl="1"/>
            <a:r>
              <a:rPr lang="ar-SA" dirty="0">
                <a:cs typeface="Tabassom" panose="00000400000000000000" pitchFamily="2" charset="-78"/>
              </a:rPr>
              <a:t>چهار آفلاتوکسین اصلی </a:t>
            </a:r>
            <a:r>
              <a:rPr lang="en-US" dirty="0" smtClean="0">
                <a:cs typeface="Tabassom" panose="00000400000000000000" pitchFamily="2" charset="-78"/>
              </a:rPr>
              <a:t>B1</a:t>
            </a:r>
            <a:r>
              <a:rPr lang="ar-SA" dirty="0">
                <a:cs typeface="Tabassom" panose="00000400000000000000" pitchFamily="2" charset="-78"/>
              </a:rPr>
              <a:t>، </a:t>
            </a:r>
            <a:r>
              <a:rPr lang="en-US" dirty="0">
                <a:cs typeface="Tabassom" panose="00000400000000000000" pitchFamily="2" charset="-78"/>
              </a:rPr>
              <a:t>B2</a:t>
            </a:r>
            <a:r>
              <a:rPr lang="ar-SA" dirty="0">
                <a:cs typeface="Tabassom" panose="00000400000000000000" pitchFamily="2" charset="-78"/>
              </a:rPr>
              <a:t>، </a:t>
            </a:r>
            <a:r>
              <a:rPr lang="en-US" dirty="0">
                <a:cs typeface="Tabassom" panose="00000400000000000000" pitchFamily="2" charset="-78"/>
              </a:rPr>
              <a:t>G1 </a:t>
            </a:r>
            <a:r>
              <a:rPr lang="ar-SA" dirty="0">
                <a:cs typeface="Tabassom" panose="00000400000000000000" pitchFamily="2" charset="-78"/>
              </a:rPr>
              <a:t>و</a:t>
            </a:r>
            <a:r>
              <a:rPr lang="en-US" dirty="0">
                <a:cs typeface="Tabassom" panose="00000400000000000000" pitchFamily="2" charset="-78"/>
              </a:rPr>
              <a:t> G2 </a:t>
            </a:r>
            <a:r>
              <a:rPr lang="ar-SA" dirty="0">
                <a:cs typeface="Tabassom" panose="00000400000000000000" pitchFamily="2" charset="-78"/>
              </a:rPr>
              <a:t>هستند و علاوه بر آن دو فرآورده متابولیکی دیگر یعنی</a:t>
            </a:r>
            <a:r>
              <a:rPr lang="en-US" dirty="0">
                <a:cs typeface="Tabassom" panose="00000400000000000000" pitchFamily="2" charset="-78"/>
              </a:rPr>
              <a:t> M1 </a:t>
            </a:r>
            <a:r>
              <a:rPr lang="ar-SA" dirty="0">
                <a:cs typeface="Tabassom" panose="00000400000000000000" pitchFamily="2" charset="-78"/>
              </a:rPr>
              <a:t>و</a:t>
            </a:r>
            <a:r>
              <a:rPr lang="en-US" dirty="0">
                <a:cs typeface="Tabassom" panose="00000400000000000000" pitchFamily="2" charset="-78"/>
              </a:rPr>
              <a:t> M2 </a:t>
            </a:r>
            <a:r>
              <a:rPr lang="ar-SA" dirty="0">
                <a:cs typeface="Tabassom" panose="00000400000000000000" pitchFamily="2" charset="-78"/>
              </a:rPr>
              <a:t>نیز وجود دارند که به عنوان آلاینده مستقیم مواد غذایی و خوراک از اهمیت برخوردار هستند</a:t>
            </a:r>
            <a:r>
              <a:rPr lang="en-US" dirty="0">
                <a:cs typeface="Tabassom" panose="00000400000000000000" pitchFamily="2" charset="-78"/>
              </a:rPr>
              <a:t>.</a:t>
            </a:r>
          </a:p>
          <a:p>
            <a:pPr algn="r" rtl="1"/>
            <a:endParaRPr lang="en-US" dirty="0">
              <a:cs typeface="Tabassom" panose="00000400000000000000" pitchFamily="2" charset="-78"/>
            </a:endParaRPr>
          </a:p>
        </p:txBody>
      </p:sp>
    </p:spTree>
    <p:extLst>
      <p:ext uri="{BB962C8B-B14F-4D97-AF65-F5344CB8AC3E}">
        <p14:creationId xmlns:p14="http://schemas.microsoft.com/office/powerpoint/2010/main" val="40451611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b="1" dirty="0">
                <a:cs typeface="Tabassom" panose="00000400000000000000" pitchFamily="2" charset="-78"/>
              </a:rPr>
              <a:t>سمیت</a:t>
            </a:r>
            <a:r>
              <a:rPr lang="en-US" b="1" dirty="0">
                <a:cs typeface="Tabassom" panose="00000400000000000000" pitchFamily="2" charset="-78"/>
              </a:rPr>
              <a:t> (Toxicity)</a:t>
            </a:r>
            <a:endParaRPr lang="en-US" dirty="0">
              <a:cs typeface="Tabassom" panose="00000400000000000000" pitchFamily="2" charset="-78"/>
            </a:endParaRPr>
          </a:p>
        </p:txBody>
      </p:sp>
      <p:sp>
        <p:nvSpPr>
          <p:cNvPr id="3" name="Content Placeholder 2"/>
          <p:cNvSpPr>
            <a:spLocks noGrp="1"/>
          </p:cNvSpPr>
          <p:nvPr>
            <p:ph idx="1"/>
          </p:nvPr>
        </p:nvSpPr>
        <p:spPr/>
        <p:txBody>
          <a:bodyPr>
            <a:normAutofit fontScale="85000" lnSpcReduction="20000"/>
          </a:bodyPr>
          <a:lstStyle/>
          <a:p>
            <a:pPr algn="r" rtl="1"/>
            <a:r>
              <a:rPr lang="ar-SA" dirty="0">
                <a:cs typeface="Tabassom" panose="00000400000000000000" pitchFamily="2" charset="-78"/>
              </a:rPr>
              <a:t>در بسیاری از مناطق جهان </a:t>
            </a:r>
            <a:endParaRPr lang="en-US" dirty="0" smtClean="0">
              <a:cs typeface="Tabassom" panose="00000400000000000000" pitchFamily="2" charset="-78"/>
            </a:endParaRPr>
          </a:p>
          <a:p>
            <a:pPr algn="r" rtl="1"/>
            <a:r>
              <a:rPr lang="ar-SA" dirty="0" smtClean="0">
                <a:cs typeface="Tabassom" panose="00000400000000000000" pitchFamily="2" charset="-78"/>
              </a:rPr>
              <a:t>طیور </a:t>
            </a:r>
            <a:r>
              <a:rPr lang="ar-SA" dirty="0">
                <a:cs typeface="Tabassom" panose="00000400000000000000" pitchFamily="2" charset="-78"/>
              </a:rPr>
              <a:t>در حال رشد (به‌ویژه جوجه‌اردک‌ها و بوقلمون‌ها)، </a:t>
            </a:r>
            <a:r>
              <a:rPr lang="ar-SA" dirty="0" smtClean="0">
                <a:cs typeface="Tabassom" panose="00000400000000000000" pitchFamily="2" charset="-78"/>
              </a:rPr>
              <a:t>گوساله‌ها </a:t>
            </a:r>
            <a:r>
              <a:rPr lang="ar-SA" dirty="0">
                <a:cs typeface="Tabassom" panose="00000400000000000000" pitchFamily="2" charset="-78"/>
              </a:rPr>
              <a:t>و </a:t>
            </a:r>
            <a:r>
              <a:rPr lang="ar-SA" dirty="0" smtClean="0">
                <a:cs typeface="Tabassom" panose="00000400000000000000" pitchFamily="2" charset="-78"/>
              </a:rPr>
              <a:t>سگ‌‌ها</a:t>
            </a:r>
            <a:endParaRPr lang="en-US" dirty="0" smtClean="0">
              <a:cs typeface="Tabassom" panose="00000400000000000000" pitchFamily="2" charset="-78"/>
            </a:endParaRPr>
          </a:p>
          <a:p>
            <a:pPr algn="r" rtl="1"/>
            <a:r>
              <a:rPr lang="ar-SA" dirty="0" smtClean="0">
                <a:cs typeface="Tabassom" panose="00000400000000000000" pitchFamily="2" charset="-78"/>
              </a:rPr>
              <a:t> </a:t>
            </a:r>
            <a:r>
              <a:rPr lang="ar-SA" dirty="0">
                <a:cs typeface="Tabassom" panose="00000400000000000000" pitchFamily="2" charset="-78"/>
              </a:rPr>
              <a:t>پاسخ سمی و بروز بیماری در پستانداران و طیور بسته به گونه، جنس، سن و وضعیت </a:t>
            </a:r>
            <a:r>
              <a:rPr lang="ar-SA" dirty="0" smtClean="0">
                <a:cs typeface="Tabassom" panose="00000400000000000000" pitchFamily="2" charset="-78"/>
              </a:rPr>
              <a:t>تغذیه‌ای</a:t>
            </a:r>
            <a:r>
              <a:rPr lang="fa-IR" dirty="0" smtClean="0">
                <a:cs typeface="Tabassom" panose="00000400000000000000" pitchFamily="2" charset="-78"/>
              </a:rPr>
              <a:t>، </a:t>
            </a:r>
            <a:r>
              <a:rPr lang="ar-SA" dirty="0" smtClean="0">
                <a:cs typeface="Tabassom" panose="00000400000000000000" pitchFamily="2" charset="-78"/>
              </a:rPr>
              <a:t>مدت </a:t>
            </a:r>
            <a:r>
              <a:rPr lang="ar-SA" dirty="0">
                <a:cs typeface="Tabassom" panose="00000400000000000000" pitchFamily="2" charset="-78"/>
              </a:rPr>
              <a:t>زمان مصرف و میزان آفلاتوکسین موجود در </a:t>
            </a:r>
            <a:r>
              <a:rPr lang="ar-SA" dirty="0" smtClean="0">
                <a:cs typeface="Tabassom" panose="00000400000000000000" pitchFamily="2" charset="-78"/>
              </a:rPr>
              <a:t>جیره</a:t>
            </a:r>
            <a:endParaRPr lang="fa-IR" dirty="0" smtClean="0">
              <a:cs typeface="Tabassom" panose="00000400000000000000" pitchFamily="2" charset="-78"/>
            </a:endParaRPr>
          </a:p>
          <a:p>
            <a:pPr algn="r" rtl="1"/>
            <a:r>
              <a:rPr lang="ar-SA" dirty="0">
                <a:cs typeface="Tabassom" panose="00000400000000000000" pitchFamily="2" charset="-78"/>
              </a:rPr>
              <a:t>«مسمومیت با ذرت کپک‌زده»، «سندرم خونریزی‌دهنده طیور» و «مسمومیت با آسپرژیلوس» </a:t>
            </a:r>
            <a:endParaRPr lang="fa-IR" dirty="0" smtClean="0">
              <a:cs typeface="Tabassom" panose="00000400000000000000" pitchFamily="2" charset="-78"/>
            </a:endParaRPr>
          </a:p>
          <a:p>
            <a:pPr algn="r" rtl="1"/>
            <a:r>
              <a:rPr lang="ar-SA" b="1" dirty="0">
                <a:cs typeface="Tabassom" panose="00000400000000000000" pitchFamily="2" charset="-78"/>
              </a:rPr>
              <a:t>کبد</a:t>
            </a:r>
            <a:r>
              <a:rPr lang="ar-SA" dirty="0">
                <a:cs typeface="Tabassom" panose="00000400000000000000" pitchFamily="2" charset="-78"/>
              </a:rPr>
              <a:t> مهم‌ترین عضو درگیر </a:t>
            </a:r>
            <a:endParaRPr lang="fa-IR" dirty="0" smtClean="0">
              <a:cs typeface="Tabassom" panose="00000400000000000000" pitchFamily="2" charset="-78"/>
            </a:endParaRPr>
          </a:p>
          <a:p>
            <a:pPr algn="r" rtl="1"/>
            <a:r>
              <a:rPr lang="ar-SA" dirty="0" smtClean="0">
                <a:cs typeface="Tabassom" panose="00000400000000000000" pitchFamily="2" charset="-78"/>
              </a:rPr>
              <a:t>مقادیر </a:t>
            </a:r>
            <a:r>
              <a:rPr lang="ar-SA" dirty="0">
                <a:cs typeface="Tabassom" panose="00000400000000000000" pitchFamily="2" charset="-78"/>
              </a:rPr>
              <a:t>بالای آفلاتوکسین‌ها باعث </a:t>
            </a:r>
            <a:r>
              <a:rPr lang="ar-SA" b="1" dirty="0">
                <a:cs typeface="Tabassom" panose="00000400000000000000" pitchFamily="2" charset="-78"/>
              </a:rPr>
              <a:t>نکروز سلول‌های </a:t>
            </a:r>
            <a:r>
              <a:rPr lang="ar-SA" b="1" dirty="0" smtClean="0">
                <a:cs typeface="Tabassom" panose="00000400000000000000" pitchFamily="2" charset="-78"/>
              </a:rPr>
              <a:t>کبدی</a:t>
            </a:r>
            <a:r>
              <a:rPr lang="ar-SA" dirty="0" smtClean="0">
                <a:cs typeface="Tabassom" panose="00000400000000000000" pitchFamily="2" charset="-78"/>
              </a:rPr>
              <a:t>، مقادیر </a:t>
            </a:r>
            <a:r>
              <a:rPr lang="ar-SA" dirty="0">
                <a:cs typeface="Tabassom" panose="00000400000000000000" pitchFamily="2" charset="-78"/>
              </a:rPr>
              <a:t>پایین ولی مصرف طولانی‌مدت آن‌ها منجر به </a:t>
            </a:r>
            <a:r>
              <a:rPr lang="ar-SA" b="1" dirty="0">
                <a:cs typeface="Tabassom" panose="00000400000000000000" pitchFamily="2" charset="-78"/>
              </a:rPr>
              <a:t>کاهش سرعت رشد، سرکوب سیستم ایمنی و بزرگ شدن </a:t>
            </a:r>
            <a:r>
              <a:rPr lang="ar-SA" b="1" dirty="0" smtClean="0">
                <a:cs typeface="Tabassom" panose="00000400000000000000" pitchFamily="2" charset="-78"/>
              </a:rPr>
              <a:t>کبد</a:t>
            </a:r>
            <a:endParaRPr lang="fa-IR" b="1" dirty="0" smtClean="0">
              <a:cs typeface="Tabassom" panose="00000400000000000000" pitchFamily="2" charset="-78"/>
            </a:endParaRPr>
          </a:p>
          <a:p>
            <a:pPr algn="r" rtl="1"/>
            <a:r>
              <a:rPr lang="ar-SA" dirty="0">
                <a:cs typeface="Tabassom" panose="00000400000000000000" pitchFamily="2" charset="-78"/>
              </a:rPr>
              <a:t>سایر علائم آفلاتوکسیکوز در حیوانات شامل </a:t>
            </a:r>
            <a:r>
              <a:rPr lang="ar-SA" b="1" dirty="0">
                <a:cs typeface="Tabassom" panose="00000400000000000000" pitchFamily="2" charset="-78"/>
              </a:rPr>
              <a:t>اختلالات گوارشی، کاهش قدرت تولیدمثل، کاهش مصرف و کارایی خوراک، کم‌خونی و زردی</a:t>
            </a:r>
            <a:r>
              <a:rPr lang="ar-SA" dirty="0">
                <a:cs typeface="Tabassom" panose="00000400000000000000" pitchFamily="2" charset="-78"/>
              </a:rPr>
              <a:t> </a:t>
            </a:r>
            <a:endParaRPr lang="fa-IR" dirty="0" smtClean="0">
              <a:cs typeface="Tabassom" panose="00000400000000000000" pitchFamily="2" charset="-78"/>
            </a:endParaRPr>
          </a:p>
          <a:p>
            <a:pPr algn="r" rtl="1"/>
            <a:r>
              <a:rPr lang="ar-SA" dirty="0">
                <a:cs typeface="Tabassom" panose="00000400000000000000" pitchFamily="2" charset="-78"/>
              </a:rPr>
              <a:t>باعث بروز انواع مختلفی از سرطان در گونه‌های مختلف حیوانی </a:t>
            </a:r>
            <a:endParaRPr lang="fa-IR" b="1" dirty="0" smtClean="0">
              <a:cs typeface="Tabassom" panose="00000400000000000000" pitchFamily="2" charset="-78"/>
            </a:endParaRPr>
          </a:p>
          <a:p>
            <a:pPr algn="r" rtl="1"/>
            <a:r>
              <a:rPr lang="ar-SA" dirty="0" smtClean="0">
                <a:cs typeface="Tabassom" panose="00000400000000000000" pitchFamily="2" charset="-78"/>
              </a:rPr>
              <a:t> </a:t>
            </a:r>
            <a:endParaRPr lang="en-US" dirty="0">
              <a:cs typeface="Tabassom" panose="00000400000000000000" pitchFamily="2" charset="-78"/>
            </a:endParaRPr>
          </a:p>
        </p:txBody>
      </p:sp>
    </p:spTree>
    <p:extLst>
      <p:ext uri="{BB962C8B-B14F-4D97-AF65-F5344CB8AC3E}">
        <p14:creationId xmlns:p14="http://schemas.microsoft.com/office/powerpoint/2010/main" val="2265484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b="1" dirty="0">
                <a:cs typeface="Tabassom" panose="00000400000000000000" pitchFamily="2" charset="-78"/>
              </a:rPr>
              <a:t>مکانیسم اثر</a:t>
            </a:r>
            <a:r>
              <a:rPr lang="en-US" b="1" dirty="0">
                <a:cs typeface="Tabassom" panose="00000400000000000000" pitchFamily="2" charset="-78"/>
              </a:rPr>
              <a:t> (Mode of Action</a:t>
            </a:r>
            <a:r>
              <a:rPr lang="en-US" b="1" dirty="0" smtClean="0">
                <a:cs typeface="Tabassom" panose="00000400000000000000" pitchFamily="2" charset="-78"/>
              </a:rPr>
              <a:t>)</a:t>
            </a:r>
            <a:endParaRPr lang="en-US" dirty="0">
              <a:cs typeface="Tabassom" panose="00000400000000000000" pitchFamily="2" charset="-78"/>
            </a:endParaRPr>
          </a:p>
        </p:txBody>
      </p:sp>
      <p:sp>
        <p:nvSpPr>
          <p:cNvPr id="3" name="Content Placeholder 2"/>
          <p:cNvSpPr>
            <a:spLocks noGrp="1"/>
          </p:cNvSpPr>
          <p:nvPr>
            <p:ph idx="1"/>
          </p:nvPr>
        </p:nvSpPr>
        <p:spPr/>
        <p:txBody>
          <a:bodyPr>
            <a:normAutofit/>
          </a:bodyPr>
          <a:lstStyle/>
          <a:p>
            <a:pPr algn="r" rtl="1"/>
            <a:r>
              <a:rPr lang="fa-IR" dirty="0" smtClean="0">
                <a:cs typeface="Tabassom" panose="00000400000000000000" pitchFamily="2" charset="-78"/>
              </a:rPr>
              <a:t>اتصال </a:t>
            </a:r>
            <a:r>
              <a:rPr lang="ar-SA" dirty="0" smtClean="0">
                <a:cs typeface="Tabassom" panose="00000400000000000000" pitchFamily="2" charset="-78"/>
              </a:rPr>
              <a:t>ترکیب </a:t>
            </a:r>
            <a:r>
              <a:rPr lang="ar-SA" b="1" dirty="0">
                <a:cs typeface="Tabassom" panose="00000400000000000000" pitchFamily="2" charset="-78"/>
              </a:rPr>
              <a:t>اپوکسیدی فعال</a:t>
            </a:r>
            <a:r>
              <a:rPr lang="ar-SA" dirty="0">
                <a:cs typeface="Tabassom" panose="00000400000000000000" pitchFamily="2" charset="-78"/>
              </a:rPr>
              <a:t> </a:t>
            </a:r>
            <a:r>
              <a:rPr lang="ar-SA" dirty="0" smtClean="0">
                <a:cs typeface="Tabassom" panose="00000400000000000000" pitchFamily="2" charset="-78"/>
              </a:rPr>
              <a:t>به </a:t>
            </a:r>
            <a:r>
              <a:rPr lang="ar-SA" dirty="0">
                <a:cs typeface="Tabassom" panose="00000400000000000000" pitchFamily="2" charset="-78"/>
              </a:rPr>
              <a:t>ماکرومولکول‌ها، به‌ویژه </a:t>
            </a:r>
            <a:r>
              <a:rPr lang="ar-SA" b="1" dirty="0">
                <a:cs typeface="Tabassom" panose="00000400000000000000" pitchFamily="2" charset="-78"/>
              </a:rPr>
              <a:t>اسیدهای نوکلئیک و نوکلئوپروتئین‌ها</a:t>
            </a:r>
            <a:r>
              <a:rPr lang="ar-SA" dirty="0">
                <a:cs typeface="Tabassom" panose="00000400000000000000" pitchFamily="2" charset="-78"/>
              </a:rPr>
              <a:t> </a:t>
            </a:r>
            <a:endParaRPr lang="fa-IR" dirty="0" smtClean="0">
              <a:cs typeface="Tabassom" panose="00000400000000000000" pitchFamily="2" charset="-78"/>
            </a:endParaRPr>
          </a:p>
          <a:p>
            <a:pPr algn="r" rtl="1"/>
            <a:r>
              <a:rPr lang="ar-SA" dirty="0" smtClean="0">
                <a:cs typeface="Tabassom" panose="00000400000000000000" pitchFamily="2" charset="-78"/>
              </a:rPr>
              <a:t>کاهش </a:t>
            </a:r>
            <a:r>
              <a:rPr lang="ar-SA" dirty="0">
                <a:cs typeface="Tabassom" panose="00000400000000000000" pitchFamily="2" charset="-78"/>
              </a:rPr>
              <a:t>سنتز پروتئین منجر به کاهش تولید </a:t>
            </a:r>
            <a:r>
              <a:rPr lang="ar-SA" b="1" dirty="0">
                <a:cs typeface="Tabassom" panose="00000400000000000000" pitchFamily="2" charset="-78"/>
              </a:rPr>
              <a:t>آنزیم‌های متابولیکی ضروری و پروتئین‌های ساختمانی لازم برای رشد</a:t>
            </a:r>
            <a:r>
              <a:rPr lang="ar-SA" dirty="0">
                <a:cs typeface="Tabassom" panose="00000400000000000000" pitchFamily="2" charset="-78"/>
              </a:rPr>
              <a:t> </a:t>
            </a:r>
            <a:endParaRPr lang="fa-IR" dirty="0" smtClean="0">
              <a:cs typeface="Tabassom" panose="00000400000000000000" pitchFamily="2" charset="-78"/>
            </a:endParaRPr>
          </a:p>
          <a:p>
            <a:pPr algn="r" rtl="1"/>
            <a:r>
              <a:rPr lang="ar-SA" b="1" dirty="0">
                <a:cs typeface="Tabassom" panose="00000400000000000000" pitchFamily="2" charset="-78"/>
              </a:rPr>
              <a:t>درمان و کنترل</a:t>
            </a:r>
            <a:r>
              <a:rPr lang="en-US" b="1" dirty="0">
                <a:cs typeface="Tabassom" panose="00000400000000000000" pitchFamily="2" charset="-78"/>
              </a:rPr>
              <a:t> (Treatment and Control</a:t>
            </a:r>
            <a:r>
              <a:rPr lang="en-US" b="1" dirty="0" smtClean="0">
                <a:cs typeface="Tabassom" panose="00000400000000000000" pitchFamily="2" charset="-78"/>
              </a:rPr>
              <a:t>)</a:t>
            </a:r>
            <a:endParaRPr lang="fa-IR" dirty="0">
              <a:cs typeface="Tabassom" panose="00000400000000000000" pitchFamily="2" charset="-78"/>
            </a:endParaRPr>
          </a:p>
          <a:p>
            <a:pPr lvl="1" algn="r" rtl="1"/>
            <a:r>
              <a:rPr lang="ar-SA" dirty="0">
                <a:cs typeface="Tabassom" panose="00000400000000000000" pitchFamily="2" charset="-78"/>
              </a:rPr>
              <a:t>رقیق‌سازی خوراک آلوده با مواد خوراکی </a:t>
            </a:r>
            <a:r>
              <a:rPr lang="ar-SA" dirty="0" smtClean="0">
                <a:cs typeface="Tabassom" panose="00000400000000000000" pitchFamily="2" charset="-78"/>
              </a:rPr>
              <a:t>سالم</a:t>
            </a:r>
            <a:endParaRPr lang="fa-IR" dirty="0" smtClean="0">
              <a:cs typeface="Tabassom" panose="00000400000000000000" pitchFamily="2" charset="-78"/>
            </a:endParaRPr>
          </a:p>
          <a:p>
            <a:pPr lvl="1" algn="r" rtl="1"/>
            <a:r>
              <a:rPr lang="ar-SA" b="1" dirty="0">
                <a:cs typeface="Tabassom" panose="00000400000000000000" pitchFamily="2" charset="-78"/>
              </a:rPr>
              <a:t>جاذب یا بایندر </a:t>
            </a:r>
            <a:r>
              <a:rPr lang="ar-SA" b="1" dirty="0" smtClean="0">
                <a:cs typeface="Tabassom" panose="00000400000000000000" pitchFamily="2" charset="-78"/>
              </a:rPr>
              <a:t>آفلاتوکسین</a:t>
            </a:r>
            <a:r>
              <a:rPr lang="ar-SA" dirty="0" smtClean="0">
                <a:cs typeface="Tabassom" panose="00000400000000000000" pitchFamily="2" charset="-78"/>
              </a:rPr>
              <a:t>، کاهش جذب </a:t>
            </a:r>
            <a:r>
              <a:rPr lang="ar-SA" dirty="0">
                <a:cs typeface="Tabassom" panose="00000400000000000000" pitchFamily="2" charset="-78"/>
              </a:rPr>
              <a:t>آن را از دستگاه گوارش </a:t>
            </a:r>
            <a:endParaRPr lang="fa-IR" dirty="0" smtClean="0">
              <a:cs typeface="Tabassom" panose="00000400000000000000" pitchFamily="2" charset="-78"/>
            </a:endParaRPr>
          </a:p>
          <a:p>
            <a:pPr lvl="2" algn="r" rtl="1"/>
            <a:r>
              <a:rPr lang="ar-SA" b="1" dirty="0" smtClean="0">
                <a:cs typeface="Tabassom" panose="00000400000000000000" pitchFamily="2" charset="-78"/>
              </a:rPr>
              <a:t>آلومینوسیلیکات </a:t>
            </a:r>
            <a:r>
              <a:rPr lang="ar-SA" b="1" dirty="0">
                <a:cs typeface="Tabassom" panose="00000400000000000000" pitchFamily="2" charset="-78"/>
              </a:rPr>
              <a:t>سدیم-کلسیم هیدراته</a:t>
            </a:r>
            <a:r>
              <a:rPr lang="en-US" b="1" dirty="0">
                <a:cs typeface="Tabassom" panose="00000400000000000000" pitchFamily="2" charset="-78"/>
              </a:rPr>
              <a:t> (HSCAS)</a:t>
            </a:r>
            <a:r>
              <a:rPr lang="en-US" dirty="0">
                <a:cs typeface="Tabassom" panose="00000400000000000000" pitchFamily="2" charset="-78"/>
              </a:rPr>
              <a:t> </a:t>
            </a:r>
            <a:endParaRPr lang="fa-IR" dirty="0" smtClean="0">
              <a:cs typeface="Tabassom" panose="00000400000000000000" pitchFamily="2" charset="-78"/>
            </a:endParaRPr>
          </a:p>
          <a:p>
            <a:pPr lvl="2" algn="r" rtl="1"/>
            <a:r>
              <a:rPr lang="ar-SA" b="1" dirty="0" smtClean="0">
                <a:cs typeface="Tabassom" panose="00000400000000000000" pitchFamily="2" charset="-78"/>
              </a:rPr>
              <a:t>بنتونیت‌های سدیمی</a:t>
            </a:r>
            <a:endParaRPr lang="fa-IR" b="1" dirty="0" smtClean="0">
              <a:cs typeface="Tabassom" panose="00000400000000000000" pitchFamily="2" charset="-78"/>
            </a:endParaRPr>
          </a:p>
          <a:p>
            <a:pPr lvl="2" algn="r" rtl="1"/>
            <a:r>
              <a:rPr lang="ar-SA" b="1" dirty="0" smtClean="0">
                <a:cs typeface="Tabassom" panose="00000400000000000000" pitchFamily="2" charset="-78"/>
              </a:rPr>
              <a:t>گلوکومانان‌های </a:t>
            </a:r>
            <a:r>
              <a:rPr lang="ar-SA" b="1" dirty="0">
                <a:cs typeface="Tabassom" panose="00000400000000000000" pitchFamily="2" charset="-78"/>
              </a:rPr>
              <a:t>پلیمری</a:t>
            </a:r>
            <a:r>
              <a:rPr lang="ar-SA" dirty="0">
                <a:cs typeface="Tabassom" panose="00000400000000000000" pitchFamily="2" charset="-78"/>
              </a:rPr>
              <a:t> </a:t>
            </a:r>
            <a:endParaRPr lang="en-US" dirty="0">
              <a:cs typeface="Tabassom" panose="00000400000000000000" pitchFamily="2" charset="-78"/>
            </a:endParaRPr>
          </a:p>
        </p:txBody>
      </p:sp>
      <p:pic>
        <p:nvPicPr>
          <p:cNvPr id="4" name="Picture 3"/>
          <p:cNvPicPr>
            <a:picLocks noChangeAspect="1"/>
          </p:cNvPicPr>
          <p:nvPr/>
        </p:nvPicPr>
        <p:blipFill>
          <a:blip r:embed="rId2"/>
          <a:stretch>
            <a:fillRect/>
          </a:stretch>
        </p:blipFill>
        <p:spPr>
          <a:xfrm>
            <a:off x="678426" y="2944696"/>
            <a:ext cx="4159045" cy="3846840"/>
          </a:xfrm>
          <a:prstGeom prst="rect">
            <a:avLst/>
          </a:prstGeom>
        </p:spPr>
      </p:pic>
    </p:spTree>
    <p:extLst>
      <p:ext uri="{BB962C8B-B14F-4D97-AF65-F5344CB8AC3E}">
        <p14:creationId xmlns:p14="http://schemas.microsoft.com/office/powerpoint/2010/main" val="2454578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45000" b="-4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b="1" dirty="0">
                <a:cs typeface="Tabassom" panose="00000400000000000000" pitchFamily="2" charset="-78"/>
              </a:rPr>
              <a:t>سمیت اوکراتوکسین</a:t>
            </a:r>
            <a:r>
              <a:rPr lang="en-US" b="1" dirty="0">
                <a:cs typeface="Tabassom" panose="00000400000000000000" pitchFamily="2" charset="-78"/>
              </a:rPr>
              <a:t> A (</a:t>
            </a:r>
            <a:r>
              <a:rPr lang="en-US" b="1" dirty="0" err="1">
                <a:cs typeface="Tabassom" panose="00000400000000000000" pitchFamily="2" charset="-78"/>
              </a:rPr>
              <a:t>Ochratoxin</a:t>
            </a:r>
            <a:r>
              <a:rPr lang="en-US" b="1" dirty="0">
                <a:cs typeface="Tabassom" panose="00000400000000000000" pitchFamily="2" charset="-78"/>
              </a:rPr>
              <a:t> A Toxicity</a:t>
            </a:r>
            <a:r>
              <a:rPr lang="en-US" b="1" dirty="0" smtClean="0">
                <a:cs typeface="Tabassom" panose="00000400000000000000" pitchFamily="2" charset="-78"/>
              </a:rPr>
              <a:t>)</a:t>
            </a:r>
            <a:r>
              <a:rPr lang="fa-IR" b="1" dirty="0" smtClean="0">
                <a:cs typeface="Tabassom" panose="00000400000000000000" pitchFamily="2" charset="-78"/>
              </a:rPr>
              <a:t> </a:t>
            </a:r>
            <a:endParaRPr lang="en-US" dirty="0">
              <a:cs typeface="Tabassom" panose="00000400000000000000" pitchFamily="2" charset="-78"/>
            </a:endParaRPr>
          </a:p>
        </p:txBody>
      </p:sp>
      <p:sp>
        <p:nvSpPr>
          <p:cNvPr id="3" name="Content Placeholder 2"/>
          <p:cNvSpPr>
            <a:spLocks noGrp="1"/>
          </p:cNvSpPr>
          <p:nvPr>
            <p:ph idx="1"/>
          </p:nvPr>
        </p:nvSpPr>
        <p:spPr/>
        <p:txBody>
          <a:bodyPr/>
          <a:lstStyle/>
          <a:p>
            <a:pPr algn="r" rtl="1"/>
            <a:r>
              <a:rPr lang="ar-SA" dirty="0">
                <a:cs typeface="Tabassom" panose="00000400000000000000" pitchFamily="2" charset="-78"/>
              </a:rPr>
              <a:t>یک مایکوتوکسین </a:t>
            </a:r>
            <a:r>
              <a:rPr lang="ar-SA" b="1" dirty="0">
                <a:cs typeface="Tabassom" panose="00000400000000000000" pitchFamily="2" charset="-78"/>
              </a:rPr>
              <a:t>شایع و فراگیر</a:t>
            </a:r>
            <a:r>
              <a:rPr lang="ar-SA" dirty="0">
                <a:cs typeface="Tabassom" panose="00000400000000000000" pitchFamily="2" charset="-78"/>
              </a:rPr>
              <a:t> است که توسط قارچ‌ها در مواد غذایی که به‌طور نامناسب نگهداری </a:t>
            </a:r>
            <a:r>
              <a:rPr lang="ar-SA" dirty="0" smtClean="0">
                <a:cs typeface="Tabassom" panose="00000400000000000000" pitchFamily="2" charset="-78"/>
              </a:rPr>
              <a:t>شده‌اند</a:t>
            </a:r>
            <a:endParaRPr lang="fa-IR" dirty="0" smtClean="0">
              <a:cs typeface="Tabassom" panose="00000400000000000000" pitchFamily="2" charset="-78"/>
            </a:endParaRPr>
          </a:p>
          <a:p>
            <a:pPr algn="r" rtl="1"/>
            <a:r>
              <a:rPr lang="en-US" dirty="0" smtClean="0">
                <a:cs typeface="Tabassom" panose="00000400000000000000" pitchFamily="2" charset="-78"/>
              </a:rPr>
              <a:t>Aspergillus </a:t>
            </a:r>
            <a:r>
              <a:rPr lang="en-US" dirty="0" err="1" smtClean="0">
                <a:cs typeface="Tabassom" panose="00000400000000000000" pitchFamily="2" charset="-78"/>
              </a:rPr>
              <a:t>ochraceus</a:t>
            </a:r>
            <a:r>
              <a:rPr lang="en-US" dirty="0" smtClean="0">
                <a:cs typeface="Tabassom" panose="00000400000000000000" pitchFamily="2" charset="-78"/>
              </a:rPr>
              <a:t> and </a:t>
            </a:r>
            <a:r>
              <a:rPr lang="en-US" dirty="0" err="1" smtClean="0">
                <a:cs typeface="Tabassom" panose="00000400000000000000" pitchFamily="2" charset="-78"/>
              </a:rPr>
              <a:t>Penicillium</a:t>
            </a:r>
            <a:r>
              <a:rPr lang="en-US" dirty="0" smtClean="0">
                <a:cs typeface="Tabassom" panose="00000400000000000000" pitchFamily="2" charset="-78"/>
              </a:rPr>
              <a:t> </a:t>
            </a:r>
            <a:r>
              <a:rPr lang="en-US" dirty="0" err="1" smtClean="0">
                <a:cs typeface="Tabassom" panose="00000400000000000000" pitchFamily="2" charset="-78"/>
              </a:rPr>
              <a:t>verrucosum</a:t>
            </a:r>
            <a:r>
              <a:rPr lang="en-US" dirty="0" smtClean="0">
                <a:cs typeface="Tabassom" panose="00000400000000000000" pitchFamily="2" charset="-78"/>
              </a:rPr>
              <a:t>.</a:t>
            </a:r>
            <a:endParaRPr lang="fa-IR" dirty="0" smtClean="0">
              <a:cs typeface="Tabassom" panose="00000400000000000000" pitchFamily="2" charset="-78"/>
            </a:endParaRPr>
          </a:p>
          <a:p>
            <a:pPr algn="r" rtl="1"/>
            <a:r>
              <a:rPr lang="ar-SA" b="1" dirty="0">
                <a:cs typeface="Tabassom" panose="00000400000000000000" pitchFamily="2" charset="-78"/>
              </a:rPr>
              <a:t>(نفروتوکسیک)</a:t>
            </a:r>
            <a:r>
              <a:rPr lang="ar-SA" dirty="0">
                <a:cs typeface="Tabassom" panose="00000400000000000000" pitchFamily="2" charset="-78"/>
              </a:rPr>
              <a:t> است و مظنون اصلی به‌عنوان عامل ایجادکننده </a:t>
            </a:r>
            <a:r>
              <a:rPr lang="ar-SA" b="1" dirty="0">
                <a:cs typeface="Tabassom" panose="00000400000000000000" pitchFamily="2" charset="-78"/>
              </a:rPr>
              <a:t>نفروپاتی آندمیک بالکان در </a:t>
            </a:r>
            <a:r>
              <a:rPr lang="ar-SA" b="1" dirty="0" smtClean="0">
                <a:cs typeface="Tabassom" panose="00000400000000000000" pitchFamily="2" charset="-78"/>
              </a:rPr>
              <a:t>انسان</a:t>
            </a:r>
            <a:endParaRPr lang="fa-IR" b="1" dirty="0" smtClean="0">
              <a:cs typeface="Tabassom" panose="00000400000000000000" pitchFamily="2" charset="-78"/>
            </a:endParaRPr>
          </a:p>
          <a:p>
            <a:pPr algn="r" rtl="1"/>
            <a:r>
              <a:rPr lang="ar-SA" dirty="0">
                <a:cs typeface="Tabassom" panose="00000400000000000000" pitchFamily="2" charset="-78"/>
              </a:rPr>
              <a:t>، </a:t>
            </a:r>
            <a:r>
              <a:rPr lang="ar-SA" b="1" dirty="0" smtClean="0">
                <a:cs typeface="Tabassom" panose="00000400000000000000" pitchFamily="2" charset="-78"/>
              </a:rPr>
              <a:t>خاصیت </a:t>
            </a:r>
            <a:r>
              <a:rPr lang="ar-SA" b="1" dirty="0">
                <a:cs typeface="Tabassom" panose="00000400000000000000" pitchFamily="2" charset="-78"/>
              </a:rPr>
              <a:t>ژنوتوکسیک</a:t>
            </a:r>
            <a:r>
              <a:rPr lang="ar-SA" dirty="0">
                <a:cs typeface="Tabassom" panose="00000400000000000000" pitchFamily="2" charset="-78"/>
              </a:rPr>
              <a:t> </a:t>
            </a:r>
            <a:endParaRPr lang="fa-IR" dirty="0" smtClean="0">
              <a:cs typeface="Tabassom" panose="00000400000000000000" pitchFamily="2" charset="-78"/>
            </a:endParaRPr>
          </a:p>
          <a:p>
            <a:pPr algn="r" rtl="1"/>
            <a:r>
              <a:rPr lang="ar-SA" dirty="0" smtClean="0">
                <a:cs typeface="Tabassom" panose="00000400000000000000" pitchFamily="2" charset="-78"/>
              </a:rPr>
              <a:t>به </a:t>
            </a:r>
            <a:r>
              <a:rPr lang="ar-SA" dirty="0">
                <a:cs typeface="Tabassom" panose="00000400000000000000" pitchFamily="2" charset="-78"/>
              </a:rPr>
              <a:t>دو مکانیسم </a:t>
            </a:r>
            <a:r>
              <a:rPr lang="ar-SA" b="1" dirty="0">
                <a:cs typeface="Tabassom" panose="00000400000000000000" pitchFamily="2" charset="-78"/>
              </a:rPr>
              <a:t>مستقیم</a:t>
            </a:r>
            <a:r>
              <a:rPr lang="en-US" b="1" dirty="0">
                <a:cs typeface="Tabassom" panose="00000400000000000000" pitchFamily="2" charset="-78"/>
              </a:rPr>
              <a:t> (</a:t>
            </a:r>
            <a:r>
              <a:rPr lang="ar-SA" b="1" dirty="0">
                <a:cs typeface="Tabassom" panose="00000400000000000000" pitchFamily="2" charset="-78"/>
              </a:rPr>
              <a:t>اتصال کووالانسی به</a:t>
            </a:r>
            <a:r>
              <a:rPr lang="en-US" b="1" dirty="0">
                <a:cs typeface="Tabassom" panose="00000400000000000000" pitchFamily="2" charset="-78"/>
              </a:rPr>
              <a:t> DNA)</a:t>
            </a:r>
            <a:r>
              <a:rPr lang="en-US" dirty="0">
                <a:cs typeface="Tabassom" panose="00000400000000000000" pitchFamily="2" charset="-78"/>
              </a:rPr>
              <a:t> </a:t>
            </a:r>
            <a:r>
              <a:rPr lang="ar-SA" dirty="0">
                <a:cs typeface="Tabassom" panose="00000400000000000000" pitchFamily="2" charset="-78"/>
              </a:rPr>
              <a:t>و </a:t>
            </a:r>
            <a:r>
              <a:rPr lang="ar-SA" b="1" dirty="0">
                <a:cs typeface="Tabassom" panose="00000400000000000000" pitchFamily="2" charset="-78"/>
              </a:rPr>
              <a:t>غیرمستقیم</a:t>
            </a:r>
            <a:r>
              <a:rPr lang="en-US" b="1" dirty="0">
                <a:cs typeface="Tabassom" panose="00000400000000000000" pitchFamily="2" charset="-78"/>
              </a:rPr>
              <a:t> (</a:t>
            </a:r>
            <a:r>
              <a:rPr lang="ar-SA" b="1" dirty="0">
                <a:cs typeface="Tabassom" panose="00000400000000000000" pitchFamily="2" charset="-78"/>
              </a:rPr>
              <a:t>آسیب اکسیداتیو به</a:t>
            </a:r>
            <a:r>
              <a:rPr lang="en-US" b="1" dirty="0">
                <a:cs typeface="Tabassom" panose="00000400000000000000" pitchFamily="2" charset="-78"/>
              </a:rPr>
              <a:t> DNA)</a:t>
            </a:r>
            <a:r>
              <a:rPr lang="en-US" dirty="0">
                <a:cs typeface="Tabassom" panose="00000400000000000000" pitchFamily="2" charset="-78"/>
              </a:rPr>
              <a:t> </a:t>
            </a:r>
            <a:r>
              <a:rPr lang="ar-SA" dirty="0">
                <a:cs typeface="Tabassom" panose="00000400000000000000" pitchFamily="2" charset="-78"/>
              </a:rPr>
              <a:t>تقسیم می‌شود</a:t>
            </a:r>
            <a:r>
              <a:rPr lang="en-US" dirty="0" smtClean="0">
                <a:cs typeface="Tabassom" panose="00000400000000000000" pitchFamily="2" charset="-78"/>
              </a:rPr>
              <a:t>.</a:t>
            </a:r>
            <a:endParaRPr lang="fa-IR" dirty="0" smtClean="0">
              <a:cs typeface="Tabassom" panose="00000400000000000000" pitchFamily="2" charset="-78"/>
            </a:endParaRPr>
          </a:p>
          <a:p>
            <a:pPr algn="r" rtl="1"/>
            <a:r>
              <a:rPr lang="fa-IR" dirty="0" smtClean="0">
                <a:cs typeface="Tabassom" panose="00000400000000000000" pitchFamily="2" charset="-78"/>
              </a:rPr>
              <a:t>اضافه کردن اسید پروپیونیک برای کاهش میزان توکسین</a:t>
            </a:r>
            <a:endParaRPr lang="en-US" dirty="0">
              <a:cs typeface="Tabassom" panose="00000400000000000000" pitchFamily="2" charset="-78"/>
            </a:endParaRPr>
          </a:p>
        </p:txBody>
      </p:sp>
    </p:spTree>
    <p:extLst>
      <p:ext uri="{BB962C8B-B14F-4D97-AF65-F5344CB8AC3E}">
        <p14:creationId xmlns:p14="http://schemas.microsoft.com/office/powerpoint/2010/main" val="24715806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84000" b="-8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b="1" dirty="0">
                <a:cs typeface="Tabassom" panose="00000400000000000000" pitchFamily="2" charset="-78"/>
              </a:rPr>
              <a:t>ارگوتیسم</a:t>
            </a:r>
            <a:r>
              <a:rPr lang="en-US" b="1" dirty="0">
                <a:cs typeface="Tabassom" panose="00000400000000000000" pitchFamily="2" charset="-78"/>
              </a:rPr>
              <a:t> (</a:t>
            </a:r>
            <a:r>
              <a:rPr lang="en-US" b="1" dirty="0" err="1">
                <a:cs typeface="Tabassom" panose="00000400000000000000" pitchFamily="2" charset="-78"/>
              </a:rPr>
              <a:t>Ergotism</a:t>
            </a:r>
            <a:r>
              <a:rPr lang="en-US" b="1" dirty="0">
                <a:cs typeface="Tabassom" panose="00000400000000000000" pitchFamily="2" charset="-78"/>
              </a:rPr>
              <a:t>)</a:t>
            </a:r>
            <a:endParaRPr lang="en-US" dirty="0">
              <a:cs typeface="Tabassom" panose="00000400000000000000" pitchFamily="2" charset="-78"/>
            </a:endParaRPr>
          </a:p>
        </p:txBody>
      </p:sp>
      <p:sp>
        <p:nvSpPr>
          <p:cNvPr id="3" name="Content Placeholder 2"/>
          <p:cNvSpPr>
            <a:spLocks noGrp="1"/>
          </p:cNvSpPr>
          <p:nvPr>
            <p:ph idx="1"/>
          </p:nvPr>
        </p:nvSpPr>
        <p:spPr/>
        <p:txBody>
          <a:bodyPr/>
          <a:lstStyle/>
          <a:p>
            <a:pPr algn="r" rtl="1"/>
            <a:r>
              <a:rPr lang="ar-SA" dirty="0">
                <a:cs typeface="Tabassom" panose="00000400000000000000" pitchFamily="2" charset="-78"/>
              </a:rPr>
              <a:t>چرا در سرشاخه‌های بذردار آلوده یا از طریق دانه‌های آلوده در جیره‌های </a:t>
            </a:r>
            <a:r>
              <a:rPr lang="ar-SA" dirty="0" smtClean="0">
                <a:cs typeface="Tabassom" panose="00000400000000000000" pitchFamily="2" charset="-78"/>
              </a:rPr>
              <a:t>کنسانتره</a:t>
            </a:r>
            <a:endParaRPr lang="fa-IR" dirty="0">
              <a:cs typeface="Tabassom" panose="00000400000000000000" pitchFamily="2" charset="-78"/>
            </a:endParaRPr>
          </a:p>
          <a:p>
            <a:pPr algn="r" rtl="1"/>
            <a:r>
              <a:rPr lang="ar-SA" dirty="0">
                <a:cs typeface="Tabassom" panose="00000400000000000000" pitchFamily="2" charset="-78"/>
              </a:rPr>
              <a:t>یک بیماری </a:t>
            </a:r>
            <a:r>
              <a:rPr lang="ar-SA" b="1" dirty="0">
                <a:cs typeface="Tabassom" panose="00000400000000000000" pitchFamily="2" charset="-78"/>
              </a:rPr>
              <a:t>جهانی در دام‌های مزرعه‌ای</a:t>
            </a:r>
            <a:r>
              <a:rPr lang="ar-SA" dirty="0">
                <a:cs typeface="Tabassom" panose="00000400000000000000" pitchFamily="2" charset="-78"/>
              </a:rPr>
              <a:t> است که در نتیجه </a:t>
            </a:r>
            <a:r>
              <a:rPr lang="ar-SA" b="1" dirty="0">
                <a:cs typeface="Tabassom" panose="00000400000000000000" pitchFamily="2" charset="-78"/>
              </a:rPr>
              <a:t>بلع اسکلروتیوم‌های قارچ انگلی </a:t>
            </a:r>
            <a:r>
              <a:rPr lang="en-US" b="1" i="1" dirty="0" err="1">
                <a:cs typeface="Tabassom" panose="00000400000000000000" pitchFamily="2" charset="-78"/>
              </a:rPr>
              <a:t>Claviceps</a:t>
            </a:r>
            <a:r>
              <a:rPr lang="en-US" b="1" i="1" dirty="0">
                <a:cs typeface="Tabassom" panose="00000400000000000000" pitchFamily="2" charset="-78"/>
              </a:rPr>
              <a:t> </a:t>
            </a:r>
            <a:r>
              <a:rPr lang="en-US" b="1" i="1" dirty="0" err="1" smtClean="0">
                <a:cs typeface="Tabassom" panose="00000400000000000000" pitchFamily="2" charset="-78"/>
              </a:rPr>
              <a:t>purpurea</a:t>
            </a:r>
            <a:endParaRPr lang="fa-IR" b="1" i="1" dirty="0" smtClean="0">
              <a:cs typeface="Tabassom" panose="00000400000000000000" pitchFamily="2" charset="-78"/>
            </a:endParaRPr>
          </a:p>
          <a:p>
            <a:pPr lvl="1" algn="r" rtl="1"/>
            <a:r>
              <a:rPr lang="ar-SA" dirty="0">
                <a:cs typeface="Tabassom" panose="00000400000000000000" pitchFamily="2" charset="-78"/>
              </a:rPr>
              <a:t>اسکلروتیوم‌های سخت، سیاه‌رنگ و کشیده دارای مقادیر مختلفی از </a:t>
            </a:r>
            <a:r>
              <a:rPr lang="ar-SA" b="1" dirty="0">
                <a:cs typeface="Tabassom" panose="00000400000000000000" pitchFamily="2" charset="-78"/>
              </a:rPr>
              <a:t>آلکالوئیدهای ارگوت</a:t>
            </a:r>
            <a:endParaRPr lang="fa-IR" b="1" i="1" dirty="0" smtClean="0">
              <a:cs typeface="Tabassom" panose="00000400000000000000" pitchFamily="2" charset="-78"/>
            </a:endParaRPr>
          </a:p>
          <a:p>
            <a:pPr lvl="1" algn="r" rtl="1"/>
            <a:r>
              <a:rPr lang="ar-SA" b="1" dirty="0">
                <a:cs typeface="Tabassom" panose="00000400000000000000" pitchFamily="2" charset="-78"/>
              </a:rPr>
              <a:t>چاودار و سایر غلات ریزدانه و همچنین گیاهان علوفه‌ای مانند بروم، بلوگراس، فِسکیو و </a:t>
            </a:r>
            <a:r>
              <a:rPr lang="ar-SA" b="1" dirty="0" smtClean="0">
                <a:cs typeface="Tabassom" panose="00000400000000000000" pitchFamily="2" charset="-78"/>
              </a:rPr>
              <a:t>رای‌گراس</a:t>
            </a:r>
            <a:endParaRPr lang="fa-IR" b="1" dirty="0" smtClean="0">
              <a:cs typeface="Tabassom" panose="00000400000000000000" pitchFamily="2" charset="-78"/>
            </a:endParaRPr>
          </a:p>
          <a:p>
            <a:pPr algn="r" rtl="1"/>
            <a:r>
              <a:rPr lang="ar-SA" dirty="0" smtClean="0">
                <a:cs typeface="Tabassom" panose="00000400000000000000" pitchFamily="2" charset="-78"/>
              </a:rPr>
              <a:t>مهم‌ترین ترکیبات</a:t>
            </a:r>
            <a:r>
              <a:rPr lang="fa-IR" dirty="0" smtClean="0">
                <a:cs typeface="Tabassom" panose="00000400000000000000" pitchFamily="2" charset="-78"/>
              </a:rPr>
              <a:t> </a:t>
            </a:r>
            <a:r>
              <a:rPr lang="ar-SA" dirty="0" smtClean="0">
                <a:cs typeface="Tabassom" panose="00000400000000000000" pitchFamily="2" charset="-78"/>
              </a:rPr>
              <a:t>دارویی</a:t>
            </a:r>
            <a:r>
              <a:rPr lang="fa-IR" b="1" dirty="0">
                <a:cs typeface="Tabassom" panose="00000400000000000000" pitchFamily="2" charset="-78"/>
              </a:rPr>
              <a:t>:</a:t>
            </a:r>
            <a:r>
              <a:rPr lang="ar-SA" dirty="0" smtClean="0">
                <a:cs typeface="Tabassom" panose="00000400000000000000" pitchFamily="2" charset="-78"/>
              </a:rPr>
              <a:t> </a:t>
            </a:r>
            <a:r>
              <a:rPr lang="ar-SA" b="1" dirty="0">
                <a:cs typeface="Tabassom" panose="00000400000000000000" pitchFamily="2" charset="-78"/>
              </a:rPr>
              <a:t>ارگوتامین</a:t>
            </a:r>
            <a:r>
              <a:rPr lang="ar-SA" dirty="0">
                <a:cs typeface="Tabassom" panose="00000400000000000000" pitchFamily="2" charset="-78"/>
              </a:rPr>
              <a:t> و </a:t>
            </a:r>
            <a:r>
              <a:rPr lang="ar-SA" b="1" dirty="0">
                <a:cs typeface="Tabassom" panose="00000400000000000000" pitchFamily="2" charset="-78"/>
              </a:rPr>
              <a:t>ارگونُووین (ارگومترين</a:t>
            </a:r>
            <a:r>
              <a:rPr lang="ar-SA" b="1" dirty="0" smtClean="0">
                <a:cs typeface="Tabassom" panose="00000400000000000000" pitchFamily="2" charset="-78"/>
              </a:rPr>
              <a:t>)</a:t>
            </a:r>
            <a:endParaRPr lang="fa-IR" b="1" dirty="0" smtClean="0">
              <a:cs typeface="Tabassom" panose="00000400000000000000" pitchFamily="2" charset="-78"/>
            </a:endParaRPr>
          </a:p>
          <a:p>
            <a:pPr algn="r" rtl="1"/>
            <a:r>
              <a:rPr lang="ar-SA" dirty="0">
                <a:cs typeface="Tabassom" panose="00000400000000000000" pitchFamily="2" charset="-78"/>
              </a:rPr>
              <a:t>گاو، خوک، گوسفند و طیور</a:t>
            </a:r>
            <a:endParaRPr lang="fa-IR" b="1" dirty="0" smtClean="0">
              <a:cs typeface="Tabassom" panose="00000400000000000000" pitchFamily="2" charset="-78"/>
            </a:endParaRPr>
          </a:p>
          <a:p>
            <a:pPr algn="r" rtl="1"/>
            <a:endParaRPr lang="en-US" dirty="0">
              <a:cs typeface="Tabassom" panose="00000400000000000000" pitchFamily="2" charset="-78"/>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475" y="190332"/>
            <a:ext cx="2590805" cy="20878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25" y="3889964"/>
            <a:ext cx="3957381" cy="2968036"/>
          </a:xfrm>
          <a:prstGeom prst="rect">
            <a:avLst/>
          </a:prstGeom>
        </p:spPr>
      </p:pic>
    </p:spTree>
    <p:extLst>
      <p:ext uri="{BB962C8B-B14F-4D97-AF65-F5344CB8AC3E}">
        <p14:creationId xmlns:p14="http://schemas.microsoft.com/office/powerpoint/2010/main" val="28042528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b="1" dirty="0" smtClean="0">
                <a:cs typeface="Tabassom" panose="00000400000000000000" pitchFamily="2" charset="-78"/>
              </a:rPr>
              <a:t>مکانیسم اثر</a:t>
            </a:r>
            <a:r>
              <a:rPr lang="en-US" b="1" dirty="0" smtClean="0">
                <a:cs typeface="Tabassom" panose="00000400000000000000" pitchFamily="2" charset="-78"/>
              </a:rPr>
              <a:t> (Mode of Action)</a:t>
            </a:r>
            <a:endParaRPr lang="en-US" dirty="0">
              <a:cs typeface="Tabassom" panose="00000400000000000000" pitchFamily="2" charset="-78"/>
            </a:endParaRPr>
          </a:p>
        </p:txBody>
      </p:sp>
      <p:sp>
        <p:nvSpPr>
          <p:cNvPr id="3" name="Content Placeholder 2"/>
          <p:cNvSpPr>
            <a:spLocks noGrp="1"/>
          </p:cNvSpPr>
          <p:nvPr>
            <p:ph idx="1"/>
          </p:nvPr>
        </p:nvSpPr>
        <p:spPr/>
        <p:txBody>
          <a:bodyPr>
            <a:normAutofit/>
          </a:bodyPr>
          <a:lstStyle/>
          <a:p>
            <a:pPr algn="r" rtl="1"/>
            <a:r>
              <a:rPr lang="ar-SA" b="1" dirty="0" smtClean="0">
                <a:cs typeface="Tabassom" panose="00000400000000000000" pitchFamily="2" charset="-78"/>
              </a:rPr>
              <a:t>آسیب به آندوتلیوم عروقی</a:t>
            </a:r>
            <a:r>
              <a:rPr lang="ar-SA" dirty="0" smtClean="0">
                <a:cs typeface="Tabassom" panose="00000400000000000000" pitchFamily="2" charset="-78"/>
              </a:rPr>
              <a:t> </a:t>
            </a:r>
            <a:r>
              <a:rPr lang="ar-SA" dirty="0">
                <a:cs typeface="Tabassom" panose="00000400000000000000" pitchFamily="2" charset="-78"/>
              </a:rPr>
              <a:t>از طریق </a:t>
            </a:r>
            <a:r>
              <a:rPr lang="ar-SA" b="1" dirty="0">
                <a:cs typeface="Tabassom" panose="00000400000000000000" pitchFamily="2" charset="-78"/>
              </a:rPr>
              <a:t>اثر مستقیم بر عضلات دیواره آرتریول‌ها موجب تنگی عروق (وازوکانستریکشن</a:t>
            </a:r>
            <a:r>
              <a:rPr lang="ar-SA" b="1" dirty="0" smtClean="0">
                <a:cs typeface="Tabassom" panose="00000400000000000000" pitchFamily="2" charset="-78"/>
              </a:rPr>
              <a:t>)</a:t>
            </a:r>
            <a:endParaRPr lang="fa-IR" b="1" dirty="0" smtClean="0">
              <a:cs typeface="Tabassom" panose="00000400000000000000" pitchFamily="2" charset="-78"/>
            </a:endParaRPr>
          </a:p>
          <a:p>
            <a:pPr lvl="1" algn="r" rtl="1"/>
            <a:r>
              <a:rPr lang="ar-SA" dirty="0" smtClean="0">
                <a:cs typeface="Tabassom" panose="00000400000000000000" pitchFamily="2" charset="-78"/>
              </a:rPr>
              <a:t>موجب </a:t>
            </a:r>
            <a:r>
              <a:rPr lang="ar-SA" b="1" dirty="0">
                <a:cs typeface="Tabassom" panose="00000400000000000000" pitchFamily="2" charset="-78"/>
              </a:rPr>
              <a:t>کاهش جریان خون</a:t>
            </a:r>
            <a:r>
              <a:rPr lang="ar-SA" dirty="0">
                <a:cs typeface="Tabassom" panose="00000400000000000000" pitchFamily="2" charset="-78"/>
              </a:rPr>
              <a:t> </a:t>
            </a:r>
            <a:r>
              <a:rPr lang="ar-SA" dirty="0" smtClean="0">
                <a:cs typeface="Tabassom" panose="00000400000000000000" pitchFamily="2" charset="-78"/>
              </a:rPr>
              <a:t>در </a:t>
            </a:r>
            <a:r>
              <a:rPr lang="ar-SA" dirty="0">
                <a:cs typeface="Tabassom" panose="00000400000000000000" pitchFamily="2" charset="-78"/>
              </a:rPr>
              <a:t>نهایت به </a:t>
            </a:r>
            <a:r>
              <a:rPr lang="ar-SA" b="1" dirty="0">
                <a:cs typeface="Tabassom" panose="00000400000000000000" pitchFamily="2" charset="-78"/>
              </a:rPr>
              <a:t>ایست کامل خون‌رسانی و نکروز انتهایی اندام‌ها به علت </a:t>
            </a:r>
            <a:r>
              <a:rPr lang="ar-SA" b="1" dirty="0" smtClean="0">
                <a:cs typeface="Tabassom" panose="00000400000000000000" pitchFamily="2" charset="-78"/>
              </a:rPr>
              <a:t>ترومبوز</a:t>
            </a:r>
            <a:r>
              <a:rPr lang="en-US" dirty="0" smtClean="0">
                <a:cs typeface="Tabassom" panose="00000400000000000000" pitchFamily="2" charset="-78"/>
              </a:rPr>
              <a:t>. </a:t>
            </a:r>
            <a:endParaRPr lang="fa-IR" dirty="0" smtClean="0">
              <a:cs typeface="Tabassom" panose="00000400000000000000" pitchFamily="2" charset="-78"/>
            </a:endParaRPr>
          </a:p>
          <a:p>
            <a:pPr lvl="1" algn="r" rtl="1"/>
            <a:r>
              <a:rPr lang="ar-SA" dirty="0" smtClean="0">
                <a:cs typeface="Tabassom" panose="00000400000000000000" pitchFamily="2" charset="-78"/>
              </a:rPr>
              <a:t>افزایش </a:t>
            </a:r>
            <a:r>
              <a:rPr lang="fa-IR" dirty="0" smtClean="0">
                <a:cs typeface="Tabassom" panose="00000400000000000000" pitchFamily="2" charset="-78"/>
              </a:rPr>
              <a:t>ابتلا</a:t>
            </a:r>
            <a:r>
              <a:rPr lang="ar-SA" dirty="0" smtClean="0">
                <a:cs typeface="Tabassom" panose="00000400000000000000" pitchFamily="2" charset="-78"/>
              </a:rPr>
              <a:t> اندام‌های انتهایی </a:t>
            </a:r>
            <a:r>
              <a:rPr lang="fa-IR" dirty="0" smtClean="0">
                <a:cs typeface="Tabassom" panose="00000400000000000000" pitchFamily="2" charset="-78"/>
              </a:rPr>
              <a:t>در </a:t>
            </a:r>
            <a:r>
              <a:rPr lang="ar-SA" b="1" dirty="0" smtClean="0">
                <a:cs typeface="Tabassom" panose="00000400000000000000" pitchFamily="2" charset="-78"/>
              </a:rPr>
              <a:t>محیط </a:t>
            </a:r>
            <a:r>
              <a:rPr lang="ar-SA" b="1" dirty="0">
                <a:cs typeface="Tabassom" panose="00000400000000000000" pitchFamily="2" charset="-78"/>
              </a:rPr>
              <a:t>سرد</a:t>
            </a:r>
            <a:r>
              <a:rPr lang="ar-SA" dirty="0">
                <a:cs typeface="Tabassom" panose="00000400000000000000" pitchFamily="2" charset="-78"/>
              </a:rPr>
              <a:t> </a:t>
            </a:r>
            <a:r>
              <a:rPr lang="ar-SA" dirty="0" smtClean="0">
                <a:cs typeface="Tabassom" panose="00000400000000000000" pitchFamily="2" charset="-78"/>
              </a:rPr>
              <a:t>موجب </a:t>
            </a:r>
            <a:r>
              <a:rPr lang="ar-SA" b="1" dirty="0" smtClean="0">
                <a:cs typeface="Tabassom" panose="00000400000000000000" pitchFamily="2" charset="-78"/>
              </a:rPr>
              <a:t>قانقاریا</a:t>
            </a:r>
            <a:r>
              <a:rPr lang="ar-SA" dirty="0" smtClean="0">
                <a:cs typeface="Tabassom" panose="00000400000000000000" pitchFamily="2" charset="-78"/>
              </a:rPr>
              <a:t>. </a:t>
            </a:r>
            <a:endParaRPr lang="fa-IR" dirty="0" smtClean="0">
              <a:cs typeface="Tabassom" panose="00000400000000000000" pitchFamily="2" charset="-78"/>
            </a:endParaRPr>
          </a:p>
          <a:p>
            <a:pPr algn="r" rtl="1"/>
            <a:r>
              <a:rPr lang="ar-SA" b="1" dirty="0" smtClean="0">
                <a:cs typeface="Tabassom" panose="00000400000000000000" pitchFamily="2" charset="-78"/>
              </a:rPr>
              <a:t>تحریک </a:t>
            </a:r>
            <a:r>
              <a:rPr lang="ar-SA" b="1" dirty="0">
                <a:cs typeface="Tabassom" panose="00000400000000000000" pitchFamily="2" charset="-78"/>
              </a:rPr>
              <a:t>سیستم عصبی مرکزی</a:t>
            </a:r>
            <a:r>
              <a:rPr lang="en-US" b="1" dirty="0">
                <a:cs typeface="Tabassom" panose="00000400000000000000" pitchFamily="2" charset="-78"/>
              </a:rPr>
              <a:t> (CNS)</a:t>
            </a:r>
            <a:r>
              <a:rPr lang="en-US" dirty="0">
                <a:cs typeface="Tabassom" panose="00000400000000000000" pitchFamily="2" charset="-78"/>
              </a:rPr>
              <a:t> </a:t>
            </a:r>
            <a:r>
              <a:rPr lang="ar-SA" dirty="0" smtClean="0">
                <a:cs typeface="Tabassom" panose="00000400000000000000" pitchFamily="2" charset="-78"/>
              </a:rPr>
              <a:t>و</a:t>
            </a:r>
            <a:r>
              <a:rPr lang="fa-IR" dirty="0" smtClean="0">
                <a:cs typeface="Tabassom" panose="00000400000000000000" pitchFamily="2" charset="-78"/>
              </a:rPr>
              <a:t> سپس</a:t>
            </a:r>
            <a:r>
              <a:rPr lang="ar-SA" dirty="0" smtClean="0">
                <a:cs typeface="Tabassom" panose="00000400000000000000" pitchFamily="2" charset="-78"/>
              </a:rPr>
              <a:t> </a:t>
            </a:r>
            <a:r>
              <a:rPr lang="ar-SA" b="1" dirty="0" smtClean="0">
                <a:cs typeface="Tabassom" panose="00000400000000000000" pitchFamily="2" charset="-78"/>
              </a:rPr>
              <a:t>اثر </a:t>
            </a:r>
            <a:r>
              <a:rPr lang="ar-SA" b="1" dirty="0">
                <a:cs typeface="Tabassom" panose="00000400000000000000" pitchFamily="2" charset="-78"/>
              </a:rPr>
              <a:t>مهاری (افسردگی </a:t>
            </a:r>
            <a:r>
              <a:rPr lang="ar-SA" b="1" dirty="0" smtClean="0">
                <a:cs typeface="Tabassom" panose="00000400000000000000" pitchFamily="2" charset="-78"/>
              </a:rPr>
              <a:t>عصبی)</a:t>
            </a:r>
            <a:endParaRPr lang="fa-IR" dirty="0" smtClean="0">
              <a:cs typeface="Tabassom" panose="00000400000000000000" pitchFamily="2" charset="-78"/>
            </a:endParaRPr>
          </a:p>
          <a:p>
            <a:pPr algn="r" rtl="1"/>
            <a:r>
              <a:rPr lang="ar-SA" b="1" dirty="0" smtClean="0">
                <a:cs typeface="Tabassom" panose="00000400000000000000" pitchFamily="2" charset="-78"/>
              </a:rPr>
              <a:t>مهار </a:t>
            </a:r>
            <a:r>
              <a:rPr lang="ar-SA" b="1" dirty="0">
                <a:cs typeface="Tabassom" panose="00000400000000000000" pitchFamily="2" charset="-78"/>
              </a:rPr>
              <a:t>ترشح پرولاکتین از هیپوفیز</a:t>
            </a:r>
            <a:r>
              <a:rPr lang="ar-SA" dirty="0">
                <a:cs typeface="Tabassom" panose="00000400000000000000" pitchFamily="2" charset="-78"/>
              </a:rPr>
              <a:t> </a:t>
            </a:r>
            <a:endParaRPr lang="fa-IR" dirty="0" smtClean="0">
              <a:cs typeface="Tabassom" panose="00000400000000000000" pitchFamily="2" charset="-78"/>
            </a:endParaRPr>
          </a:p>
          <a:p>
            <a:pPr algn="r" rtl="1"/>
            <a:r>
              <a:rPr lang="ar-SA" b="1" dirty="0" smtClean="0">
                <a:cs typeface="Tabassom" panose="00000400000000000000" pitchFamily="2" charset="-78"/>
              </a:rPr>
              <a:t>عدم </a:t>
            </a:r>
            <a:r>
              <a:rPr lang="ar-SA" b="1" dirty="0">
                <a:cs typeface="Tabassom" panose="00000400000000000000" pitchFamily="2" charset="-78"/>
              </a:rPr>
              <a:t>رشد کافی پستان‌ها در اواخر دوره بارداری</a:t>
            </a:r>
            <a:r>
              <a:rPr lang="ar-SA" dirty="0">
                <a:cs typeface="Tabassom" panose="00000400000000000000" pitchFamily="2" charset="-78"/>
              </a:rPr>
              <a:t> و </a:t>
            </a:r>
            <a:r>
              <a:rPr lang="ar-SA" b="1" dirty="0">
                <a:cs typeface="Tabassom" panose="00000400000000000000" pitchFamily="2" charset="-78"/>
              </a:rPr>
              <a:t>تاخیر در آغاز ترشح شیر</a:t>
            </a:r>
            <a:r>
              <a:rPr lang="ar-SA" dirty="0">
                <a:cs typeface="Tabassom" panose="00000400000000000000" pitchFamily="2" charset="-78"/>
              </a:rPr>
              <a:t> </a:t>
            </a:r>
            <a:endParaRPr lang="fa-IR" dirty="0" smtClean="0">
              <a:cs typeface="Tabassom" panose="00000400000000000000" pitchFamily="2" charset="-78"/>
            </a:endParaRPr>
          </a:p>
          <a:p>
            <a:pPr algn="r" rtl="1"/>
            <a:r>
              <a:rPr lang="ar-SA" b="1" dirty="0" smtClean="0">
                <a:cs typeface="Tabassom" panose="00000400000000000000" pitchFamily="2" charset="-78"/>
              </a:rPr>
              <a:t>آگالاکتیا </a:t>
            </a:r>
            <a:r>
              <a:rPr lang="ar-SA" b="1" dirty="0">
                <a:cs typeface="Tabassom" panose="00000400000000000000" pitchFamily="2" charset="-78"/>
              </a:rPr>
              <a:t>(عدم تولید شیر) در زمان </a:t>
            </a:r>
            <a:r>
              <a:rPr lang="ar-SA" b="1" dirty="0" smtClean="0">
                <a:cs typeface="Tabassom" panose="00000400000000000000" pitchFamily="2" charset="-78"/>
              </a:rPr>
              <a:t>زایمان</a:t>
            </a:r>
            <a:r>
              <a:rPr lang="ar-SA" dirty="0" smtClean="0">
                <a:cs typeface="Tabassom" panose="00000400000000000000" pitchFamily="2" charset="-78"/>
              </a:rPr>
              <a:t>. </a:t>
            </a:r>
            <a:endParaRPr lang="fa-IR" dirty="0" smtClean="0">
              <a:cs typeface="Tabassom" panose="00000400000000000000" pitchFamily="2" charset="-78"/>
            </a:endParaRPr>
          </a:p>
          <a:p>
            <a:pPr algn="r" rtl="1"/>
            <a:r>
              <a:rPr lang="ar-SA" b="1" dirty="0" smtClean="0">
                <a:cs typeface="Tabassom" panose="00000400000000000000" pitchFamily="2" charset="-78"/>
              </a:rPr>
              <a:t>عدم </a:t>
            </a:r>
            <a:r>
              <a:rPr lang="ar-SA" b="1" dirty="0">
                <a:cs typeface="Tabassom" panose="00000400000000000000" pitchFamily="2" charset="-78"/>
              </a:rPr>
              <a:t>تحمل گرما، تنگی نفس و کاهش تولید شیر در گاوهای شیری</a:t>
            </a:r>
            <a:endParaRPr lang="en-US" dirty="0">
              <a:cs typeface="Tabassom" panose="00000400000000000000" pitchFamily="2" charset="-78"/>
            </a:endParaRPr>
          </a:p>
        </p:txBody>
      </p:sp>
      <p:pic>
        <p:nvPicPr>
          <p:cNvPr id="4" name="Picture 3"/>
          <p:cNvPicPr>
            <a:picLocks noChangeAspect="1"/>
          </p:cNvPicPr>
          <p:nvPr/>
        </p:nvPicPr>
        <p:blipFill>
          <a:blip r:embed="rId2"/>
          <a:stretch>
            <a:fillRect/>
          </a:stretch>
        </p:blipFill>
        <p:spPr>
          <a:xfrm>
            <a:off x="0" y="3890372"/>
            <a:ext cx="4350773" cy="2967627"/>
          </a:xfrm>
          <a:prstGeom prst="rect">
            <a:avLst/>
          </a:prstGeom>
        </p:spPr>
      </p:pic>
    </p:spTree>
    <p:extLst>
      <p:ext uri="{BB962C8B-B14F-4D97-AF65-F5344CB8AC3E}">
        <p14:creationId xmlns:p14="http://schemas.microsoft.com/office/powerpoint/2010/main" val="2385891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b="1" dirty="0" smtClean="0">
                <a:cs typeface="Tabassom" panose="00000400000000000000" pitchFamily="2" charset="-78"/>
              </a:rPr>
              <a:t>سمیت</a:t>
            </a:r>
            <a:r>
              <a:rPr lang="en-US" b="1" dirty="0" smtClean="0">
                <a:cs typeface="Tabassom" panose="00000400000000000000" pitchFamily="2" charset="-78"/>
              </a:rPr>
              <a:t> (Toxicity)</a:t>
            </a:r>
            <a:endParaRPr lang="en-US" dirty="0">
              <a:cs typeface="Tabassom" panose="00000400000000000000" pitchFamily="2" charset="-78"/>
            </a:endParaRPr>
          </a:p>
        </p:txBody>
      </p:sp>
      <p:sp>
        <p:nvSpPr>
          <p:cNvPr id="3" name="Content Placeholder 2"/>
          <p:cNvSpPr>
            <a:spLocks noGrp="1"/>
          </p:cNvSpPr>
          <p:nvPr>
            <p:ph idx="1"/>
          </p:nvPr>
        </p:nvSpPr>
        <p:spPr>
          <a:xfrm>
            <a:off x="838200" y="1825625"/>
            <a:ext cx="10515600" cy="4764956"/>
          </a:xfrm>
        </p:spPr>
        <p:txBody>
          <a:bodyPr>
            <a:normAutofit fontScale="85000" lnSpcReduction="20000"/>
          </a:bodyPr>
          <a:lstStyle/>
          <a:p>
            <a:pPr algn="r" rtl="1"/>
            <a:r>
              <a:rPr lang="ar-SA" dirty="0" smtClean="0">
                <a:cs typeface="Tabassom" panose="00000400000000000000" pitchFamily="2" charset="-78"/>
              </a:rPr>
              <a:t>مسمومیت </a:t>
            </a:r>
            <a:r>
              <a:rPr lang="fa-IR" dirty="0" smtClean="0">
                <a:cs typeface="Tabassom" panose="00000400000000000000" pitchFamily="2" charset="-78"/>
              </a:rPr>
              <a:t>در </a:t>
            </a:r>
            <a:r>
              <a:rPr lang="ar-SA" dirty="0" smtClean="0">
                <a:cs typeface="Tabassom" panose="00000400000000000000" pitchFamily="2" charset="-78"/>
              </a:rPr>
              <a:t>گاوها در </a:t>
            </a:r>
            <a:r>
              <a:rPr lang="ar-SA" dirty="0">
                <a:cs typeface="Tabassom" panose="00000400000000000000" pitchFamily="2" charset="-78"/>
              </a:rPr>
              <a:t>اثر مصرف </a:t>
            </a:r>
            <a:r>
              <a:rPr lang="ar-SA" b="1" dirty="0">
                <a:cs typeface="Tabassom" panose="00000400000000000000" pitchFamily="2" charset="-78"/>
              </a:rPr>
              <a:t>یونجه یا غلات آلوده به ارگوت</a:t>
            </a:r>
            <a:r>
              <a:rPr lang="ar-SA" dirty="0">
                <a:cs typeface="Tabassom" panose="00000400000000000000" pitchFamily="2" charset="-78"/>
              </a:rPr>
              <a:t> یا </a:t>
            </a:r>
            <a:r>
              <a:rPr lang="ar-SA" dirty="0" smtClean="0">
                <a:cs typeface="Tabassom" panose="00000400000000000000" pitchFamily="2" charset="-78"/>
              </a:rPr>
              <a:t>چرا </a:t>
            </a:r>
            <a:r>
              <a:rPr lang="ar-SA" dirty="0">
                <a:cs typeface="Tabassom" panose="00000400000000000000" pitchFamily="2" charset="-78"/>
              </a:rPr>
              <a:t>در </a:t>
            </a:r>
            <a:r>
              <a:rPr lang="ar-SA" b="1" dirty="0">
                <a:cs typeface="Tabassom" panose="00000400000000000000" pitchFamily="2" charset="-78"/>
              </a:rPr>
              <a:t>مراتع بذردار آلوده به </a:t>
            </a:r>
            <a:r>
              <a:rPr lang="ar-SA" b="1" dirty="0" smtClean="0">
                <a:cs typeface="Tabassom" panose="00000400000000000000" pitchFamily="2" charset="-78"/>
              </a:rPr>
              <a:t>ارگوت</a:t>
            </a:r>
            <a:endParaRPr lang="fa-IR" b="1" dirty="0" smtClean="0">
              <a:cs typeface="Tabassom" panose="00000400000000000000" pitchFamily="2" charset="-78"/>
            </a:endParaRPr>
          </a:p>
          <a:p>
            <a:pPr algn="r" rtl="1"/>
            <a:r>
              <a:rPr lang="en-US" dirty="0">
                <a:cs typeface="Tabassom" panose="00000400000000000000" pitchFamily="2" charset="-78"/>
              </a:rPr>
              <a:t>. </a:t>
            </a:r>
            <a:r>
              <a:rPr lang="ar-SA" b="1" dirty="0">
                <a:cs typeface="Tabassom" panose="00000400000000000000" pitchFamily="2" charset="-78"/>
              </a:rPr>
              <a:t>لنگش</a:t>
            </a:r>
            <a:r>
              <a:rPr lang="ar-SA" dirty="0">
                <a:cs typeface="Tabassom" panose="00000400000000000000" pitchFamily="2" charset="-78"/>
              </a:rPr>
              <a:t>، </a:t>
            </a:r>
            <a:r>
              <a:rPr lang="ar-SA" dirty="0" smtClean="0">
                <a:cs typeface="Tabassom" panose="00000400000000000000" pitchFamily="2" charset="-78"/>
              </a:rPr>
              <a:t>اولین </a:t>
            </a:r>
            <a:r>
              <a:rPr lang="ar-SA" dirty="0">
                <a:cs typeface="Tabassom" panose="00000400000000000000" pitchFamily="2" charset="-78"/>
              </a:rPr>
              <a:t>علامت بیماری </a:t>
            </a:r>
            <a:endParaRPr lang="fa-IR" dirty="0" smtClean="0">
              <a:cs typeface="Tabassom" panose="00000400000000000000" pitchFamily="2" charset="-78"/>
            </a:endParaRPr>
          </a:p>
          <a:p>
            <a:pPr lvl="1" algn="r" rtl="1"/>
            <a:r>
              <a:rPr lang="en-US" b="1" dirty="0" smtClean="0">
                <a:cs typeface="Tabassom" panose="00000400000000000000" pitchFamily="2" charset="-78"/>
              </a:rPr>
              <a:t>2 </a:t>
            </a:r>
            <a:r>
              <a:rPr lang="ar-SA" b="1" dirty="0">
                <a:cs typeface="Tabassom" panose="00000400000000000000" pitchFamily="2" charset="-78"/>
              </a:rPr>
              <a:t>تا 6 هفته یا بیشتر پس از مصرف اولیه</a:t>
            </a:r>
            <a:r>
              <a:rPr lang="ar-SA" dirty="0">
                <a:cs typeface="Tabassom" panose="00000400000000000000" pitchFamily="2" charset="-78"/>
              </a:rPr>
              <a:t> ظاهر </a:t>
            </a:r>
            <a:r>
              <a:rPr lang="ar-SA" dirty="0" smtClean="0">
                <a:cs typeface="Tabassom" panose="00000400000000000000" pitchFamily="2" charset="-78"/>
              </a:rPr>
              <a:t>شود</a:t>
            </a:r>
            <a:endParaRPr lang="fa-IR" dirty="0" smtClean="0">
              <a:cs typeface="Tabassom" panose="00000400000000000000" pitchFamily="2" charset="-78"/>
            </a:endParaRPr>
          </a:p>
          <a:p>
            <a:pPr lvl="1" algn="r" rtl="1"/>
            <a:r>
              <a:rPr lang="ar-SA" dirty="0" smtClean="0">
                <a:cs typeface="Tabassom" panose="00000400000000000000" pitchFamily="2" charset="-78"/>
              </a:rPr>
              <a:t>درگیر</a:t>
            </a:r>
            <a:r>
              <a:rPr lang="fa-IR" dirty="0" smtClean="0">
                <a:cs typeface="Tabassom" panose="00000400000000000000" pitchFamily="2" charset="-78"/>
              </a:rPr>
              <a:t>ی </a:t>
            </a:r>
            <a:r>
              <a:rPr lang="ar-SA" dirty="0" smtClean="0">
                <a:cs typeface="Tabassom" panose="00000400000000000000" pitchFamily="2" charset="-78"/>
              </a:rPr>
              <a:t>اندام‌های </a:t>
            </a:r>
            <a:r>
              <a:rPr lang="ar-SA" dirty="0">
                <a:cs typeface="Tabassom" panose="00000400000000000000" pitchFamily="2" charset="-78"/>
              </a:rPr>
              <a:t>عقب قبل از اندام‌های جلو </a:t>
            </a:r>
            <a:endParaRPr lang="fa-IR" dirty="0" smtClean="0">
              <a:cs typeface="Tabassom" panose="00000400000000000000" pitchFamily="2" charset="-78"/>
            </a:endParaRPr>
          </a:p>
          <a:p>
            <a:pPr algn="r" rtl="1"/>
            <a:r>
              <a:rPr lang="ar-SA" b="1" dirty="0" smtClean="0">
                <a:cs typeface="Tabassom" panose="00000400000000000000" pitchFamily="2" charset="-78"/>
              </a:rPr>
              <a:t>افزایش دما</a:t>
            </a:r>
            <a:r>
              <a:rPr lang="ar-SA" b="1" dirty="0">
                <a:cs typeface="Tabassom" panose="00000400000000000000" pitchFamily="2" charset="-78"/>
              </a:rPr>
              <a:t>، ضربان قلب و نرخ تنفس </a:t>
            </a:r>
            <a:endParaRPr lang="fa-IR" b="1" dirty="0" smtClean="0">
              <a:cs typeface="Tabassom" panose="00000400000000000000" pitchFamily="2" charset="-78"/>
            </a:endParaRPr>
          </a:p>
          <a:p>
            <a:pPr algn="r" rtl="1"/>
            <a:r>
              <a:rPr lang="ar-SA" b="1" dirty="0" smtClean="0">
                <a:cs typeface="Tabassom" panose="00000400000000000000" pitchFamily="2" charset="-78"/>
              </a:rPr>
              <a:t>هیپرترمی اپیدمیک و افزایش ترشح بزاق</a:t>
            </a:r>
            <a:r>
              <a:rPr lang="ar-SA" dirty="0" smtClean="0">
                <a:cs typeface="Tabassom" panose="00000400000000000000" pitchFamily="2" charset="-78"/>
              </a:rPr>
              <a:t> در </a:t>
            </a:r>
            <a:r>
              <a:rPr lang="ar-SA" dirty="0">
                <a:cs typeface="Tabassom" panose="00000400000000000000" pitchFamily="2" charset="-78"/>
              </a:rPr>
              <a:t>گاوهای مسموم با </a:t>
            </a:r>
            <a:r>
              <a:rPr lang="en-US" i="1" dirty="0" err="1">
                <a:cs typeface="Tabassom" panose="00000400000000000000" pitchFamily="2" charset="-78"/>
              </a:rPr>
              <a:t>Claviceps</a:t>
            </a:r>
            <a:r>
              <a:rPr lang="en-US" i="1" dirty="0">
                <a:cs typeface="Tabassom" panose="00000400000000000000" pitchFamily="2" charset="-78"/>
              </a:rPr>
              <a:t> </a:t>
            </a:r>
            <a:r>
              <a:rPr lang="en-US" i="1" dirty="0" err="1">
                <a:cs typeface="Tabassom" panose="00000400000000000000" pitchFamily="2" charset="-78"/>
              </a:rPr>
              <a:t>purpurea</a:t>
            </a:r>
            <a:r>
              <a:rPr lang="en-US" dirty="0">
                <a:cs typeface="Tabassom" panose="00000400000000000000" pitchFamily="2" charset="-78"/>
              </a:rPr>
              <a:t> </a:t>
            </a:r>
            <a:endParaRPr lang="fa-IR" dirty="0" smtClean="0">
              <a:cs typeface="Tabassom" panose="00000400000000000000" pitchFamily="2" charset="-78"/>
            </a:endParaRPr>
          </a:p>
          <a:p>
            <a:pPr algn="r" rtl="1"/>
            <a:r>
              <a:rPr lang="fa-IR" dirty="0" smtClean="0">
                <a:cs typeface="Tabassom" panose="00000400000000000000" pitchFamily="2" charset="-78"/>
              </a:rPr>
              <a:t>اختلال در </a:t>
            </a:r>
            <a:r>
              <a:rPr lang="fa-IR" b="1" dirty="0" smtClean="0">
                <a:cs typeface="Tabassom" panose="00000400000000000000" pitchFamily="2" charset="-78"/>
              </a:rPr>
              <a:t>رشد</a:t>
            </a:r>
            <a:r>
              <a:rPr lang="ar-SA" b="1" dirty="0" smtClean="0">
                <a:cs typeface="Tabassom" panose="00000400000000000000" pitchFamily="2" charset="-78"/>
              </a:rPr>
              <a:t> </a:t>
            </a:r>
            <a:r>
              <a:rPr lang="ar-SA" b="1" dirty="0">
                <a:cs typeface="Tabassom" panose="00000400000000000000" pitchFamily="2" charset="-78"/>
              </a:rPr>
              <a:t>جنین را در گاوهای </a:t>
            </a:r>
            <a:r>
              <a:rPr lang="ar-SA" b="1" dirty="0" smtClean="0">
                <a:cs typeface="Tabassom" panose="00000400000000000000" pitchFamily="2" charset="-78"/>
              </a:rPr>
              <a:t>باردار</a:t>
            </a:r>
            <a:endParaRPr lang="fa-IR" b="1" dirty="0" smtClean="0">
              <a:cs typeface="Tabassom" panose="00000400000000000000" pitchFamily="2" charset="-78"/>
            </a:endParaRPr>
          </a:p>
          <a:p>
            <a:pPr algn="r" rtl="1"/>
            <a:r>
              <a:rPr lang="ar-SA" b="1" dirty="0">
                <a:cs typeface="Tabassom" panose="00000400000000000000" pitchFamily="2" charset="-78"/>
              </a:rPr>
              <a:t>علائم همراه با لنگش</a:t>
            </a:r>
            <a:endParaRPr lang="en-US" dirty="0">
              <a:cs typeface="Tabassom" panose="00000400000000000000" pitchFamily="2" charset="-78"/>
            </a:endParaRPr>
          </a:p>
          <a:p>
            <a:pPr lvl="1" algn="r" rtl="1"/>
            <a:r>
              <a:rPr lang="ar-SA" b="1" dirty="0" smtClean="0">
                <a:cs typeface="Tabassom" panose="00000400000000000000" pitchFamily="2" charset="-78"/>
              </a:rPr>
              <a:t>تورم </a:t>
            </a:r>
            <a:r>
              <a:rPr lang="ar-SA" b="1" dirty="0">
                <a:cs typeface="Tabassom" panose="00000400000000000000" pitchFamily="2" charset="-78"/>
              </a:rPr>
              <a:t>و حساسیت مفصل فِتلک و پاس‌ترن</a:t>
            </a:r>
            <a:r>
              <a:rPr lang="ar-SA" dirty="0">
                <a:cs typeface="Tabassom" panose="00000400000000000000" pitchFamily="2" charset="-78"/>
              </a:rPr>
              <a:t> </a:t>
            </a:r>
            <a:r>
              <a:rPr lang="ar-SA" dirty="0" smtClean="0">
                <a:cs typeface="Tabassom" panose="00000400000000000000" pitchFamily="2" charset="-78"/>
              </a:rPr>
              <a:t>در </a:t>
            </a:r>
            <a:r>
              <a:rPr lang="ar-SA" dirty="0">
                <a:cs typeface="Tabassom" panose="00000400000000000000" pitchFamily="2" charset="-78"/>
              </a:rPr>
              <a:t>نهایت، </a:t>
            </a:r>
            <a:r>
              <a:rPr lang="ar-SA" b="1" dirty="0">
                <a:cs typeface="Tabassom" panose="00000400000000000000" pitchFamily="2" charset="-78"/>
              </a:rPr>
              <a:t>یک یا هر دو سم یا هر بخش از اندام‌ها تا مفصل زانو </a:t>
            </a:r>
            <a:r>
              <a:rPr lang="ar-SA" dirty="0" smtClean="0">
                <a:cs typeface="Tabassom" panose="00000400000000000000" pitchFamily="2" charset="-78"/>
              </a:rPr>
              <a:t>دچار </a:t>
            </a:r>
            <a:r>
              <a:rPr lang="ar-SA" b="1" dirty="0">
                <a:cs typeface="Tabassom" panose="00000400000000000000" pitchFamily="2" charset="-78"/>
              </a:rPr>
              <a:t>قانقاریا خشک و جداشدگی بافت</a:t>
            </a:r>
            <a:r>
              <a:rPr lang="en-US" b="1" dirty="0">
                <a:cs typeface="Tabassom" panose="00000400000000000000" pitchFamily="2" charset="-78"/>
              </a:rPr>
              <a:t> (slough)</a:t>
            </a:r>
            <a:r>
              <a:rPr lang="en-US" dirty="0">
                <a:cs typeface="Tabassom" panose="00000400000000000000" pitchFamily="2" charset="-78"/>
              </a:rPr>
              <a:t> </a:t>
            </a:r>
            <a:endParaRPr lang="en-US" dirty="0" smtClean="0">
              <a:cs typeface="Tabassom" panose="00000400000000000000" pitchFamily="2" charset="-78"/>
            </a:endParaRPr>
          </a:p>
          <a:p>
            <a:pPr lvl="1" algn="r" rtl="1"/>
            <a:r>
              <a:rPr lang="ar-SA" dirty="0" smtClean="0">
                <a:cs typeface="Tabassom" panose="00000400000000000000" pitchFamily="2" charset="-78"/>
              </a:rPr>
              <a:t>نکروتیک شده و جدا </a:t>
            </a:r>
            <a:r>
              <a:rPr lang="fa-IR" dirty="0" smtClean="0">
                <a:cs typeface="Tabassom" panose="00000400000000000000" pitchFamily="2" charset="-78"/>
              </a:rPr>
              <a:t>شدن </a:t>
            </a:r>
            <a:r>
              <a:rPr lang="ar-SA" b="1" dirty="0" smtClean="0">
                <a:cs typeface="Tabassom" panose="00000400000000000000" pitchFamily="2" charset="-78"/>
              </a:rPr>
              <a:t>نوک </a:t>
            </a:r>
            <a:r>
              <a:rPr lang="ar-SA" b="1" dirty="0">
                <a:cs typeface="Tabassom" panose="00000400000000000000" pitchFamily="2" charset="-78"/>
              </a:rPr>
              <a:t>دم یا گوش‌ها</a:t>
            </a:r>
            <a:r>
              <a:rPr lang="ar-SA" dirty="0">
                <a:cs typeface="Tabassom" panose="00000400000000000000" pitchFamily="2" charset="-78"/>
              </a:rPr>
              <a:t> </a:t>
            </a:r>
            <a:r>
              <a:rPr lang="ar-SA" dirty="0" smtClean="0">
                <a:cs typeface="Tabassom" panose="00000400000000000000" pitchFamily="2" charset="-78"/>
              </a:rPr>
              <a:t>شوند</a:t>
            </a:r>
            <a:r>
              <a:rPr lang="ar-SA" dirty="0">
                <a:cs typeface="Tabassom" panose="00000400000000000000" pitchFamily="2" charset="-78"/>
              </a:rPr>
              <a:t>. </a:t>
            </a:r>
            <a:endParaRPr lang="fa-IR" dirty="0" smtClean="0">
              <a:cs typeface="Tabassom" panose="00000400000000000000" pitchFamily="2" charset="-78"/>
            </a:endParaRPr>
          </a:p>
          <a:p>
            <a:pPr lvl="1" algn="r" rtl="1"/>
            <a:r>
              <a:rPr lang="ar-SA" b="1" dirty="0" smtClean="0">
                <a:cs typeface="Tabassom" panose="00000400000000000000" pitchFamily="2" charset="-78"/>
              </a:rPr>
              <a:t>رنگ‌پرید</a:t>
            </a:r>
            <a:r>
              <a:rPr lang="fa-IR" b="1" dirty="0" smtClean="0">
                <a:cs typeface="Tabassom" panose="00000400000000000000" pitchFamily="2" charset="-78"/>
              </a:rPr>
              <a:t>گی</a:t>
            </a:r>
            <a:r>
              <a:rPr lang="ar-SA" b="1" dirty="0" smtClean="0">
                <a:cs typeface="Tabassom" panose="00000400000000000000" pitchFamily="2" charset="-78"/>
              </a:rPr>
              <a:t> یا کم‌خون</a:t>
            </a:r>
            <a:r>
              <a:rPr lang="fa-IR" b="1" dirty="0" smtClean="0">
                <a:cs typeface="Tabassom" panose="00000400000000000000" pitchFamily="2" charset="-78"/>
              </a:rPr>
              <a:t>ی</a:t>
            </a:r>
            <a:r>
              <a:rPr lang="ar-SA" dirty="0" smtClean="0">
                <a:cs typeface="Tabassom" panose="00000400000000000000" pitchFamily="2" charset="-78"/>
              </a:rPr>
              <a:t> </a:t>
            </a:r>
            <a:r>
              <a:rPr lang="ar-SA" b="1" dirty="0" smtClean="0">
                <a:cs typeface="Tabassom" panose="00000400000000000000" pitchFamily="2" charset="-78"/>
              </a:rPr>
              <a:t>نوک </a:t>
            </a:r>
            <a:r>
              <a:rPr lang="ar-SA" b="1" dirty="0">
                <a:cs typeface="Tabassom" panose="00000400000000000000" pitchFamily="2" charset="-78"/>
              </a:rPr>
              <a:t>پستان و پستان</a:t>
            </a:r>
            <a:r>
              <a:rPr lang="ar-SA" dirty="0">
                <a:cs typeface="Tabassom" panose="00000400000000000000" pitchFamily="2" charset="-78"/>
              </a:rPr>
              <a:t>، </a:t>
            </a:r>
            <a:endParaRPr lang="fa-IR" dirty="0" smtClean="0">
              <a:cs typeface="Tabassom" panose="00000400000000000000" pitchFamily="2" charset="-78"/>
            </a:endParaRPr>
          </a:p>
          <a:p>
            <a:pPr lvl="1" algn="r" rtl="1"/>
            <a:r>
              <a:rPr lang="ar-SA" b="1" dirty="0" smtClean="0">
                <a:cs typeface="Tabassom" panose="00000400000000000000" pitchFamily="2" charset="-78"/>
              </a:rPr>
              <a:t>سقط </a:t>
            </a:r>
            <a:r>
              <a:rPr lang="ar-SA" b="1" dirty="0">
                <a:cs typeface="Tabassom" panose="00000400000000000000" pitchFamily="2" charset="-78"/>
              </a:rPr>
              <a:t>جنین دیده </a:t>
            </a:r>
            <a:r>
              <a:rPr lang="ar-SA" b="1" dirty="0" smtClean="0">
                <a:cs typeface="Tabassom" panose="00000400000000000000" pitchFamily="2" charset="-78"/>
              </a:rPr>
              <a:t>نمی‌شود</a:t>
            </a:r>
            <a:endParaRPr lang="fa-IR" dirty="0">
              <a:cs typeface="Tabassom" panose="00000400000000000000" pitchFamily="2" charset="-78"/>
            </a:endParaRPr>
          </a:p>
          <a:p>
            <a:pPr lvl="1" algn="r" rtl="1"/>
            <a:r>
              <a:rPr lang="ar-SA" b="1" dirty="0" smtClean="0">
                <a:cs typeface="Tabassom" panose="00000400000000000000" pitchFamily="2" charset="-78"/>
              </a:rPr>
              <a:t>خونریزی </a:t>
            </a:r>
            <a:r>
              <a:rPr lang="ar-SA" b="1" dirty="0">
                <a:cs typeface="Tabassom" panose="00000400000000000000" pitchFamily="2" charset="-78"/>
              </a:rPr>
              <a:t>زیرجلدی و مقداری ادم</a:t>
            </a:r>
            <a:r>
              <a:rPr lang="ar-SA" dirty="0">
                <a:cs typeface="Tabassom" panose="00000400000000000000" pitchFamily="2" charset="-78"/>
              </a:rPr>
              <a:t> نیز در ناحیه نزدیک به بافت </a:t>
            </a:r>
            <a:r>
              <a:rPr lang="ar-SA" dirty="0" smtClean="0">
                <a:cs typeface="Tabassom" panose="00000400000000000000" pitchFamily="2" charset="-78"/>
              </a:rPr>
              <a:t>نکروتیک</a:t>
            </a:r>
            <a:endParaRPr lang="en-US" dirty="0">
              <a:cs typeface="Tabassom" panose="00000400000000000000" pitchFamily="2" charset="-78"/>
            </a:endParaRPr>
          </a:p>
        </p:txBody>
      </p:sp>
      <p:pic>
        <p:nvPicPr>
          <p:cNvPr id="4" name="Picture 3"/>
          <p:cNvPicPr>
            <a:picLocks noChangeAspect="1"/>
          </p:cNvPicPr>
          <p:nvPr/>
        </p:nvPicPr>
        <p:blipFill>
          <a:blip r:embed="rId3"/>
          <a:stretch>
            <a:fillRect/>
          </a:stretch>
        </p:blipFill>
        <p:spPr>
          <a:xfrm>
            <a:off x="86186" y="2288717"/>
            <a:ext cx="1819275" cy="2514600"/>
          </a:xfrm>
          <a:prstGeom prst="rect">
            <a:avLst/>
          </a:prstGeom>
        </p:spPr>
      </p:pic>
      <p:pic>
        <p:nvPicPr>
          <p:cNvPr id="5" name="Picture 4"/>
          <p:cNvPicPr>
            <a:picLocks noChangeAspect="1"/>
          </p:cNvPicPr>
          <p:nvPr/>
        </p:nvPicPr>
        <p:blipFill>
          <a:blip r:embed="rId4"/>
          <a:stretch>
            <a:fillRect/>
          </a:stretch>
        </p:blipFill>
        <p:spPr>
          <a:xfrm>
            <a:off x="86186" y="57251"/>
            <a:ext cx="1668872" cy="2231466"/>
          </a:xfrm>
          <a:prstGeom prst="rect">
            <a:avLst/>
          </a:prstGeom>
        </p:spPr>
      </p:pic>
    </p:spTree>
    <p:extLst>
      <p:ext uri="{BB962C8B-B14F-4D97-AF65-F5344CB8AC3E}">
        <p14:creationId xmlns:p14="http://schemas.microsoft.com/office/powerpoint/2010/main" val="3921707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3034</Words>
  <Application>Microsoft Office PowerPoint</Application>
  <PresentationFormat>Widescreen</PresentationFormat>
  <Paragraphs>290</Paragraphs>
  <Slides>29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Tabassom</vt:lpstr>
      <vt:lpstr>Office Theme</vt:lpstr>
      <vt:lpstr>مایکوتوکسیکوزها (Mycotoxicoses) </vt:lpstr>
      <vt:lpstr>نکات کلیدی </vt:lpstr>
      <vt:lpstr>آفلاتوکسیکوز (Aflatoxicosis)</vt:lpstr>
      <vt:lpstr>سمیت (Toxicity)</vt:lpstr>
      <vt:lpstr>مکانیسم اثر (Mode of Action)</vt:lpstr>
      <vt:lpstr>سمیت اوکراتوکسین A (Ochratoxin A Toxicity) </vt:lpstr>
      <vt:lpstr>ارگوتیسم (Ergotism)</vt:lpstr>
      <vt:lpstr>مکانیسم اثر (Mode of Action)</vt:lpstr>
      <vt:lpstr>سمیت (Toxicity)</vt:lpstr>
      <vt:lpstr>PowerPoint Presentation</vt:lpstr>
      <vt:lpstr>استروژنیسم و ولووواژینیت (Estrogenism and Vulvovaginitis – Fusarium Estrogenism)</vt:lpstr>
      <vt:lpstr>سموم (Toxins)</vt:lpstr>
      <vt:lpstr>سمیت (Toxicity)</vt:lpstr>
      <vt:lpstr>اگزمای صورت Facial Eczema</vt:lpstr>
      <vt:lpstr>لنگش فِسکیو Fescue Lameness / Fescue Foot</vt:lpstr>
      <vt:lpstr>سمیت (Toxicity)</vt:lpstr>
      <vt:lpstr>درمان و کنترل (Treatment and Control)</vt:lpstr>
      <vt:lpstr>مسمومیت با فومونیزین‌ها (Fumonisin Toxicosis)</vt:lpstr>
      <vt:lpstr>سمیت (Toxicity)</vt:lpstr>
      <vt:lpstr>مسمومیت با تریکوتسن‌ها Trichothecene Toxicosis</vt:lpstr>
      <vt:lpstr>سمیت (Toxicity)</vt:lpstr>
      <vt:lpstr>درمان و کنترل (Treatment and Control)</vt:lpstr>
      <vt:lpstr>لرزش در گاو و گوسفند ناشی از ری‌گراس (Ryegrass Staggers) </vt:lpstr>
      <vt:lpstr>لرزش ناشی از پاسپالوم (Paspalum Staggers)</vt:lpstr>
      <vt:lpstr>PowerPoint Presentation</vt:lpstr>
      <vt:lpstr>مسمومیت با اسلافرامین (Slaframine Toxicosis)</vt:lpstr>
      <vt:lpstr>بیماری دگنالا (Degnala Disease)</vt:lpstr>
      <vt:lpstr>PowerPoint Presentation</vt:lpstr>
      <vt:lpstr>مایکوتوکسین‌های ترمورژنیک (Tremorgenic Mycotoxins)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مایکوتوکسیکوزها (Mycotoxicoses)</dc:title>
  <dc:creator>surface</dc:creator>
  <cp:lastModifiedBy>surface</cp:lastModifiedBy>
  <cp:revision>39</cp:revision>
  <dcterms:created xsi:type="dcterms:W3CDTF">2025-12-07T17:10:12Z</dcterms:created>
  <dcterms:modified xsi:type="dcterms:W3CDTF">2025-12-08T06:05:02Z</dcterms:modified>
</cp:coreProperties>
</file>