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744" r:id="rId4"/>
  </p:sldMasterIdLst>
  <p:notesMasterIdLst>
    <p:notesMasterId r:id="rId12"/>
  </p:notesMasterIdLst>
  <p:handoutMasterIdLst>
    <p:handoutMasterId r:id="rId13"/>
  </p:handoutMasterIdLst>
  <p:sldIdLst>
    <p:sldId id="256" r:id="rId5"/>
    <p:sldId id="275" r:id="rId6"/>
    <p:sldId id="276" r:id="rId7"/>
    <p:sldId id="277" r:id="rId8"/>
    <p:sldId id="278" r:id="rId9"/>
    <p:sldId id="279" r:id="rId10"/>
    <p:sldId id="28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5033" autoAdjust="0"/>
  </p:normalViewPr>
  <p:slideViewPr>
    <p:cSldViewPr snapToGrid="0" snapToObjects="1">
      <p:cViewPr varScale="1">
        <p:scale>
          <a:sx n="86" d="100"/>
          <a:sy n="86" d="100"/>
        </p:scale>
        <p:origin x="48" y="12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28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37F2D40-DF92-4ADE-A761-CBF896599C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4F42E9-55BA-437C-85B3-324B4E2BF2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D81A9-CFC2-4640-899E-DD3E177BE50A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7DF0FD-84A5-462F-A0AC-B2CEF6020C4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85C710-014C-4C89-9B64-843B9863CEB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C605DA-80A8-4B7B-B889-6C5700BB4C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5392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1E50F4-C55A-473A-A70B-4B042EF011A9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544625-0ADF-4414-89A2-9E135F0C84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28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544625-0ADF-4414-89A2-9E135F0C849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808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87DE6118-2437-4B30-8E3C-4D2BE6020583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250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312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008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05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569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1876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9608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126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542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546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580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104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299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550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12/29/2025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073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976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080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7DE6118-2437-4B30-8E3C-4D2BE6020583}" type="datetimeFigureOut">
              <a:rPr lang="en-US" smtClean="0"/>
              <a:pPr/>
              <a:t>12/29/2025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0657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ight sky with mountains far away on the horizon">
            <a:extLst>
              <a:ext uri="{FF2B5EF4-FFF2-40B4-BE49-F238E27FC236}">
                <a16:creationId xmlns:a16="http://schemas.microsoft.com/office/drawing/2014/main" id="{7C454B0C-0819-4D56-9275-BCE254DA659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" y="-110826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40C7600-5BA8-4A54-887F-74AF87750A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2399" y="2554817"/>
            <a:ext cx="7197726" cy="2421464"/>
          </a:xfrm>
        </p:spPr>
        <p:txBody>
          <a:bodyPr>
            <a:normAutofit/>
          </a:bodyPr>
          <a:lstStyle/>
          <a:p>
            <a:r>
              <a:rPr lang="fa-IR" b="1" dirty="0" smtClean="0">
                <a:cs typeface="Homa" panose="00000400000000000000" pitchFamily="2" charset="-78"/>
              </a:rPr>
              <a:t>مخاطرات غذایی در دامها</a:t>
            </a:r>
            <a:endParaRPr lang="en-US" b="1" dirty="0">
              <a:cs typeface="Homa" panose="000004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584786-6548-4BB4-95FD-977AD1F362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62399" y="4976282"/>
            <a:ext cx="7197726" cy="1405467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72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r" defTabSz="914400" rtl="1" eaLnBrk="0" fontAlgn="base" hangingPunct="0">
              <a:spcAft>
                <a:spcPct val="0"/>
              </a:spcAft>
            </a:pPr>
            <a:r>
              <a:rPr lang="ar-SA" altLang="en-US" b="1" cap="none" dirty="0">
                <a:ln>
                  <a:noFill/>
                </a:ln>
                <a:latin typeface="Vazir" panose="020B0603030804020204" pitchFamily="34" charset="-78"/>
                <a:cs typeface="Vazir" panose="020B0603030804020204" pitchFamily="34" charset="-78"/>
              </a:rPr>
              <a:t>مسمومیت با آووکادو</a:t>
            </a:r>
            <a:endParaRPr lang="en-US" altLang="en-US" cap="none" dirty="0">
              <a:ln>
                <a:noFill/>
              </a:ln>
              <a:latin typeface="Vazir" panose="020B0603030804020204" pitchFamily="34" charset="-78"/>
              <a:cs typeface="Vazir" panose="020B0603030804020204" pitchFamily="34" charset="-78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63387" y="1977716"/>
            <a:ext cx="10575174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ماده سمی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پرسین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(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Persin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)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که یک توکسین قارچ‌کش محلول در چربی است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بخش‌های سمی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میوه، دانه و ساقه سمی هستند اما برگ‌ها بیشترین سمیت را دارند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اثرات در پستانداران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نارسایی احتقانی قلب، ادم (ورم) زیرجلدی در ناحیه سر و سینه و مشکلات تنفسی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اثرات در دام شیرده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باعث ماستیت (ورم پستان) شدید، خونریزی و نکروز بافت ترشحی پستان می‌شود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abassom" panose="000004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abassom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8157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r" defTabSz="914400" rtl="1" eaLnBrk="0" fontAlgn="base" hangingPunct="0">
              <a:spcAft>
                <a:spcPct val="0"/>
              </a:spcAft>
            </a:pPr>
            <a:r>
              <a:rPr lang="ar-SA" altLang="en-US" b="1" cap="none" dirty="0">
                <a:ln>
                  <a:noFill/>
                </a:ln>
                <a:latin typeface="Arial" panose="020B0604020202020204" pitchFamily="34" charset="0"/>
                <a:cs typeface="Homa" panose="00000400000000000000" pitchFamily="2" charset="-78"/>
              </a:rPr>
              <a:t>مسمومیت با شکلات و کاکائو</a:t>
            </a:r>
            <a:endParaRPr lang="en-US" altLang="en-US" cap="none" dirty="0">
              <a:ln>
                <a:noFill/>
              </a:ln>
              <a:latin typeface="Arial" panose="020B0604020202020204" pitchFamily="34" charset="0"/>
              <a:cs typeface="Homa" panose="00000400000000000000" pitchFamily="2" charset="-78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40954" y="2258473"/>
            <a:ext cx="10216323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مواد سمی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متیل‌زانثین‌ها شامل تئوبرومین و کافئین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علت حساسیت سگ‌ها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این حیوانات تئوبرومین را بسیار کندتر از انسان متابولیزه می‌کنند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دوز سمی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در گربه‌ها کمتر است، اما چون گربه‌ها طعم شیرینی را حس نمی‌کنند، کمتر به خوردن آن تمایل دارند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عوارض خطرناک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آریتمی قلبی تهدیدکننده حیات و اختلال شدید در سیستم عصبی مرکزی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(CNS).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علائم و درمان مسمومیت با شکلات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abassom" panose="00000400000000000000" pitchFamily="2" charset="-78"/>
            </a:endParaRPr>
          </a:p>
          <a:p>
            <a:pPr marL="457200" lvl="1" indent="0" algn="r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سیر پیشرفت علائم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ابتدا استفراغ، اسهال و بی‌قراری، سپس تاکی‌کاردی (افزایش ضربان قلب)، تشنج و کما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.</a:t>
            </a:r>
          </a:p>
          <a:p>
            <a:pPr marL="457200" lvl="1" indent="0" algn="r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سم‌زدایی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القای استفراغ با آپومورفین و تجویز مکرر زغال فعال هر </a:t>
            </a:r>
            <a:r>
              <a:rPr kumimoji="0" lang="fa-IR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۱۲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ساعت (به دلیل چرخه صفراوی-روده‌ای سم)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.</a:t>
            </a:r>
          </a:p>
          <a:p>
            <a:pPr marL="457200" lvl="1" indent="0" algn="r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درمان‌های اختصاصی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لیدوکایین برای آریتمی‌های بطنی و دیازپام برای لرزش‌های عضلانی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abassom" panose="000004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abassom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83964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r" defTabSz="914400" rtl="1" eaLnBrk="0" fontAlgn="base" hangingPunct="0">
              <a:spcAft>
                <a:spcPct val="0"/>
              </a:spcAft>
            </a:pPr>
            <a:r>
              <a:rPr lang="ar-SA" altLang="en-US" b="1" cap="none" dirty="0">
                <a:ln>
                  <a:noFill/>
                </a:ln>
                <a:latin typeface="Arial" panose="020B0604020202020204" pitchFamily="34" charset="0"/>
                <a:cs typeface="Homa" panose="00000400000000000000" pitchFamily="2" charset="-78"/>
              </a:rPr>
              <a:t>مسمومیت با خمیر </a:t>
            </a:r>
            <a:r>
              <a:rPr lang="ar-SA" altLang="en-US" b="1" cap="none" dirty="0" smtClean="0">
                <a:ln>
                  <a:noFill/>
                </a:ln>
                <a:latin typeface="Arial" panose="020B0604020202020204" pitchFamily="34" charset="0"/>
                <a:cs typeface="Homa" panose="00000400000000000000" pitchFamily="2" charset="-78"/>
              </a:rPr>
              <a:t>(</a:t>
            </a:r>
            <a:r>
              <a:rPr lang="ar-SA" altLang="en-US" b="1" cap="none" dirty="0">
                <a:ln>
                  <a:noFill/>
                </a:ln>
                <a:latin typeface="Arial" panose="020B0604020202020204" pitchFamily="34" charset="0"/>
                <a:cs typeface="Homa" panose="00000400000000000000" pitchFamily="2" charset="-78"/>
              </a:rPr>
              <a:t>حاوی مخمر)</a:t>
            </a:r>
            <a:endParaRPr lang="en-US" altLang="en-US" cap="none" dirty="0">
              <a:ln>
                <a:noFill/>
              </a:ln>
              <a:latin typeface="Arial" panose="020B0604020202020204" pitchFamily="34" charset="0"/>
              <a:cs typeface="Homa" panose="00000400000000000000" pitchFamily="2" charset="-78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63782" y="2654359"/>
            <a:ext cx="8935235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مکانیسم اتساع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محیط گرم معده باعث تخمیر سریع مخمر و افزایش حجم خمیر می‌شود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عوارض مکانیکی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کشیدگی شدید معده منجر به اختلال در تنفس و خون‌رسانی به دیواره معده می‌گردد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مسمومیت الکلی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محصول تخمیر، اتانول است که باعث اسیدوز متابولیک، آتاکسی و کما می‌شود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درمان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شستشوی معده با آب سرد برای متوقف کردن تخمیر و استفاده از یوهیمبین در موارد کما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abassom" panose="000004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abassom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41117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r" defTabSz="914400" rtl="1" eaLnBrk="0" fontAlgn="base" hangingPunct="0">
              <a:spcAft>
                <a:spcPct val="0"/>
              </a:spcAft>
            </a:pPr>
            <a:r>
              <a:rPr lang="ar-SA" altLang="en-US" b="1" cap="none" dirty="0">
                <a:ln>
                  <a:noFill/>
                </a:ln>
                <a:latin typeface="Arial" panose="020B0604020202020204" pitchFamily="34" charset="0"/>
                <a:cs typeface="Homa" panose="00000400000000000000" pitchFamily="2" charset="-78"/>
              </a:rPr>
              <a:t>سمیت مغز ماکادمیا در سگ‌ها</a:t>
            </a:r>
            <a:endParaRPr lang="en-US" altLang="en-US" cap="none" dirty="0">
              <a:ln>
                <a:noFill/>
              </a:ln>
              <a:latin typeface="Arial" panose="020B0604020202020204" pitchFamily="34" charset="0"/>
              <a:cs typeface="Homa" panose="00000400000000000000" pitchFamily="2" charset="-78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015179" y="2431872"/>
            <a:ext cx="8262262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گونه‌های گیاهی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Macadamia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integrifolia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و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M.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tetraphylla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علائم اختصاصی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سندرم ضعف عضلانی، لرزش، آتاکسی (عدم تعادل)، استفراغ و هیپرترمی (تب)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مدیریت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علائم معمولاً در صورت مراقبت حمایتی طی </a:t>
            </a:r>
            <a:r>
              <a:rPr kumimoji="0" lang="fa-IR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۱۲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تا </a:t>
            </a:r>
            <a:r>
              <a:rPr kumimoji="0" lang="fa-IR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۴۸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ساعت برطرف می‌شوند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درمان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تجویز زغال فعال در صورت مصرف مقادیر زیاد و استفاده از مسکن‌ها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abassom" panose="000004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abassom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22400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r" defTabSz="914400" rtl="1" eaLnBrk="0" fontAlgn="base" hangingPunct="0">
              <a:spcAft>
                <a:spcPct val="0"/>
              </a:spcAft>
            </a:pPr>
            <a:r>
              <a:rPr lang="ar-SA" altLang="en-US" b="1" cap="none" dirty="0">
                <a:ln>
                  <a:noFill/>
                </a:ln>
                <a:latin typeface="Arial" panose="020B0604020202020204" pitchFamily="34" charset="0"/>
                <a:cs typeface="Homa" panose="00000400000000000000" pitchFamily="2" charset="-78"/>
              </a:rPr>
              <a:t>زایلیتول: شیرین‌کننده مرگبار برای سگ‌ها</a:t>
            </a:r>
            <a:endParaRPr lang="en-US" altLang="en-US" cap="none" dirty="0">
              <a:ln>
                <a:noFill/>
              </a:ln>
              <a:latin typeface="Arial" panose="020B0604020202020204" pitchFamily="34" charset="0"/>
              <a:cs typeface="Homa" panose="00000400000000000000" pitchFamily="2" charset="-78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730624" y="2248993"/>
            <a:ext cx="8374472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منابع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آدامس‌های بدون قند، محصولات بهداشتی دهان و برخی شیرینی‌ها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مکانیسم اثر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باعث آزاد شدن سریع انسولین در سگ شده که منجر به افت شدید قند خون می‌شود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نارسایی کبد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در دوزهای بالاتر باعث نکروز حاد کبد، یرقان و اختلالات انعقادی می‌گردد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درمان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پایش دقیق سطح گلوکز خون و تزریق وریدی گلوکز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abassom" panose="000004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abassom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68735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r" defTabSz="914400" rtl="1" eaLnBrk="0" fontAlgn="base" hangingPunct="0">
              <a:spcAft>
                <a:spcPct val="0"/>
              </a:spcAft>
            </a:pPr>
            <a:r>
              <a:rPr lang="ar-SA" altLang="en-US" b="1" cap="none" dirty="0">
                <a:ln>
                  <a:noFill/>
                </a:ln>
                <a:latin typeface="Arial" panose="020B0604020202020204" pitchFamily="34" charset="0"/>
                <a:cs typeface="Homa" panose="00000400000000000000" pitchFamily="2" charset="-78"/>
              </a:rPr>
              <a:t>سمیت انگور، کشمش و </a:t>
            </a:r>
            <a:r>
              <a:rPr lang="fa-IR" altLang="en-US" b="1" cap="none" dirty="0" smtClean="0">
                <a:ln>
                  <a:noFill/>
                </a:ln>
                <a:latin typeface="Arial" panose="020B0604020202020204" pitchFamily="34" charset="0"/>
                <a:cs typeface="Homa" panose="00000400000000000000" pitchFamily="2" charset="-78"/>
              </a:rPr>
              <a:t>مویز</a:t>
            </a:r>
            <a:r>
              <a:rPr lang="ar-SA" altLang="en-US" b="1" cap="none" dirty="0" smtClean="0">
                <a:ln>
                  <a:noFill/>
                </a:ln>
                <a:latin typeface="Arial" panose="020B0604020202020204" pitchFamily="34" charset="0"/>
                <a:cs typeface="Homa" panose="00000400000000000000" pitchFamily="2" charset="-78"/>
              </a:rPr>
              <a:t> </a:t>
            </a:r>
            <a:r>
              <a:rPr lang="ar-SA" altLang="en-US" b="1" cap="none" dirty="0">
                <a:ln>
                  <a:noFill/>
                </a:ln>
                <a:latin typeface="Arial" panose="020B0604020202020204" pitchFamily="34" charset="0"/>
                <a:cs typeface="Homa" panose="00000400000000000000" pitchFamily="2" charset="-78"/>
              </a:rPr>
              <a:t>در سگ‌ها</a:t>
            </a:r>
            <a:endParaRPr lang="en-US" altLang="en-US" cap="none" dirty="0">
              <a:ln>
                <a:noFill/>
              </a:ln>
              <a:latin typeface="Arial" panose="020B0604020202020204" pitchFamily="34" charset="0"/>
              <a:cs typeface="Homa" panose="00000400000000000000" pitchFamily="2" charset="-78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95951" y="2143698"/>
            <a:ext cx="10323725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پیامد اصلی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نارسایی حاد کلیوی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(ARF)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غیرقابل پیش‌بینی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علائم اولیه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استفراغ (معمولاً در </a:t>
            </a:r>
            <a:r>
              <a:rPr kumimoji="0" lang="fa-IR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۲۴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ساعت اول)، بی‌اشتهایی و اسهال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نشانه نارسایی کلیه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بوی اورمیک تنفس، درد شدید شکم و توقف ادرار (آنوری)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.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درمان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: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به دلیل ماندگاری طولانی در معده، القای استفراغ حتی تا </a:t>
            </a:r>
            <a:r>
              <a:rPr kumimoji="0" lang="fa-IR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۶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ساعت بعد توصیه می‌شود؛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abassom" panose="00000400000000000000" pitchFamily="2" charset="-78"/>
              </a:rPr>
              <a:t>پادزهر اختصاصی وجود ندارد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abassom" panose="000004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abassom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360077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  <Status xmlns="71af3243-3dd4-4a8d-8c0d-dd76da1f02a5">Not started</Statu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b385d60f68dd989dca1fdc827799d853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911b479caf7b199da365455750e4572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E12C2FA-3740-4055-BA8A-74A1458F4A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415B3C4-7FB6-414C-8C24-8862C0E6C9F3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0257C101-46E1-4CAE-AE60-1AB79022B7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Future design</Template>
  <TotalTime>0</TotalTime>
  <Words>501</Words>
  <Application>Microsoft Office PowerPoint</Application>
  <PresentationFormat>Widescreen</PresentationFormat>
  <Paragraphs>36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Homa</vt:lpstr>
      <vt:lpstr>Tabassom</vt:lpstr>
      <vt:lpstr>Vazir</vt:lpstr>
      <vt:lpstr>Celestial</vt:lpstr>
      <vt:lpstr>مخاطرات غذایی در دامها</vt:lpstr>
      <vt:lpstr>مسمومیت با آووکادو</vt:lpstr>
      <vt:lpstr>مسمومیت با شکلات و کاکائو</vt:lpstr>
      <vt:lpstr>مسمومیت با خمیر (حاوی مخمر)</vt:lpstr>
      <vt:lpstr>سمیت مغز ماکادمیا در سگ‌ها</vt:lpstr>
      <vt:lpstr>زایلیتول: شیرین‌کننده مرگبار برای سگ‌ها</vt:lpstr>
      <vt:lpstr>سمیت انگور، کشمش و مویز در سگ‌ها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2025-12-28T20:54:31Z</dcterms:created>
  <dcterms:modified xsi:type="dcterms:W3CDTF">2025-12-29T05:12:35Z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