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40" autoAdjust="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F499-72C4-4717-BBB6-065C8D311293}" type="datetimeFigureOut">
              <a:rPr lang="fa-IR" smtClean="0"/>
              <a:pPr/>
              <a:t>10/08/1438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0673-6205-4BD0-A6FB-64ECEC0E55C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>
                <a:cs typeface="B Nazanin" pitchFamily="2" charset="-78"/>
              </a:rPr>
              <a:t>درمان و مدیریت سمیت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836640"/>
            <a:ext cx="6400800" cy="1752600"/>
          </a:xfrm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2208"/>
            <a:ext cx="8686800" cy="4997152"/>
          </a:xfrm>
        </p:spPr>
        <p:txBody>
          <a:bodyPr>
            <a:normAutofit fontScale="77500" lnSpcReduction="20000"/>
          </a:bodyPr>
          <a:lstStyle/>
          <a:p>
            <a:r>
              <a:rPr lang="fa-IR" dirty="0">
                <a:solidFill>
                  <a:srgbClr val="0070C0"/>
                </a:solidFill>
                <a:cs typeface="B Nazanin" pitchFamily="2" charset="-78"/>
              </a:rPr>
              <a:t>تخلیه معده</a:t>
            </a:r>
          </a:p>
          <a:p>
            <a:pPr lvl="1"/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ایجاد استفراغ</a:t>
            </a:r>
          </a:p>
          <a:p>
            <a:pPr lvl="2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شربت ایپکاک</a:t>
            </a:r>
          </a:p>
          <a:p>
            <a:pPr lvl="3"/>
            <a:r>
              <a:rPr lang="fa-IR" dirty="0">
                <a:cs typeface="B Nazanin" pitchFamily="2" charset="-78"/>
              </a:rPr>
              <a:t>مزه ناخوشایند آن به خصوص برای گربه</a:t>
            </a:r>
          </a:p>
          <a:p>
            <a:pPr lvl="3"/>
            <a:r>
              <a:rPr lang="fa-IR" dirty="0">
                <a:cs typeface="B Nazanin" pitchFamily="2" charset="-78"/>
              </a:rPr>
              <a:t>استفراغ های طولانی حاصل از آن</a:t>
            </a:r>
          </a:p>
          <a:p>
            <a:pPr lvl="3"/>
            <a:r>
              <a:rPr lang="fa-IR" dirty="0">
                <a:cs typeface="B Nazanin" pitchFamily="2" charset="-78"/>
              </a:rPr>
              <a:t>جذب توسط ذغال فعال</a:t>
            </a:r>
          </a:p>
          <a:p>
            <a:pPr lvl="2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پراکسیدهیدروژن 3%</a:t>
            </a:r>
          </a:p>
          <a:p>
            <a:pPr lvl="3"/>
            <a:r>
              <a:rPr lang="fa-IR" dirty="0">
                <a:cs typeface="B Nazanin" pitchFamily="2" charset="-78"/>
              </a:rPr>
              <a:t>در عرض 10 دقیقه عمل می کند</a:t>
            </a:r>
          </a:p>
          <a:p>
            <a:pPr lvl="3"/>
            <a:r>
              <a:rPr lang="fa-IR" dirty="0">
                <a:cs typeface="B Nazanin" pitchFamily="2" charset="-78"/>
              </a:rPr>
              <a:t>عدم ثبات در اثر بخشی آن</a:t>
            </a:r>
          </a:p>
          <a:p>
            <a:pPr lvl="3"/>
            <a:r>
              <a:rPr lang="fa-IR" dirty="0">
                <a:cs typeface="B Nazanin" pitchFamily="2" charset="-78"/>
              </a:rPr>
              <a:t>معده پر اثر بخشی بهتری دارد</a:t>
            </a:r>
          </a:p>
          <a:p>
            <a:pPr lvl="3"/>
            <a:r>
              <a:rPr lang="fa-IR" dirty="0">
                <a:cs typeface="B Nazanin" pitchFamily="2" charset="-78"/>
              </a:rPr>
              <a:t>سرکوب </a:t>
            </a:r>
            <a:r>
              <a:rPr lang="en-US" dirty="0">
                <a:cs typeface="B Nazanin" pitchFamily="2" charset="-78"/>
              </a:rPr>
              <a:t>CNS</a:t>
            </a:r>
            <a:r>
              <a:rPr lang="fa-IR" dirty="0">
                <a:cs typeface="B Nazanin" pitchFamily="2" charset="-78"/>
              </a:rPr>
              <a:t> و کاهش تعداد ضربان قلب</a:t>
            </a:r>
          </a:p>
          <a:p>
            <a:pPr lvl="2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آپومرفین</a:t>
            </a:r>
          </a:p>
          <a:p>
            <a:pPr lvl="3"/>
            <a:r>
              <a:rPr lang="fa-IR" dirty="0">
                <a:cs typeface="B Nazanin" pitchFamily="2" charset="-78"/>
              </a:rPr>
              <a:t>داروی قی آور انتخابی برای سگ ها</a:t>
            </a:r>
          </a:p>
          <a:p>
            <a:pPr lvl="3"/>
            <a:r>
              <a:rPr lang="fa-IR" dirty="0">
                <a:cs typeface="B Nazanin" pitchFamily="2" charset="-78"/>
              </a:rPr>
              <a:t>به صورت وریدی، عضلانی و چکاندن در فضای ملتحمه چشم </a:t>
            </a:r>
          </a:p>
          <a:p>
            <a:pPr lvl="2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زایلازین</a:t>
            </a:r>
          </a:p>
          <a:p>
            <a:pPr lvl="3"/>
            <a:r>
              <a:rPr lang="fa-IR" dirty="0">
                <a:cs typeface="B Nazanin" pitchFamily="2" charset="-78"/>
              </a:rPr>
              <a:t>داروی انتخابی برای ایجاد استفذاغ در گربه ها</a:t>
            </a:r>
          </a:p>
          <a:p>
            <a:pPr lvl="3"/>
            <a:r>
              <a:rPr lang="fa-IR" dirty="0">
                <a:cs typeface="B Nazanin" pitchFamily="2" charset="-78"/>
              </a:rPr>
              <a:t>مثل آپومرفین باعث سرکوب </a:t>
            </a:r>
            <a:r>
              <a:rPr lang="en-US" dirty="0">
                <a:cs typeface="B Nazanin" pitchFamily="2" charset="-78"/>
              </a:rPr>
              <a:t>CNS</a:t>
            </a:r>
            <a:r>
              <a:rPr lang="fa-IR" dirty="0">
                <a:cs typeface="B Nazanin" pitchFamily="2" charset="-78"/>
              </a:rPr>
              <a:t> و کاهش تعداد ضربان قلب شده</a:t>
            </a:r>
          </a:p>
          <a:p>
            <a:pPr lvl="2"/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نمک طعام، مایع ظرفشویی، خردل خشک نباید داده شود.</a:t>
            </a:r>
          </a:p>
        </p:txBody>
      </p:sp>
      <p:pic>
        <p:nvPicPr>
          <p:cNvPr id="6146" name="Picture 2" descr="http://www.asdk12.org/staff/johansen_annette/pages/webPics/vom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902" y="118637"/>
            <a:ext cx="1979290" cy="2014219"/>
          </a:xfrm>
          <a:prstGeom prst="rect">
            <a:avLst/>
          </a:prstGeom>
          <a:noFill/>
        </p:spPr>
      </p:pic>
      <p:pic>
        <p:nvPicPr>
          <p:cNvPr id="6148" name="Picture 4" descr="http://dxline.info/img/drug/ipecac-syrup-1226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800200" cy="1800201"/>
          </a:xfrm>
          <a:prstGeom prst="rect">
            <a:avLst/>
          </a:prstGeom>
          <a:noFill/>
        </p:spPr>
      </p:pic>
      <p:pic>
        <p:nvPicPr>
          <p:cNvPr id="6150" name="Picture 6" descr="http://livingwithchemicals.homestead.com/hydrogen_peroxide_bo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1905000" cy="1905000"/>
          </a:xfrm>
          <a:prstGeom prst="rect">
            <a:avLst/>
          </a:prstGeom>
          <a:noFill/>
        </p:spPr>
      </p:pic>
      <p:pic>
        <p:nvPicPr>
          <p:cNvPr id="6152" name="Picture 8" descr="http://www.ccac.ca/images/ETC/module10/xylaz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927486"/>
            <a:ext cx="1008112" cy="1744035"/>
          </a:xfrm>
          <a:prstGeom prst="rect">
            <a:avLst/>
          </a:prstGeom>
          <a:noFill/>
        </p:spPr>
      </p:pic>
      <p:pic>
        <p:nvPicPr>
          <p:cNvPr id="6154" name="Picture 10" descr="http://www.wedgewoodpharmacy.com/images/products/Apomorphine-tablet-new-ver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1440160" cy="158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76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itchFamily="2" charset="-78"/>
              </a:rPr>
              <a:t>شستشوی معده </a:t>
            </a:r>
            <a:r>
              <a:rPr lang="en-US" dirty="0">
                <a:cs typeface="B Nazanin" pitchFamily="2" charset="-78"/>
              </a:rPr>
              <a:t>(Gastric </a:t>
            </a:r>
            <a:r>
              <a:rPr lang="en-US" dirty="0" err="1">
                <a:cs typeface="B Nazanin" pitchFamily="2" charset="-78"/>
              </a:rPr>
              <a:t>Lavage</a:t>
            </a:r>
            <a:r>
              <a:rPr lang="en-US" dirty="0">
                <a:cs typeface="B Nazanin" pitchFamily="2" charset="-78"/>
              </a:rPr>
              <a:t> (GL))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fa-IR" dirty="0">
                <a:cs typeface="B Nazanin" pitchFamily="2" charset="-78"/>
              </a:rPr>
              <a:t>در صورتیکه تجویز ماده قی آور امکان پذیر نباشد از لاواژ معدی استفاده می شود</a:t>
            </a:r>
          </a:p>
          <a:p>
            <a:pPr lvl="2"/>
            <a:r>
              <a:rPr lang="fa-IR" dirty="0">
                <a:cs typeface="B Nazanin" pitchFamily="2" charset="-78"/>
              </a:rPr>
              <a:t>تشنج، اغماء، فقدان رفلکس حلقی، کاهش اکسیژن، گونه های ناتوان در استفراغ کردن، مصرف فرآورده های نفتی،موادی با خاصیت خورندگی</a:t>
            </a:r>
          </a:p>
          <a:p>
            <a:pPr lvl="1"/>
            <a:r>
              <a:rPr lang="fa-IR" dirty="0">
                <a:cs typeface="B Nazanin" pitchFamily="2" charset="-78"/>
              </a:rPr>
              <a:t>برای لاواژ معدی نیاز به بیهوش کردن است</a:t>
            </a:r>
          </a:p>
          <a:p>
            <a:pPr lvl="1"/>
            <a:r>
              <a:rPr lang="fa-IR" dirty="0">
                <a:cs typeface="B Nazanin" pitchFamily="2" charset="-78"/>
              </a:rPr>
              <a:t>مراقبت از باز بودن مجاری هوایی</a:t>
            </a:r>
          </a:p>
          <a:p>
            <a:pPr lvl="1"/>
            <a:r>
              <a:rPr lang="fa-IR" dirty="0">
                <a:cs typeface="B Nazanin" pitchFamily="2" charset="-78"/>
              </a:rPr>
              <a:t>لوله معدی دارای سوراخهای متعدد انتهایی به داخل معده هدایت شده</a:t>
            </a:r>
          </a:p>
          <a:p>
            <a:pPr lvl="1"/>
            <a:r>
              <a:rPr lang="fa-IR" dirty="0">
                <a:cs typeface="B Nazanin" pitchFamily="2" charset="-78"/>
              </a:rPr>
              <a:t>دهان پایین تر از قفسه سینه</a:t>
            </a:r>
          </a:p>
          <a:p>
            <a:pPr lvl="1"/>
            <a:r>
              <a:rPr lang="fa-IR" dirty="0">
                <a:cs typeface="B Nazanin" pitchFamily="2" charset="-78"/>
              </a:rPr>
              <a:t>آب یا سرم فیزیولوژی ولرم (</a:t>
            </a:r>
            <a:r>
              <a:rPr lang="en-US" dirty="0">
                <a:cs typeface="B Nazanin" pitchFamily="2" charset="-78"/>
              </a:rPr>
              <a:t>ml/kg</a:t>
            </a:r>
            <a:r>
              <a:rPr lang="fa-IR" dirty="0">
                <a:cs typeface="B Nazanin" pitchFamily="2" charset="-78"/>
              </a:rPr>
              <a:t> 10-5) وارد معده شده و سپس آسپیره می شود</a:t>
            </a:r>
          </a:p>
          <a:p>
            <a:pPr lvl="1"/>
            <a:r>
              <a:rPr lang="fa-IR" dirty="0">
                <a:cs typeface="B Nazanin" pitchFamily="2" charset="-78"/>
              </a:rPr>
              <a:t>تا آنجا ادامه می یابد که چند نوبت آخر شستشو مایع تخلیه شده تمییز باشد</a:t>
            </a:r>
          </a:p>
          <a:p>
            <a:pPr lvl="1"/>
            <a:r>
              <a:rPr lang="fa-IR" dirty="0">
                <a:cs typeface="B Nazanin" pitchFamily="2" charset="-78"/>
              </a:rPr>
              <a:t>قبل از درآوردن لوله معدی زغال فعال از طریق لوله بدون مسهل تجویز می شود</a:t>
            </a:r>
          </a:p>
          <a:p>
            <a:pPr lvl="1"/>
            <a:r>
              <a:rPr lang="fa-IR" dirty="0">
                <a:cs typeface="B Nazanin" pitchFamily="2" charset="-78"/>
              </a:rPr>
              <a:t>اولین نمونه محتویات تخلیه شده به آزمایشگاه سم شناسی ارسال می گردد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etterimages.com/images/vpv/000/000/003/3196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404978" cy="3942606"/>
          </a:xfrm>
          <a:prstGeom prst="rect">
            <a:avLst/>
          </a:prstGeom>
          <a:noFill/>
        </p:spPr>
      </p:pic>
      <p:pic>
        <p:nvPicPr>
          <p:cNvPr id="28676" name="Picture 4" descr="http://www.vetmed.wsu.edu/resources/techniques/images/meas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333750" cy="1400175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ANd9GcQxQg3F5UdGyayLk24MYn00Cq9H143_ZVgfui--d0kxHPyo-q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7926" y="188640"/>
            <a:ext cx="2838450" cy="1609726"/>
          </a:xfrm>
          <a:prstGeom prst="rect">
            <a:avLst/>
          </a:prstGeom>
          <a:noFill/>
        </p:spPr>
      </p:pic>
      <p:sp>
        <p:nvSpPr>
          <p:cNvPr id="28680" name="AutoShape 8" descr="http://www.kalmedical.com/wp-content/uploads/2013/10/Edlich_Gastric_Lavage_kit_8888750018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8682" name="AutoShape 10" descr="http://www.kalmedical.com/wp-content/uploads/2013/10/Edlich_Gastric_Lavage_kit_8888750018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8684" name="Picture 12" descr="http://www.kalmedical.com/wp-content/uploads/2013/10/Edlich_Gastric_Lavage_kit_888875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64496"/>
            <a:ext cx="335742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مواد جاذب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ذغال فعال</a:t>
            </a:r>
          </a:p>
          <a:p>
            <a:pPr lvl="1"/>
            <a:r>
              <a:rPr lang="fa-IR" dirty="0">
                <a:cs typeface="B Nazanin" pitchFamily="2" charset="-78"/>
              </a:rPr>
              <a:t>پودر، شربت محلول در آب یا ترکیب با مواد مسهل مثل سوربیتول</a:t>
            </a:r>
          </a:p>
          <a:p>
            <a:pPr lvl="1"/>
            <a:r>
              <a:rPr lang="fa-IR" dirty="0">
                <a:cs typeface="B Nazanin" pitchFamily="2" charset="-78"/>
              </a:rPr>
              <a:t>ماده کربن دار از جنس چوب حرارت دیده و اکسید شده که دارای تخلخل در آن است</a:t>
            </a:r>
          </a:p>
          <a:p>
            <a:pPr lvl="1"/>
            <a:r>
              <a:rPr lang="fa-IR" dirty="0">
                <a:cs typeface="B Nazanin" pitchFamily="2" charset="-78"/>
              </a:rPr>
              <a:t>از طریق اتصالات غیرکووالانسی مواد را جذب کرده و سرعت جذب به وسعت سطح خارجی ذغال فعال و ظرفیت جذب به وسعت سطح داخلی مربوط می شود</a:t>
            </a:r>
          </a:p>
          <a:p>
            <a:pPr lvl="1"/>
            <a:r>
              <a:rPr lang="fa-IR" dirty="0">
                <a:cs typeface="B Nazanin" pitchFamily="2" charset="-78"/>
              </a:rPr>
              <a:t>موادی که جذب ذغال فعال نمی شوند</a:t>
            </a:r>
          </a:p>
          <a:p>
            <a:pPr lvl="2"/>
            <a:r>
              <a:rPr lang="fa-IR" dirty="0">
                <a:solidFill>
                  <a:srgbClr val="0070C0"/>
                </a:solidFill>
                <a:cs typeface="B Nazanin" pitchFamily="2" charset="-78"/>
              </a:rPr>
              <a:t>نمک های قابل یونیزه(کلرور سدیم)</a:t>
            </a:r>
          </a:p>
          <a:p>
            <a:pPr lvl="2"/>
            <a:r>
              <a:rPr lang="fa-IR" dirty="0">
                <a:solidFill>
                  <a:srgbClr val="0070C0"/>
                </a:solidFill>
                <a:cs typeface="B Nazanin" pitchFamily="2" charset="-78"/>
              </a:rPr>
              <a:t>ترکیبات کوچک و به شدت قطبی و هیدروفیلیک (الکل)</a:t>
            </a:r>
          </a:p>
          <a:p>
            <a:pPr lvl="2"/>
            <a:r>
              <a:rPr lang="fa-IR" dirty="0">
                <a:solidFill>
                  <a:srgbClr val="0070C0"/>
                </a:solidFill>
                <a:cs typeface="B Nazanin" pitchFamily="2" charset="-78"/>
              </a:rPr>
              <a:t>اسیدهای قوی، قلیاها، برماید، فلزات سنگین</a:t>
            </a:r>
          </a:p>
          <a:p>
            <a:pPr lvl="1"/>
            <a:r>
              <a:rPr lang="fa-IR" dirty="0">
                <a:cs typeface="B Nazanin" pitchFamily="2" charset="-78"/>
              </a:rPr>
              <a:t>تکرار تجویز شارکول در قطع چرخش روده ای کبدی موثر است</a:t>
            </a:r>
          </a:p>
          <a:p>
            <a:pPr lvl="2"/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اولین دوز به مقدار </a:t>
            </a:r>
            <a:r>
              <a:rPr lang="en-US" dirty="0" err="1">
                <a:solidFill>
                  <a:srgbClr val="FFC000"/>
                </a:solidFill>
                <a:cs typeface="B Nazanin" pitchFamily="2" charset="-78"/>
              </a:rPr>
              <a:t>gr</a:t>
            </a:r>
            <a:r>
              <a:rPr lang="en-US" dirty="0">
                <a:solidFill>
                  <a:srgbClr val="FFC000"/>
                </a:solidFill>
                <a:cs typeface="B Nazanin" pitchFamily="2" charset="-78"/>
              </a:rPr>
              <a:t>/kg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2-1 و سپس هر6-1 ساعت </a:t>
            </a:r>
            <a:r>
              <a:rPr lang="en-US" dirty="0" err="1">
                <a:solidFill>
                  <a:srgbClr val="FFC000"/>
                </a:solidFill>
                <a:cs typeface="B Nazanin" pitchFamily="2" charset="-78"/>
              </a:rPr>
              <a:t>gr</a:t>
            </a:r>
            <a:r>
              <a:rPr lang="en-US" dirty="0">
                <a:solidFill>
                  <a:srgbClr val="FFC000"/>
                </a:solidFill>
                <a:cs typeface="B Nazanin" pitchFamily="2" charset="-78"/>
              </a:rPr>
              <a:t>/kg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 0/5-0/25 </a:t>
            </a:r>
          </a:p>
          <a:p>
            <a:pPr lvl="2"/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تجویز شارکول در 60 دقیقه اول بهترین اثر جاذبی را دارد</a:t>
            </a:r>
          </a:p>
          <a:p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خاک فولر یا بنتونیت</a:t>
            </a:r>
          </a:p>
          <a:p>
            <a:pPr lvl="1"/>
            <a:r>
              <a:rPr lang="fa-IR" dirty="0">
                <a:cs typeface="B Nazanin" pitchFamily="2" charset="-78"/>
              </a:rPr>
              <a:t>برای موادی مثل پاراکوآت (آفت کش)</a:t>
            </a:r>
          </a:p>
        </p:txBody>
      </p:sp>
      <p:sp>
        <p:nvSpPr>
          <p:cNvPr id="4098" name="AutoShape 2" descr="http://upload.wikimedia.org/wikipedia/commons/2/2d/Activated_Carbon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100" name="AutoShape 4" descr="http://upload.wikimedia.org/wikipedia/commons/2/2d/Activated_Carbon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102" name="AutoShape 6" descr="http://upload.wikimedia.org/wikipedia/commons/2/2d/Activated_Carbon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104" name="AutoShape 8" descr="http://www.cure-hangovers.com/images/charcoal-hangover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106" name="AutoShape 10" descr="http://www.cure-hangovers.com/images/charcoal-hangover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6" name="Picture 2" descr="C:\Users\Ebrahim\Desktop\آموزشی\درسی\سم شناسی\charcoal-hang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376264" cy="1697331"/>
          </a:xfrm>
          <a:prstGeom prst="rect">
            <a:avLst/>
          </a:prstGeom>
          <a:noFill/>
        </p:spPr>
      </p:pic>
      <p:pic>
        <p:nvPicPr>
          <p:cNvPr id="1027" name="Picture 3" descr="C:\Users\Ebrahim\Desktop\آموزشی\درسی\سم شناسی\HERBactivatedcharco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1733178" cy="1733178"/>
          </a:xfrm>
          <a:prstGeom prst="rect">
            <a:avLst/>
          </a:prstGeom>
          <a:noFill/>
        </p:spPr>
      </p:pic>
      <p:pic>
        <p:nvPicPr>
          <p:cNvPr id="1028" name="Picture 4" descr="C:\Users\Ebrahim\Desktop\آموزشی\درسی\سم شناسی\Benefits-of-Fullers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325" y="5157192"/>
            <a:ext cx="1825475" cy="164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مسهل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483568"/>
            <a:ext cx="6336704" cy="5257800"/>
          </a:xfrm>
        </p:spPr>
        <p:txBody>
          <a:bodyPr>
            <a:normAutofit fontScale="70000" lnSpcReduction="20000"/>
          </a:bodyPr>
          <a:lstStyle/>
          <a:p>
            <a:r>
              <a:rPr lang="fa-IR" dirty="0">
                <a:cs typeface="B Nazanin" pitchFamily="2" charset="-78"/>
              </a:rPr>
              <a:t>دفع مواد سمی جذب نشده را ازطریق مدفوع افزایش می دهند</a:t>
            </a:r>
          </a:p>
          <a:p>
            <a:r>
              <a:rPr lang="fa-IR" dirty="0">
                <a:cs typeface="B Nazanin" pitchFamily="2" charset="-78"/>
              </a:rPr>
              <a:t>فقط یکبار تجویز شوند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مسهل های نمکی</a:t>
            </a:r>
          </a:p>
          <a:p>
            <a:pPr lvl="1"/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سولفات سدیم</a:t>
            </a:r>
          </a:p>
          <a:p>
            <a:pPr lvl="1"/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سولفات منیزیوم یا سیترات منیزیوم</a:t>
            </a:r>
          </a:p>
          <a:p>
            <a:pPr lvl="2"/>
            <a:r>
              <a:rPr lang="fa-IR" dirty="0">
                <a:cs typeface="B Nazanin" pitchFamily="2" charset="-78"/>
              </a:rPr>
              <a:t>تکرار تجویز آنها باعث افزایش </a:t>
            </a:r>
            <a:r>
              <a:rPr lang="en-US" dirty="0">
                <a:cs typeface="B Nazanin" pitchFamily="2" charset="-78"/>
              </a:rPr>
              <a:t>Mg</a:t>
            </a:r>
            <a:r>
              <a:rPr lang="fa-IR" dirty="0">
                <a:cs typeface="B Nazanin" pitchFamily="2" charset="-78"/>
              </a:rPr>
              <a:t> و کاهش توان عضلانی، تغییر وضعیت ذهنی و نارسایی تنفسی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مسهل ساکاریدی یا اسمتیک</a:t>
            </a:r>
          </a:p>
          <a:p>
            <a:pPr lvl="1"/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سوربیتول</a:t>
            </a:r>
          </a:p>
          <a:p>
            <a:pPr lvl="2"/>
            <a:r>
              <a:rPr lang="fa-IR" dirty="0">
                <a:cs typeface="B Nazanin" pitchFamily="2" charset="-78"/>
              </a:rPr>
              <a:t>تکرار تجویز آن باعث آب آوردگی لوله گوارشی، از دست رفت شدید آب بدن</a:t>
            </a:r>
          </a:p>
          <a:p>
            <a:r>
              <a:rPr lang="fa-IR" dirty="0">
                <a:cs typeface="B Nazanin" pitchFamily="2" charset="-78"/>
              </a:rPr>
              <a:t>در موارد فقدان صدای روده ای، انسداد یا سوراخ شدن روده، جراحی اخیر روده، کاهش حجم خون، عدم تعادل شدید الکترولیت ها، خوردن مواد خورنده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مسهل های حجم دهنده و لیز کننده مثل متیل سلولز و روغن معدنی شروع نسبتا کند توصیه نمی شوند</a:t>
            </a:r>
          </a:p>
          <a:p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روغن کرچک وفنل فتالئین باعث سوزش شده و توصیه نمی گردد</a:t>
            </a:r>
          </a:p>
        </p:txBody>
      </p:sp>
      <p:pic>
        <p:nvPicPr>
          <p:cNvPr id="6146" name="Picture 2" descr="http://osvahpharma.takrah.com/thm_image%20bank/takrah_thm_image_midlle/12383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2539087" cy="1944216"/>
          </a:xfrm>
          <a:prstGeom prst="rect">
            <a:avLst/>
          </a:prstGeom>
          <a:noFill/>
        </p:spPr>
      </p:pic>
      <p:pic>
        <p:nvPicPr>
          <p:cNvPr id="6148" name="Picture 4" descr="http://www.modavaco.com/products/Urology/MODASORBIT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30" y="3375380"/>
            <a:ext cx="1985714" cy="1421772"/>
          </a:xfrm>
          <a:prstGeom prst="rect">
            <a:avLst/>
          </a:prstGeom>
          <a:noFill/>
        </p:spPr>
      </p:pic>
      <p:pic>
        <p:nvPicPr>
          <p:cNvPr id="6150" name="Picture 6" descr="http://www.hospira.com/Images/0409-2168-02_32-335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8094" cy="1858094"/>
          </a:xfrm>
          <a:prstGeom prst="rect">
            <a:avLst/>
          </a:prstGeom>
          <a:noFill/>
        </p:spPr>
      </p:pic>
      <p:pic>
        <p:nvPicPr>
          <p:cNvPr id="6152" name="Picture 8" descr="http://pimg.tradeindia.com/01148155/b/1/Magnesium-Sulfate-Hyd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556792"/>
            <a:ext cx="1586458" cy="158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48" y="274638"/>
            <a:ext cx="627504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dirty="0">
                <a:cs typeface="B Nazanin" pitchFamily="2" charset="-78"/>
              </a:rPr>
              <a:t>شستشوی سراسری دستگاه گوارش</a:t>
            </a:r>
            <a:br>
              <a:rPr lang="fa-IR" dirty="0">
                <a:cs typeface="B Nazanin" pitchFamily="2" charset="-78"/>
              </a:rPr>
            </a:br>
            <a:r>
              <a:rPr lang="en-US" dirty="0">
                <a:cs typeface="B Nazanin" pitchFamily="2" charset="-78"/>
              </a:rPr>
              <a:t>Whole Bowel Irrigation(WBI)</a:t>
            </a:r>
            <a:r>
              <a:rPr lang="fa-IR" dirty="0">
                <a:cs typeface="B Nazanin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554960" cy="49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a-IR" dirty="0">
                <a:cs typeface="B Nazanin" pitchFamily="2" charset="-78"/>
              </a:rPr>
              <a:t>راهکار جدید در سم زدایی جدید دستگاه گوارشی در انسان</a:t>
            </a:r>
          </a:p>
          <a:p>
            <a:r>
              <a:rPr lang="fa-IR" dirty="0">
                <a:cs typeface="B Nazanin" pitchFamily="2" charset="-78"/>
              </a:rPr>
              <a:t>تجویز مقادیر زیادی از محلول الکترولیتی متعادل تا آنجا که محلولی شفاف از طریق راست روده خارج گردد.</a:t>
            </a:r>
          </a:p>
          <a:p>
            <a:r>
              <a:rPr lang="fa-IR" dirty="0">
                <a:cs typeface="B Nazanin" pitchFamily="2" charset="-78"/>
              </a:rPr>
              <a:t>محلول </a:t>
            </a:r>
            <a:r>
              <a:rPr lang="fa-IR" b="1" u="sng" dirty="0">
                <a:solidFill>
                  <a:srgbClr val="FF0000"/>
                </a:solidFill>
                <a:cs typeface="B Nazanin" pitchFamily="2" charset="-78"/>
              </a:rPr>
              <a:t>پلی اتیلن گلایکول </a:t>
            </a:r>
            <a:r>
              <a:rPr lang="fa-IR" dirty="0">
                <a:cs typeface="B Nazanin" pitchFamily="2" charset="-78"/>
              </a:rPr>
              <a:t>برای تمییز کردن دستگاه گوارشی برای مقاصد رادیوگرافی و عمل جراحی استفاده می شود.</a:t>
            </a:r>
          </a:p>
          <a:p>
            <a:r>
              <a:rPr lang="fa-IR" dirty="0">
                <a:cs typeface="B Nazanin" pitchFamily="2" charset="-78"/>
              </a:rPr>
              <a:t>برای موادی که توسط ذغال فعال جذب نمی شوند، مواد آهسته رهش، قطعات کوچک فلز و ذرات رنگ حاوی سرب</a:t>
            </a:r>
          </a:p>
          <a:p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اندوسکوپی</a:t>
            </a:r>
          </a:p>
          <a:p>
            <a:pPr lvl="1"/>
            <a:r>
              <a:rPr lang="fa-IR" dirty="0">
                <a:cs typeface="B Nazanin" pitchFamily="2" charset="-78"/>
              </a:rPr>
              <a:t>خارج نمودن اشیای خارجی مثل قطعات فلزی</a:t>
            </a:r>
          </a:p>
        </p:txBody>
      </p:sp>
      <p:pic>
        <p:nvPicPr>
          <p:cNvPr id="5122" name="Picture 2" descr="http://www.colonic-association.net/images/digestive-syst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2849459" cy="3989243"/>
          </a:xfrm>
          <a:prstGeom prst="rect">
            <a:avLst/>
          </a:prstGeom>
          <a:noFill/>
        </p:spPr>
      </p:pic>
      <p:pic>
        <p:nvPicPr>
          <p:cNvPr id="5124" name="Picture 4" descr="http://www.mountainside-medical.com/media/catalog/product/cache/1/image/9df78eab33525d08d6e5fb8d27136e95/p/o/polyethylene-glycol-laxati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0" y="692696"/>
            <a:ext cx="1954188" cy="195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پادزهرها</a:t>
            </a:r>
            <a:br>
              <a:rPr lang="fa-IR" dirty="0">
                <a:solidFill>
                  <a:srgbClr val="7030A0"/>
                </a:solidFill>
                <a:cs typeface="B Nazanin" pitchFamily="2" charset="-78"/>
              </a:rPr>
            </a:br>
            <a:r>
              <a:rPr lang="en-US" dirty="0">
                <a:solidFill>
                  <a:srgbClr val="7030A0"/>
                </a:solidFill>
                <a:cs typeface="B Nazanin" pitchFamily="2" charset="-78"/>
              </a:rPr>
              <a:t>Antidotes</a:t>
            </a: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>
                <a:cs typeface="B Nazanin" pitchFamily="2" charset="-78"/>
              </a:rPr>
              <a:t>مواد درمانی هستند که علیه فعالیت یا اثر یک ماده سمی دارای عمل اختصاصی هستند</a:t>
            </a:r>
          </a:p>
          <a:p>
            <a:pPr lvl="1"/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پادزهرهای شیمیایی</a:t>
            </a:r>
          </a:p>
          <a:p>
            <a:pPr lvl="2"/>
            <a:r>
              <a:rPr lang="fa-IR" dirty="0">
                <a:cs typeface="B Nazanin" pitchFamily="2" charset="-78"/>
              </a:rPr>
              <a:t>به صورت اختصاصی با مواد سمی واکنش داده و انها را خنثی می کنند</a:t>
            </a:r>
          </a:p>
          <a:p>
            <a:pPr lvl="3"/>
            <a:r>
              <a:rPr lang="fa-IR" dirty="0">
                <a:cs typeface="B Nazanin" pitchFamily="2" charset="-78"/>
              </a:rPr>
              <a:t>کلسیم دی سدیم </a:t>
            </a:r>
            <a:r>
              <a:rPr lang="en-US" dirty="0">
                <a:cs typeface="B Nazanin" pitchFamily="2" charset="-78"/>
              </a:rPr>
              <a:t>EDTA</a:t>
            </a:r>
            <a:r>
              <a:rPr lang="fa-IR" dirty="0">
                <a:cs typeface="B Nazanin" pitchFamily="2" charset="-78"/>
              </a:rPr>
              <a:t> با فلز ترکیب شده و محصول فلز-شلاتور تشکیل شده و از طریق کلیه دفع می شود </a:t>
            </a:r>
          </a:p>
          <a:p>
            <a:pPr lvl="1"/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پادزهرهای دارویی</a:t>
            </a:r>
          </a:p>
          <a:p>
            <a:pPr lvl="2"/>
            <a:r>
              <a:rPr lang="fa-IR" dirty="0">
                <a:cs typeface="B Nazanin" pitchFamily="2" charset="-78"/>
              </a:rPr>
              <a:t>اثرات مواد سمی را خنثی می کنند</a:t>
            </a:r>
          </a:p>
          <a:p>
            <a:pPr lvl="3"/>
            <a:r>
              <a:rPr lang="fa-IR" dirty="0">
                <a:cs typeface="B Nazanin" pitchFamily="2" charset="-78"/>
              </a:rPr>
              <a:t>ممانعت از تشکیل متابولیت سمی</a:t>
            </a:r>
          </a:p>
          <a:p>
            <a:pPr lvl="3"/>
            <a:r>
              <a:rPr lang="fa-IR" dirty="0">
                <a:cs typeface="B Nazanin" pitchFamily="2" charset="-78"/>
              </a:rPr>
              <a:t>ممانعت از عمل ماده سمی روی گیرنده</a:t>
            </a:r>
          </a:p>
          <a:p>
            <a:pPr lvl="3"/>
            <a:r>
              <a:rPr lang="fa-IR" dirty="0">
                <a:cs typeface="B Nazanin" pitchFamily="2" charset="-78"/>
              </a:rPr>
              <a:t>کمک در حفظ و نگهداری عملکرد طبیعی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363272" cy="612068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Types of antagonism</a:t>
            </a:r>
          </a:p>
          <a:p>
            <a:pPr lvl="1" algn="l" rtl="0"/>
            <a:r>
              <a:rPr lang="en-US" sz="2000" dirty="0"/>
              <a:t>Functional</a:t>
            </a:r>
          </a:p>
          <a:p>
            <a:pPr lvl="2" algn="l" rtl="0"/>
            <a:r>
              <a:rPr lang="en-US" sz="2000" dirty="0"/>
              <a:t>Opposite effects on the same physiologic function</a:t>
            </a:r>
          </a:p>
          <a:p>
            <a:pPr lvl="2" algn="l" rtl="0"/>
            <a:endParaRPr lang="en-US" sz="2000" dirty="0"/>
          </a:p>
          <a:p>
            <a:pPr lvl="2" algn="l" rtl="0"/>
            <a:endParaRPr lang="en-US" sz="2000" dirty="0"/>
          </a:p>
          <a:p>
            <a:pPr lvl="1" algn="l" rtl="0"/>
            <a:r>
              <a:rPr lang="en-US" sz="2000" dirty="0"/>
              <a:t>Chemical</a:t>
            </a:r>
          </a:p>
          <a:p>
            <a:pPr lvl="2" algn="l" rtl="0"/>
            <a:r>
              <a:rPr lang="en-US" sz="2000" dirty="0" err="1"/>
              <a:t>Chelators</a:t>
            </a:r>
            <a:r>
              <a:rPr lang="en-US" sz="2000" dirty="0"/>
              <a:t> of metals ions</a:t>
            </a:r>
          </a:p>
          <a:p>
            <a:pPr lvl="2" algn="l" rtl="0"/>
            <a:r>
              <a:rPr lang="en-US" sz="2000" dirty="0"/>
              <a:t>Antitoxins vs. animal toxins</a:t>
            </a:r>
          </a:p>
          <a:p>
            <a:pPr lvl="2" algn="l" rtl="0"/>
            <a:endParaRPr lang="en-US" sz="2000" dirty="0"/>
          </a:p>
          <a:p>
            <a:pPr lvl="2" algn="l" rtl="0"/>
            <a:endParaRPr lang="en-US" sz="2000" dirty="0"/>
          </a:p>
          <a:p>
            <a:pPr lvl="1" algn="l" rtl="0"/>
            <a:r>
              <a:rPr lang="en-US" sz="2000" dirty="0"/>
              <a:t>Dispositional</a:t>
            </a:r>
          </a:p>
          <a:p>
            <a:pPr lvl="2" algn="l" rtl="0"/>
            <a:r>
              <a:rPr lang="en-US" sz="2000" dirty="0"/>
              <a:t>Changes in uptake, distribution or excretion</a:t>
            </a:r>
          </a:p>
          <a:p>
            <a:pPr lvl="2" algn="l" rtl="0"/>
            <a:endParaRPr lang="en-US" sz="2000" dirty="0"/>
          </a:p>
          <a:p>
            <a:pPr lvl="2" algn="l" rtl="0"/>
            <a:endParaRPr lang="en-US" sz="2000" dirty="0"/>
          </a:p>
          <a:p>
            <a:pPr lvl="1" algn="l" rtl="0"/>
            <a:r>
              <a:rPr lang="en-US" sz="2000" dirty="0"/>
              <a:t>Receptor</a:t>
            </a:r>
          </a:p>
          <a:p>
            <a:pPr lvl="2" algn="l" rtl="0"/>
            <a:r>
              <a:rPr lang="en-US" sz="2000" dirty="0"/>
              <a:t>blockers</a:t>
            </a:r>
          </a:p>
          <a:p>
            <a:pPr lvl="1" algn="l" rtl="0"/>
            <a:endParaRPr lang="en-US" dirty="0"/>
          </a:p>
        </p:txBody>
      </p:sp>
      <p:pic>
        <p:nvPicPr>
          <p:cNvPr id="11266" name="Picture 2" descr="http://www.win-health.com/sites/default/files/wpro_shared/images/Cartoons/Cartoons%20for%20website/blood_pressure_heart_md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80728"/>
            <a:ext cx="952500" cy="1143001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d/dd/Kwas_barbiturowy.svg/220px-Kwas_barbiturow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917" y="332656"/>
            <a:ext cx="871363" cy="859480"/>
          </a:xfrm>
          <a:prstGeom prst="rect">
            <a:avLst/>
          </a:prstGeom>
          <a:noFill/>
        </p:spPr>
      </p:pic>
      <p:sp>
        <p:nvSpPr>
          <p:cNvPr id="11270" name="AutoShape 6" descr="http://www.hospira.com/Images/NOREPINEPHRINE_BITARTRATE_32-73353_1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1272" name="Picture 8" descr="http://www.hospira.com/Images/NOREPINEPHRINE_BITARTRATE_32-7335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1317526" cy="1317526"/>
          </a:xfrm>
          <a:prstGeom prst="rect">
            <a:avLst/>
          </a:prstGeom>
          <a:noFill/>
        </p:spPr>
      </p:pic>
      <p:sp>
        <p:nvSpPr>
          <p:cNvPr id="9" name="Curved Down Arrow 8"/>
          <p:cNvSpPr/>
          <p:nvPr/>
        </p:nvSpPr>
        <p:spPr>
          <a:xfrm>
            <a:off x="7236296" y="548680"/>
            <a:ext cx="100811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7308304" y="2060848"/>
            <a:ext cx="792088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532440" y="476672"/>
            <a:ext cx="216024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Up Arrow 11"/>
          <p:cNvSpPr/>
          <p:nvPr/>
        </p:nvSpPr>
        <p:spPr>
          <a:xfrm>
            <a:off x="8532440" y="1772816"/>
            <a:ext cx="216024" cy="72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274" name="Picture 10" descr="http://images.iherb.com/l/NFS-02515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628800"/>
            <a:ext cx="960107" cy="1440160"/>
          </a:xfrm>
          <a:prstGeom prst="rect">
            <a:avLst/>
          </a:prstGeom>
          <a:noFill/>
        </p:spPr>
      </p:pic>
      <p:pic>
        <p:nvPicPr>
          <p:cNvPr id="11276" name="Picture 12" descr="http://cdn.asriran.com/files/fa/news/1389/3/29/139735_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996952"/>
            <a:ext cx="1872208" cy="1248139"/>
          </a:xfrm>
          <a:prstGeom prst="rect">
            <a:avLst/>
          </a:prstGeom>
          <a:noFill/>
        </p:spPr>
      </p:pic>
      <p:pic>
        <p:nvPicPr>
          <p:cNvPr id="11278" name="Picture 14" descr="http://blog.listentoyourgut.com/wp-content/uploads/2010/03/Activated_Charcoal_Table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77072"/>
            <a:ext cx="1512168" cy="1246292"/>
          </a:xfrm>
          <a:prstGeom prst="rect">
            <a:avLst/>
          </a:prstGeom>
          <a:noFill/>
        </p:spPr>
      </p:pic>
      <p:pic>
        <p:nvPicPr>
          <p:cNvPr id="11280" name="Picture 16" descr="http://www.wholesale-first-aid.com/images/G821-CS-060704-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0088" y="3429001"/>
            <a:ext cx="1187896" cy="1080120"/>
          </a:xfrm>
          <a:prstGeom prst="rect">
            <a:avLst/>
          </a:prstGeom>
          <a:noFill/>
        </p:spPr>
      </p:pic>
      <p:pic>
        <p:nvPicPr>
          <p:cNvPr id="11282" name="Picture 18" descr="http://membranereceptors.com/Test2/wp-content/uploads/2013/07/Agonists_Antagonists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869160"/>
            <a:ext cx="3960440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8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5. بالا بردن میزان دفع ماده سمی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39336" cy="5545832"/>
          </a:xfrm>
        </p:spPr>
        <p:txBody>
          <a:bodyPr>
            <a:normAutofit fontScale="62500" lnSpcReduction="20000"/>
          </a:bodyPr>
          <a:lstStyle/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ذغال فعال</a:t>
            </a:r>
          </a:p>
          <a:p>
            <a:pPr lvl="1"/>
            <a:r>
              <a:rPr lang="fa-IR" dirty="0">
                <a:cs typeface="B Nazanin" pitchFamily="2" charset="-78"/>
              </a:rPr>
              <a:t>تکرار استفاده از ان اثر دیالیزی دستگاه گوارشی دارد 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افزایش ترشح اجباری ادرار</a:t>
            </a:r>
          </a:p>
          <a:p>
            <a:pPr lvl="1"/>
            <a:r>
              <a:rPr lang="fa-IR" dirty="0">
                <a:cs typeface="B Nazanin" pitchFamily="2" charset="-78"/>
              </a:rPr>
              <a:t>تجویز داخل وریدی محلول هایی حاوی سدیم</a:t>
            </a:r>
          </a:p>
          <a:p>
            <a:pPr lvl="2"/>
            <a:r>
              <a:rPr lang="fa-IR" dirty="0">
                <a:cs typeface="B Nazanin" pitchFamily="2" charset="-78"/>
              </a:rPr>
              <a:t>خطر افزایش حجم خون و ادم ریوی وجود دارد</a:t>
            </a:r>
          </a:p>
          <a:p>
            <a:pPr lvl="2"/>
            <a:r>
              <a:rPr lang="fa-IR" dirty="0">
                <a:cs typeface="B Nazanin" pitchFamily="2" charset="-78"/>
              </a:rPr>
              <a:t>عدم ثبات در اثر بخشی بیمار مسموم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احتباس یونی</a:t>
            </a:r>
          </a:p>
          <a:p>
            <a:pPr lvl="1"/>
            <a:r>
              <a:rPr lang="fa-IR" dirty="0">
                <a:cs typeface="B Nazanin" pitchFamily="2" charset="-78"/>
              </a:rPr>
              <a:t>قلیایی کردن ادرار(7 به بالا) با استفاده از بی کربنات سدیم باعث دفع ادراری اسیدهای ضعیف می شود</a:t>
            </a:r>
          </a:p>
          <a:p>
            <a:pPr lvl="2"/>
            <a:r>
              <a:rPr lang="fa-IR" dirty="0">
                <a:cs typeface="B Nazanin" pitchFamily="2" charset="-78"/>
              </a:rPr>
              <a:t>اتیلن گلایکول، سالیسیلات ها، فنوباربیتال، علف کش </a:t>
            </a:r>
            <a:r>
              <a:rPr lang="en-US" dirty="0">
                <a:cs typeface="B Nazanin" pitchFamily="2" charset="-78"/>
              </a:rPr>
              <a:t>D</a:t>
            </a:r>
            <a:r>
              <a:rPr lang="fa-IR" dirty="0">
                <a:cs typeface="B Nazanin" pitchFamily="2" charset="-78"/>
              </a:rPr>
              <a:t> 2و4 </a:t>
            </a:r>
          </a:p>
          <a:p>
            <a:pPr lvl="1"/>
            <a:r>
              <a:rPr lang="fa-IR" dirty="0">
                <a:cs typeface="B Nazanin" pitchFamily="2" charset="-78"/>
              </a:rPr>
              <a:t>اسیدی کردن ادرار(6/5-5/5) توسط کلرور آمونیوم باعث افزایش دفع بازهای ضعیف می شود</a:t>
            </a:r>
          </a:p>
          <a:p>
            <a:pPr lvl="2"/>
            <a:r>
              <a:rPr lang="fa-IR" dirty="0">
                <a:cs typeface="B Nazanin" pitchFamily="2" charset="-78"/>
              </a:rPr>
              <a:t>آمفتامین و استریکنین....</a:t>
            </a:r>
          </a:p>
          <a:p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با این وجود این روشها به اندازه ای که وضعیت بالینی بیمار را دچار تغییر کند باعث دفع سموم نمی شود و ممنکن است باغث ایجاد خطر و تشدید اسیدوز متابولیک شود.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دیالیز صفاقی</a:t>
            </a:r>
          </a:p>
          <a:p>
            <a:pPr lvl="1"/>
            <a:r>
              <a:rPr lang="fa-IR" dirty="0">
                <a:cs typeface="B Nazanin" pitchFamily="2" charset="-78"/>
              </a:rPr>
              <a:t>برای افزایش دفع ترکیبات محلول در آب، با وزن مولکولی پایین، دارای اتصالات ضعیف با پروتئین ها و قدرت انتشار کم</a:t>
            </a:r>
          </a:p>
          <a:p>
            <a:pPr lvl="2"/>
            <a:r>
              <a:rPr lang="fa-IR" dirty="0">
                <a:cs typeface="B Nazanin" pitchFamily="2" charset="-78"/>
              </a:rPr>
              <a:t>الکل ها، لیتیوم، سالیسیلات و تئوفیلین، </a:t>
            </a:r>
          </a:p>
          <a:p>
            <a:pPr lvl="1"/>
            <a:r>
              <a:rPr lang="fa-IR" dirty="0">
                <a:cs typeface="B Nazanin" pitchFamily="2" charset="-78"/>
              </a:rPr>
              <a:t>به کندی عمل و اثر ارزش بالینی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هموپرفیوژن ذغال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همودیالیز</a:t>
            </a:r>
          </a:p>
        </p:txBody>
      </p:sp>
      <p:pic>
        <p:nvPicPr>
          <p:cNvPr id="3074" name="Picture 2" descr="http://www.mediresource.com/HealthNews/images/English/LP2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01208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6. مراقبت های علامتی و حمایتی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بسیاری از بیماران مسموم در صورت برخورداری از مراقبت های علامتی و حمایتی مناسب بهبود می یابند. حتی اگر سم زدایی گوارشی یا غیره صورت نگرفته باشد.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600200"/>
            <a:ext cx="8363272" cy="4997152"/>
          </a:xfrm>
        </p:spPr>
        <p:txBody>
          <a:bodyPr>
            <a:normAutofit fontScale="77500" lnSpcReduction="20000"/>
          </a:bodyPr>
          <a:lstStyle/>
          <a:p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در هنگام وقوع مسمومیت</a:t>
            </a:r>
          </a:p>
          <a:p>
            <a:pPr lvl="1"/>
            <a:r>
              <a:rPr lang="fa-IR" dirty="0">
                <a:cs typeface="B Nazanin" pitchFamily="2" charset="-78"/>
              </a:rPr>
              <a:t>سم خاصی را نمی توان شناسایی کرد</a:t>
            </a:r>
          </a:p>
          <a:p>
            <a:pPr lvl="1"/>
            <a:r>
              <a:rPr lang="fa-IR" dirty="0">
                <a:cs typeface="B Nazanin" pitchFamily="2" charset="-78"/>
              </a:rPr>
              <a:t>نحوه مواجهه به آن را نیز نمی توان تعیین کرد.</a:t>
            </a:r>
          </a:p>
          <a:p>
            <a:r>
              <a:rPr lang="fa-IR" dirty="0">
                <a:solidFill>
                  <a:srgbClr val="0070C0"/>
                </a:solidFill>
                <a:cs typeface="B Nazanin" pitchFamily="2" charset="-78"/>
              </a:rPr>
              <a:t>بنابراین در هنگام مواجهه با فرد یا حیوان مسموم</a:t>
            </a:r>
          </a:p>
          <a:p>
            <a:pPr lvl="1"/>
            <a:r>
              <a:rPr lang="fa-IR" dirty="0">
                <a:cs typeface="B Nazanin" pitchFamily="2" charset="-78"/>
              </a:rPr>
              <a:t>بیمار را درمان کنید، و به سم کاری نداشته باشید </a:t>
            </a:r>
          </a:p>
          <a:p>
            <a:pPr lvl="1"/>
            <a:r>
              <a:rPr lang="fa-IR" dirty="0">
                <a:cs typeface="B Nazanin" pitchFamily="2" charset="-78"/>
              </a:rPr>
              <a:t>درمان های علامتی مناسب و مراقبت های خوب پرستاری</a:t>
            </a:r>
          </a:p>
          <a:p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مسیر کلی درمان در بیمار مسموم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ثابت نگاه داشتن علائم حیاتی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گرفتن شرح حال و ارزیابی بالینی بیمار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برطرف کردن آلودگی برای جلوگیری از ادامه جذب سیستمیک سم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تجویز پادزهر اگر شناسایی شده و در دسترس است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افزایش دفع سم جذب شده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برقراری درمان علامتی و حمایتی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تحت نظر داشتن بیمار از نزدیک</a:t>
            </a:r>
          </a:p>
        </p:txBody>
      </p:sp>
      <p:sp>
        <p:nvSpPr>
          <p:cNvPr id="13314" name="AutoShape 2" descr="https://mypeted.com/wp-content/uploads/2013/03/Firstaid-1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3318" name="Picture 6" descr="http://firstaidcprhamilton.ca/wp-content/uploads/2013/06/Call-Emergency-for-Poisoning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1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st1.thehealthsite.com/wp-content/uploads/2013/04/food-poiso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9" y="2348880"/>
            <a:ext cx="2966963" cy="155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60648"/>
            <a:ext cx="7020272" cy="6381328"/>
          </a:xfrm>
        </p:spPr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itchFamily="2" charset="-78"/>
              </a:rPr>
              <a:t>جابه جایی بیمار مسموم از محیط سمی</a:t>
            </a:r>
          </a:p>
          <a:p>
            <a:pPr lvl="1"/>
            <a:r>
              <a:rPr lang="fa-IR" dirty="0">
                <a:cs typeface="B Nazanin" pitchFamily="2" charset="-78"/>
              </a:rPr>
              <a:t>در موارد تماس تلفنی</a:t>
            </a:r>
          </a:p>
          <a:p>
            <a:pPr lvl="2"/>
            <a:r>
              <a:rPr lang="fa-IR" dirty="0">
                <a:cs typeface="B Nazanin" pitchFamily="2" charset="-78"/>
              </a:rPr>
              <a:t>مسمومیت شدید(زمین گیر، کما و تشنج) بیمار باید سریعا به کلینیک آورده شود</a:t>
            </a:r>
          </a:p>
          <a:p>
            <a:pPr lvl="2"/>
            <a:r>
              <a:rPr lang="fa-IR" dirty="0">
                <a:cs typeface="B Nazanin" pitchFamily="2" charset="-78"/>
              </a:rPr>
              <a:t>برچسب ماده سمی جزئیات مواد تشکیل دهنده و مقدار ماده سمی را نشان می دهد. </a:t>
            </a:r>
          </a:p>
          <a:p>
            <a:pPr lvl="2"/>
            <a:r>
              <a:rPr lang="fa-IR" dirty="0">
                <a:cs typeface="B Nazanin" pitchFamily="2" charset="-78"/>
              </a:rPr>
              <a:t>زمان مواجهه در ایجاد تلاش برای برداشت ماده سمی مهم است</a:t>
            </a:r>
          </a:p>
          <a:p>
            <a:pPr lvl="2"/>
            <a:r>
              <a:rPr lang="fa-IR" dirty="0">
                <a:cs typeface="B Nazanin" pitchFamily="2" charset="-78"/>
              </a:rPr>
              <a:t>اگربیمار هنوز استفراغ نکرده، تجویز قی آورها در خانه می تواند مفید باشد</a:t>
            </a:r>
          </a:p>
          <a:p>
            <a:pPr lvl="1"/>
            <a:r>
              <a:rPr lang="fa-IR" dirty="0">
                <a:cs typeface="B Nazanin" pitchFamily="2" charset="-78"/>
              </a:rPr>
              <a:t>جابه جایی فیزیکی یا جدا کردن از ماده سمی</a:t>
            </a:r>
          </a:p>
          <a:p>
            <a:pPr lvl="2"/>
            <a:r>
              <a:rPr lang="fa-IR" dirty="0">
                <a:cs typeface="B Nazanin" pitchFamily="2" charset="-78"/>
              </a:rPr>
              <a:t>حیوانات مزرعه: تغییر مرتع و منبع غذایی در جلوگیری از مواجهه بیشتر ضروری است</a:t>
            </a:r>
          </a:p>
          <a:p>
            <a:pPr lvl="2"/>
            <a:r>
              <a:rPr lang="fa-IR" dirty="0">
                <a:cs typeface="B Nazanin" pitchFamily="2" charset="-78"/>
              </a:rPr>
              <a:t>حیوانات خانگی: تغییر مکان از حیاط به خانه یا بالعکس ویا ازیک مکان به مکان دیگری ضروری است.</a:t>
            </a:r>
          </a:p>
          <a:p>
            <a:pPr lvl="2"/>
            <a:r>
              <a:rPr lang="fa-IR" dirty="0">
                <a:cs typeface="B Nazanin" pitchFamily="2" charset="-78"/>
              </a:rPr>
              <a:t>آب و غذا: تغییر منبع آب و غذا یک راهکار عمومی است که از مصرف بیشتر ماده سمی احتمالی جلوگیری شود</a:t>
            </a:r>
          </a:p>
          <a:p>
            <a:pPr lvl="2"/>
            <a:r>
              <a:rPr lang="fa-IR" dirty="0">
                <a:cs typeface="B Nazanin" pitchFamily="2" charset="-78"/>
              </a:rPr>
              <a:t>در مسمومیت های کم تا متوسط تغییر مکان تنها عمل ضروری می باشد</a:t>
            </a:r>
          </a:p>
          <a:p>
            <a:pPr lvl="2"/>
            <a:endParaRPr lang="fa-IR" dirty="0">
              <a:cs typeface="B Nazanin" pitchFamily="2" charset="-78"/>
            </a:endParaRPr>
          </a:p>
          <a:p>
            <a:pPr lvl="2"/>
            <a:endParaRPr lang="fa-IR" dirty="0">
              <a:cs typeface="B Nazanin" pitchFamily="2" charset="-78"/>
            </a:endParaRPr>
          </a:p>
        </p:txBody>
      </p:sp>
      <p:pic>
        <p:nvPicPr>
          <p:cNvPr id="4" name="Picture 4" descr="https://mypeted.com/wp-content/uploads/2013/03/Firstai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339752" cy="2099200"/>
          </a:xfrm>
          <a:prstGeom prst="rect">
            <a:avLst/>
          </a:prstGeom>
          <a:noFill/>
        </p:spPr>
      </p:pic>
      <p:pic>
        <p:nvPicPr>
          <p:cNvPr id="12290" name="Picture 2" descr="http://www.admtroitsk.ru/webfiles/9785_%D0%A1%D0%BA%D0%BE%D1%80%D0%B0%D1%8F%20%D0%BF%D0%BE%D0%BC%D0%BE%D1%89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55" y="136375"/>
            <a:ext cx="1852465" cy="185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1. تثبیت علائم حیاتی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556792"/>
            <a:ext cx="5688632" cy="4824536"/>
          </a:xfrm>
        </p:spPr>
        <p:txBody>
          <a:bodyPr>
            <a:normAutofit fontScale="85000" lnSpcReduction="10000"/>
          </a:bodyPr>
          <a:lstStyle/>
          <a:p>
            <a:r>
              <a:rPr lang="fa-IR" dirty="0">
                <a:cs typeface="B Nazanin" pitchFamily="2" charset="-78"/>
              </a:rPr>
              <a:t>باز نگه داشتن راه های تنفسی و فراهم نمودن تهویه به میزان کافی</a:t>
            </a:r>
          </a:p>
          <a:p>
            <a:r>
              <a:rPr lang="fa-IR" dirty="0">
                <a:cs typeface="B Nazanin" pitchFamily="2" charset="-78"/>
              </a:rPr>
              <a:t>حفظ عملکرد قلبی عروقی با توجه به میزان آب و الکترولیت ها</a:t>
            </a:r>
          </a:p>
          <a:p>
            <a:r>
              <a:rPr lang="fa-IR" dirty="0">
                <a:cs typeface="B Nazanin" pitchFamily="2" charset="-78"/>
              </a:rPr>
              <a:t>برقراری موازنه اسید و باز</a:t>
            </a:r>
          </a:p>
          <a:p>
            <a:r>
              <a:rPr lang="fa-IR" dirty="0">
                <a:cs typeface="B Nazanin" pitchFamily="2" charset="-78"/>
              </a:rPr>
              <a:t>کنترل علائم درگیری دستگاه عصبی مرکزی (تشنج)</a:t>
            </a:r>
          </a:p>
          <a:p>
            <a:r>
              <a:rPr lang="fa-IR" dirty="0">
                <a:cs typeface="B Nazanin" pitchFamily="2" charset="-78"/>
              </a:rPr>
              <a:t>حفظ درجه حرارت بدن</a:t>
            </a:r>
          </a:p>
          <a:p>
            <a:r>
              <a:rPr lang="fa-IR" dirty="0">
                <a:cs typeface="B Nazanin" pitchFamily="2" charset="-78"/>
              </a:rPr>
              <a:t>تجویز پادزهر در بعضی موارد امری حیاتی است</a:t>
            </a:r>
          </a:p>
          <a:p>
            <a:pPr lvl="1"/>
            <a:r>
              <a:rPr lang="fa-IR" dirty="0">
                <a:cs typeface="B Nazanin" pitchFamily="2" charset="-78"/>
              </a:rPr>
              <a:t>تجویز آتروپین در مسمومیت با مهارکننده های استیل کواین استراز (ارگانوفسفره ها، کاربامات ها)</a:t>
            </a:r>
          </a:p>
          <a:p>
            <a:endParaRPr lang="fa-IR" dirty="0">
              <a:cs typeface="B Nazanin" pitchFamily="2" charset="-78"/>
            </a:endParaRPr>
          </a:p>
        </p:txBody>
      </p:sp>
      <p:pic>
        <p:nvPicPr>
          <p:cNvPr id="11266" name="Picture 2" descr="http://dentalresource.org/ab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7039"/>
            <a:ext cx="2599723" cy="1791841"/>
          </a:xfrm>
          <a:prstGeom prst="rect">
            <a:avLst/>
          </a:prstGeom>
          <a:noFill/>
        </p:spPr>
      </p:pic>
      <p:pic>
        <p:nvPicPr>
          <p:cNvPr id="11268" name="Picture 4" descr="http://buletinkesehatan.com/wp-content/uploads/pengkajian-airway-breathing-circulation-468x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790378" cy="1636019"/>
          </a:xfrm>
          <a:prstGeom prst="rect">
            <a:avLst/>
          </a:prstGeom>
          <a:noFill/>
        </p:spPr>
      </p:pic>
      <p:pic>
        <p:nvPicPr>
          <p:cNvPr id="11270" name="Picture 6" descr="http://sarasotadog.com/files/2013/09/IMG_9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3024336" cy="20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www.ambassadorvet.com/blog/wp-content/uploads/2013/05/dog-cpr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7652" name="Picture 4" descr="http://www.ambassadorvet.com/blog/wp-content/uploads/2013/05/dog-c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8264"/>
            <a:ext cx="5450404" cy="671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cs typeface="B Nazanin" pitchFamily="2" charset="-78"/>
              </a:rPr>
              <a:t>2. گرفتن شرح حال و ارزیابی بیمار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cs typeface="B Nazanin" pitchFamily="2" charset="-78"/>
              </a:rPr>
              <a:t>بعد از تثبیت علائم حیاتی، شرح حال و سابقه کاملی از بیمار گرفته شود</a:t>
            </a:r>
          </a:p>
          <a:p>
            <a:r>
              <a:rPr lang="fa-IR" dirty="0">
                <a:cs typeface="B Nazanin" pitchFamily="2" charset="-78"/>
              </a:rPr>
              <a:t>جمع آوری نمونه های خونی و ادرار و ارسال به آزمایشگاه</a:t>
            </a:r>
          </a:p>
          <a:p>
            <a:pPr lvl="1"/>
            <a:r>
              <a:rPr lang="en-US" dirty="0">
                <a:cs typeface="B Nazanin" pitchFamily="2" charset="-78"/>
              </a:rPr>
              <a:t>CBC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en-US" dirty="0">
                <a:cs typeface="B Nazanin" pitchFamily="2" charset="-78"/>
              </a:rPr>
              <a:t>BUN</a:t>
            </a:r>
            <a:r>
              <a:rPr lang="fa-IR" dirty="0">
                <a:cs typeface="B Nazanin" pitchFamily="2" charset="-78"/>
              </a:rPr>
              <a:t>، کراتینین، الکترولیتهای سرم، قند، آنزیم های کبدی، نوار قلبی، گازهای خونی، مقدار اکسیژن خون سرخرگی در هر ضربان، تجزیه ادرار، درجه حرارت بدن، رادیوگرافی شکم(اجسام فلزی)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3. سم زدایی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>
                <a:cs typeface="B Nazanin" pitchFamily="2" charset="-78"/>
              </a:rPr>
              <a:t>هدف: جلوگیری از جذب بیشتر ماده سمی</a:t>
            </a:r>
          </a:p>
          <a:p>
            <a:r>
              <a:rPr lang="fa-IR" dirty="0">
                <a:cs typeface="B Nazanin" pitchFamily="2" charset="-78"/>
              </a:rPr>
              <a:t>در انتخاب بهترین روش برای زدودن سم عوامل متعددی دخیل هستند</a:t>
            </a:r>
          </a:p>
          <a:p>
            <a:pPr lv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سمیت ماده</a:t>
            </a:r>
          </a:p>
          <a:p>
            <a:pPr lvl="2"/>
            <a:r>
              <a:rPr lang="fa-IR" dirty="0">
                <a:cs typeface="B Nazanin" pitchFamily="2" charset="-78"/>
              </a:rPr>
              <a:t>سمیت پایین ومقدار ماده سمی</a:t>
            </a:r>
          </a:p>
          <a:p>
            <a:pPr lv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نوع ماده سمی</a:t>
            </a:r>
          </a:p>
          <a:p>
            <a:pPr lvl="2"/>
            <a:r>
              <a:rPr lang="fa-IR" dirty="0">
                <a:cs typeface="B Nazanin" pitchFamily="2" charset="-78"/>
              </a:rPr>
              <a:t>هیدروکربن های آلی فرار(حشره کش ها)</a:t>
            </a:r>
          </a:p>
          <a:p>
            <a:pPr lv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مدت سپری شده از زمان مواجهه سم</a:t>
            </a:r>
          </a:p>
          <a:p>
            <a:pPr lvl="2"/>
            <a:r>
              <a:rPr lang="fa-IR" dirty="0">
                <a:cs typeface="B Nazanin" pitchFamily="2" charset="-78"/>
              </a:rPr>
              <a:t>بهترین زمان برای القاء استفراغ یا شستشوی معده در 1 ساعت اول مواجهه است</a:t>
            </a:r>
          </a:p>
          <a:p>
            <a:pPr lv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گونه های مبتلا</a:t>
            </a:r>
          </a:p>
          <a:p>
            <a:pPr lvl="2"/>
            <a:r>
              <a:rPr lang="fa-IR" dirty="0">
                <a:cs typeface="B Nazanin" pitchFamily="2" charset="-78"/>
              </a:rPr>
              <a:t>بعضی گونه ها در استفراغ کردن ناتوان هستند</a:t>
            </a:r>
          </a:p>
          <a:p>
            <a:pPr lvl="2"/>
            <a:r>
              <a:rPr lang="fa-IR" dirty="0">
                <a:cs typeface="B Nazanin" pitchFamily="2" charset="-78"/>
              </a:rPr>
              <a:t>شستشوی پیش معده در نشخوارکنندگان ارزش چندانی ندارد</a:t>
            </a:r>
          </a:p>
          <a:p>
            <a:pPr lv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سابقه بیماری</a:t>
            </a:r>
          </a:p>
          <a:p>
            <a:pPr lvl="2"/>
            <a:r>
              <a:rPr lang="fa-IR" dirty="0">
                <a:cs typeface="B Nazanin" pitchFamily="2" charset="-78"/>
              </a:rPr>
              <a:t>روش تخلیه معده در بیماری قلبی و صرع منع کاربرد دارد</a:t>
            </a:r>
          </a:p>
          <a:p>
            <a:pPr lvl="2"/>
            <a:r>
              <a:rPr lang="fa-IR" dirty="0">
                <a:cs typeface="B Nazanin" pitchFamily="2" charset="-78"/>
              </a:rPr>
              <a:t>اختلال عملکرد کلیوی مانع استفاده از داروهای مدر می شود.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cs typeface="B Nazanin" pitchFamily="2" charset="-78"/>
              </a:rPr>
              <a:t>سم زدایی جلدی و چشمی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464" y="1600200"/>
            <a:ext cx="5987008" cy="4781128"/>
          </a:xfrm>
        </p:spPr>
        <p:txBody>
          <a:bodyPr>
            <a:normAutofit fontScale="92500"/>
          </a:bodyPr>
          <a:lstStyle/>
          <a:p>
            <a:r>
              <a:rPr lang="fa-IR" dirty="0">
                <a:cs typeface="B Nazanin" pitchFamily="2" charset="-78"/>
              </a:rPr>
              <a:t>حجم زیاد آب گرم و یک ماده پاک کننده ملایم</a:t>
            </a:r>
          </a:p>
          <a:p>
            <a:r>
              <a:rPr lang="fa-IR" dirty="0">
                <a:cs typeface="B Nazanin" pitchFamily="2" charset="-78"/>
              </a:rPr>
              <a:t>چندین بار شستشو و آبکشی مورد نیاز است</a:t>
            </a:r>
          </a:p>
          <a:p>
            <a:r>
              <a:rPr lang="fa-IR" dirty="0">
                <a:cs typeface="B Nazanin" pitchFamily="2" charset="-78"/>
              </a:rPr>
              <a:t>بیماران بسیار افسرده و در حال اغماء به لحاظ افت درجه حرارت بدن و یا آسپیراسیون آب و مواد پاک کننده مورد پایش باید قرار بگیرند</a:t>
            </a:r>
          </a:p>
          <a:p>
            <a:r>
              <a:rPr lang="fa-IR" dirty="0">
                <a:cs typeface="B Nazanin" pitchFamily="2" charset="-78"/>
              </a:rPr>
              <a:t>موهای بلند باید کوتاه شود</a:t>
            </a:r>
          </a:p>
          <a:p>
            <a:r>
              <a:rPr lang="fa-IR" dirty="0">
                <a:cs typeface="B Nazanin" pitchFamily="2" charset="-78"/>
              </a:rPr>
              <a:t>30-20 دقیقه شستشو برای سم زدایی لازم است</a:t>
            </a:r>
          </a:p>
          <a:p>
            <a:r>
              <a:rPr lang="fa-IR" dirty="0">
                <a:cs typeface="B Nazanin" pitchFamily="2" charset="-78"/>
              </a:rPr>
              <a:t>حفاظت از خود و سایرین از تماس باسم </a:t>
            </a:r>
          </a:p>
        </p:txBody>
      </p:sp>
      <p:pic>
        <p:nvPicPr>
          <p:cNvPr id="8194" name="Picture 2" descr="https://healthlink.erlanger.org/weblink/HouseCalls/ihousecalls/adult/eyesymptoms/eyechemicalin/related_pictures_chem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6" y="1603598"/>
            <a:ext cx="283845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Nazanin" pitchFamily="2" charset="-78"/>
              </a:rPr>
              <a:t>سم زدایی معدی-روده ای</a:t>
            </a:r>
            <a:br>
              <a:rPr lang="fa-IR" dirty="0">
                <a:cs typeface="B Nazanin" pitchFamily="2" charset="-78"/>
              </a:rPr>
            </a:br>
            <a:r>
              <a:rPr lang="en-US" dirty="0">
                <a:cs typeface="B Nazanin" pitchFamily="2" charset="-78"/>
              </a:rPr>
              <a:t>Gastrointestinal decontamination(GID)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>
                <a:cs typeface="B Nazanin" pitchFamily="2" charset="-78"/>
              </a:rPr>
              <a:t>جزء مهم مدیریت یک بیمار است</a:t>
            </a:r>
          </a:p>
          <a:p>
            <a:pPr marL="971550" lvl="1" indent="-514350">
              <a:buFont typeface="+mj-lt"/>
              <a:buAutoNum type="arabicParenR"/>
            </a:pPr>
            <a:r>
              <a:rPr lang="fa-IR" dirty="0">
                <a:cs typeface="B Nazanin" pitchFamily="2" charset="-78"/>
              </a:rPr>
              <a:t>تجویز یک ماده جاذب به تنهایی</a:t>
            </a:r>
          </a:p>
          <a:p>
            <a:pPr marL="971550" lvl="1" indent="-514350">
              <a:buFont typeface="+mj-lt"/>
              <a:buAutoNum type="arabicParenR"/>
            </a:pPr>
            <a:r>
              <a:rPr lang="fa-IR" dirty="0">
                <a:cs typeface="B Nazanin" pitchFamily="2" charset="-78"/>
              </a:rPr>
              <a:t>اول تخلیه معده(ایجاد استفراغ یا شستشوی معده) بعد تجویز ماده جاذب </a:t>
            </a:r>
          </a:p>
          <a:p>
            <a:pPr lvl="2"/>
            <a:r>
              <a:rPr lang="fa-IR" dirty="0">
                <a:cs typeface="B Nazanin" pitchFamily="2" charset="-78"/>
              </a:rPr>
              <a:t>مزایای روش اول</a:t>
            </a:r>
          </a:p>
          <a:p>
            <a:pPr lvl="3"/>
            <a:r>
              <a:rPr lang="fa-IR" dirty="0">
                <a:cs typeface="B Nazanin" pitchFamily="2" charset="-78"/>
              </a:rPr>
              <a:t>تجویز سریعتر ماده جاذب (ذغال فعال) و سپس جذب سریعتر سم</a:t>
            </a:r>
          </a:p>
          <a:p>
            <a:pPr lvl="3"/>
            <a:r>
              <a:rPr lang="fa-IR" dirty="0">
                <a:cs typeface="B Nazanin" pitchFamily="2" charset="-78"/>
              </a:rPr>
              <a:t>حرکت سریعتر شیرابه زغال فعال از پیلور به دوازدهه</a:t>
            </a:r>
          </a:p>
          <a:p>
            <a:pPr lvl="3"/>
            <a:r>
              <a:rPr lang="fa-IR" dirty="0">
                <a:cs typeface="B Nazanin" pitchFamily="2" charset="-78"/>
              </a:rPr>
              <a:t>کارایی زیاد زغال فعال در جذب اکثر سموم</a:t>
            </a:r>
          </a:p>
          <a:p>
            <a:pPr lvl="1">
              <a:buNone/>
            </a:pPr>
            <a:r>
              <a:rPr lang="fa-IR" dirty="0">
                <a:cs typeface="B Nazanin" pitchFamily="2" charset="-78"/>
              </a:rPr>
              <a:t>3) اکنون تجویز یکنوبت مسهل(سوربیتول) همراه با اولین دوز ذغال فعال توصیه می شود.</a:t>
            </a:r>
          </a:p>
          <a:p>
            <a:pPr lvl="3"/>
            <a:r>
              <a:rPr lang="fa-IR" dirty="0">
                <a:cs typeface="B Nazanin" pitchFamily="2" charset="-78"/>
              </a:rPr>
              <a:t>در صورت تکرار فقط ذغال فعال بدون مسهل تجویز می شود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1596</Words>
  <Application>Microsoft Office PowerPoint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 Nazanin</vt:lpstr>
      <vt:lpstr>Calibri</vt:lpstr>
      <vt:lpstr>Times New Roman</vt:lpstr>
      <vt:lpstr>Office Theme</vt:lpstr>
      <vt:lpstr>درمان و مدیریت سمیت</vt:lpstr>
      <vt:lpstr>PowerPoint Presentation</vt:lpstr>
      <vt:lpstr>PowerPoint Presentation</vt:lpstr>
      <vt:lpstr>1. تثبیت علائم حیاتی</vt:lpstr>
      <vt:lpstr>PowerPoint Presentation</vt:lpstr>
      <vt:lpstr>2. گرفتن شرح حال و ارزیابی بیمار</vt:lpstr>
      <vt:lpstr>3. سم زدایی</vt:lpstr>
      <vt:lpstr>سم زدایی جلدی و چشمی</vt:lpstr>
      <vt:lpstr>سم زدایی معدی-روده ای Gastrointestinal decontamination(GID)</vt:lpstr>
      <vt:lpstr>PowerPoint Presentation</vt:lpstr>
      <vt:lpstr>PowerPoint Presentation</vt:lpstr>
      <vt:lpstr>PowerPoint Presentation</vt:lpstr>
      <vt:lpstr>مواد جاذب</vt:lpstr>
      <vt:lpstr>مسهل ها</vt:lpstr>
      <vt:lpstr>شستشوی سراسری دستگاه گوارش Whole Bowel Irrigation(WBI) </vt:lpstr>
      <vt:lpstr>پادزهرها Antidotes </vt:lpstr>
      <vt:lpstr>PowerPoint Presentation</vt:lpstr>
      <vt:lpstr>5. بالا بردن میزان دفع ماده سمی</vt:lpstr>
      <vt:lpstr>6. مراقبت های علامتی و حمایتی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درمان و مدیریت سمیت</dc:title>
  <dc:creator>Ebrahim</dc:creator>
  <cp:lastModifiedBy>TOXICON</cp:lastModifiedBy>
  <cp:revision>65</cp:revision>
  <dcterms:created xsi:type="dcterms:W3CDTF">2014-05-10T05:28:24Z</dcterms:created>
  <dcterms:modified xsi:type="dcterms:W3CDTF">2017-05-06T01:59:34Z</dcterms:modified>
</cp:coreProperties>
</file>