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9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3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9874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80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55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005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2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8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1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2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9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9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3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4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4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392CF-6CB0-4BBC-94E9-D7DCFC165C2B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FFE9-4485-432F-8E46-95C4D2457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905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ar-SA" dirty="0">
                <a:cs typeface="Homa" panose="00000400000000000000" pitchFamily="2" charset="-78"/>
              </a:rPr>
              <a:t>سمیت آلاینده‌های خوراک دام</a:t>
            </a:r>
            <a:endParaRPr lang="en-US" dirty="0">
              <a:cs typeface="Homa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6059" y="3923463"/>
            <a:ext cx="9144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57941" y="42256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4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>
                <a:cs typeface="Homa" panose="00000400000000000000" pitchFamily="2" charset="-78"/>
              </a:rPr>
              <a:t>نکات کلیدی</a:t>
            </a:r>
            <a:endParaRPr lang="en-US" dirty="0">
              <a:cs typeface="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>
                <a:cs typeface="Homa" panose="00000400000000000000" pitchFamily="2" charset="-78"/>
              </a:rPr>
              <a:t>• </a:t>
            </a:r>
            <a:r>
              <a:rPr lang="ar-SA" dirty="0">
                <a:cs typeface="Homa" panose="00000400000000000000" pitchFamily="2" charset="-78"/>
              </a:rPr>
              <a:t>خوراک دام و علوفه حاوی طیف وسیعی از آلاینده‌ها و سموم ناشی از منابع انسانی و طبیعی هستند.</a:t>
            </a:r>
            <a:endParaRPr lang="en-US" dirty="0">
              <a:cs typeface="Homa" panose="00000400000000000000" pitchFamily="2" charset="-78"/>
            </a:endParaRPr>
          </a:p>
          <a:p>
            <a:pPr algn="r" rtl="1"/>
            <a:r>
              <a:rPr lang="ar-SA" dirty="0">
                <a:cs typeface="Homa" panose="00000400000000000000" pitchFamily="2" charset="-78"/>
              </a:rPr>
              <a:t>• آلاینده‌های رایج شامل نیترات‌ها، فلزات سنگین، رادیونوکلئیدها، مایکوتوکسین‌ها، باقیمانده آفت‌کش‌ها، سموم گیاهی، آنتی‌بیوتیک‌ها و عوامل بیماری‌زای میکروبی، کوکسیدیواستات‌ها و غیره هستند.</a:t>
            </a:r>
            <a:endParaRPr lang="en-US" dirty="0">
              <a:cs typeface="Homa" panose="00000400000000000000" pitchFamily="2" charset="-78"/>
            </a:endParaRPr>
          </a:p>
          <a:p>
            <a:pPr algn="r" rtl="1"/>
            <a:r>
              <a:rPr lang="ar-SA" dirty="0">
                <a:cs typeface="Homa" panose="00000400000000000000" pitchFamily="2" charset="-78"/>
              </a:rPr>
              <a:t>• خوراک و علوفه نیز با قطعات و فضولات حشرات آلوده می‌شوند.</a:t>
            </a:r>
            <a:endParaRPr lang="en-US" dirty="0">
              <a:cs typeface="Homa" panose="00000400000000000000" pitchFamily="2" charset="-78"/>
            </a:endParaRPr>
          </a:p>
          <a:p>
            <a:pPr algn="r"/>
            <a:endParaRPr lang="en-US" dirty="0">
              <a:cs typeface="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563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Homa" panose="00000400000000000000" pitchFamily="2" charset="-78"/>
              </a:rPr>
              <a:t>ملامین و اسید سیانوریک (</a:t>
            </a:r>
            <a:r>
              <a:rPr lang="en-US" dirty="0" smtClean="0">
                <a:cs typeface="Homa" panose="00000400000000000000" pitchFamily="2" charset="-78"/>
              </a:rPr>
              <a:t>Melamine &amp; Cyanuric Acid)</a:t>
            </a:r>
            <a:endParaRPr lang="en-US" dirty="0">
              <a:cs typeface="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961312"/>
            <a:ext cx="9905999" cy="4672244"/>
          </a:xfrm>
        </p:spPr>
        <p:txBody>
          <a:bodyPr>
            <a:noAutofit/>
          </a:bodyPr>
          <a:lstStyle/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کاربرد ملامین: پلاستیک، چسب و کود (غنی از نیتروژن).</a:t>
            </a:r>
          </a:p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تقلب غذایی: افزودن غیرقانونی برای افزایش کاذب پروتئین ظاهری.</a:t>
            </a:r>
          </a:p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سینرژی سمی: ملامین و اسید سیانوریک به تنهایی کم‌خطرند، اما ترکیب آن‌ها باعث ایجاد کریستال در کلیه می‌شود.</a:t>
            </a:r>
          </a:p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علائم بالینی مسمومیت ملامین</a:t>
            </a:r>
            <a:r>
              <a:rPr lang="de-DE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 </a:t>
            </a:r>
          </a:p>
          <a:p>
            <a:pPr lvl="1"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گونه‌های حساس: سگ‌ها و گربه‌ها بسیار حساس هستند.</a:t>
            </a:r>
            <a:endParaRPr lang="de-DE" sz="1800" dirty="0" smtClean="0">
              <a:latin typeface="Vazir" panose="020B0603030804020204" pitchFamily="34" charset="-78"/>
              <a:cs typeface="Homa" panose="00000400000000000000" pitchFamily="2" charset="-78"/>
            </a:endParaRPr>
          </a:p>
          <a:p>
            <a:pPr lvl="1"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علائم اولیه: بی‌اشتهایی، استفراغ، پرنوشی و پرادراری.</a:t>
            </a:r>
          </a:p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یافته‌های آزمایشگاهی: کریستال‌های دایره‌ای سبز-قهوه‌ای در ادرار و نارسایی کلیه.</a:t>
            </a:r>
          </a:p>
          <a:p>
            <a:pPr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درمان مسمومیت ملامین </a:t>
            </a:r>
          </a:p>
          <a:p>
            <a:pPr lvl="1"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اقدامات حمایتی: مایع‌درمانی گسترده برای افزایش حجم ادرار</a:t>
            </a:r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.</a:t>
            </a:r>
            <a:endParaRPr lang="en-US" sz="1800" dirty="0" smtClean="0">
              <a:latin typeface="Vazir" panose="020B0603030804020204" pitchFamily="34" charset="-78"/>
              <a:cs typeface="Homa" panose="00000400000000000000" pitchFamily="2" charset="-78"/>
            </a:endParaRPr>
          </a:p>
          <a:p>
            <a:pPr lvl="1"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مدیریت </a:t>
            </a:r>
            <a:r>
              <a:rPr lang="en-US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pH: </a:t>
            </a:r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قلیایی کردن ادرار با بی‌کربنات سدیم یا سیترات پتاسیم</a:t>
            </a:r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.</a:t>
            </a:r>
            <a:endParaRPr lang="en-US" sz="1800" dirty="0" smtClean="0">
              <a:latin typeface="Vazir" panose="020B0603030804020204" pitchFamily="34" charset="-78"/>
              <a:cs typeface="Homa" panose="00000400000000000000" pitchFamily="2" charset="-78"/>
            </a:endParaRPr>
          </a:p>
          <a:p>
            <a:pPr lvl="1" algn="r" rtl="1"/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دارویی</a:t>
            </a:r>
            <a:r>
              <a:rPr lang="fa-IR" sz="1800" dirty="0" smtClean="0">
                <a:latin typeface="Vazir" panose="020B0603030804020204" pitchFamily="34" charset="-78"/>
                <a:cs typeface="Homa" panose="00000400000000000000" pitchFamily="2" charset="-78"/>
              </a:rPr>
              <a:t>: استفاده از ضد اسپاسم‌ها.</a:t>
            </a:r>
            <a:endParaRPr lang="en-US" sz="1800" dirty="0">
              <a:latin typeface="Vazir" panose="020B0603030804020204" pitchFamily="34" charset="-78"/>
              <a:cs typeface="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072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Homa" panose="00000400000000000000" pitchFamily="2" charset="-78"/>
              </a:rPr>
              <a:t>مسمومیت با یونوفورها </a:t>
            </a:r>
            <a:r>
              <a:rPr lang="en-US" dirty="0" err="1" smtClean="0">
                <a:cs typeface="Homa" panose="00000400000000000000" pitchFamily="2" charset="-78"/>
              </a:rPr>
              <a:t>Ionophores</a:t>
            </a:r>
            <a:endParaRPr lang="en-US" dirty="0">
              <a:cs typeface="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cs typeface="Homa" panose="00000400000000000000" pitchFamily="2" charset="-78"/>
              </a:rPr>
              <a:t>کاربرد: افزایش رشد و کوکسیدیواستات در نشخوارکنندگان.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حساسیت گونه‌ای: اسب‌ها ۱۰ برابر حساس‌تر از گاوها هستند.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مکانیسم: افزایش کلسیم داخل سلولی و مرگ سلولی (نکروز عضلانی).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علائم در اسب: </a:t>
            </a:r>
            <a:r>
              <a:rPr lang="fa-IR" dirty="0" smtClean="0">
                <a:cs typeface="Homa" panose="00000400000000000000" pitchFamily="2" charset="-78"/>
              </a:rPr>
              <a:t>کولیک، </a:t>
            </a:r>
            <a:r>
              <a:rPr lang="fa-IR" dirty="0" smtClean="0">
                <a:cs typeface="Homa" panose="00000400000000000000" pitchFamily="2" charset="-78"/>
              </a:rPr>
              <a:t>ادرار تیره (میوگلوبینوری)، آریتمی قلبی و مرگ حاد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یونوفورها در طیورعلائم: ضعف پا، عدم هماهنگی، بال‌های افتاده و کاهش وزن.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تداخل دارویی: مصرف همزمان با تیامولین یا اریترومایسین، دوز سمی را کاهش می‌دهد (خطرناک‌تر می‌شود).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dirty="0" smtClean="0">
                <a:cs typeface="Homa" panose="00000400000000000000" pitchFamily="2" charset="-78"/>
              </a:rPr>
              <a:t>نکته: دوز ایمن برای مرغ (۶۰ گرم/تن) می‌تواند برای بوقلمون سمی باشد.</a:t>
            </a:r>
            <a:endParaRPr lang="en-US" dirty="0">
              <a:cs typeface="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402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832" y="0"/>
            <a:ext cx="9905998" cy="1478570"/>
          </a:xfrm>
        </p:spPr>
        <p:txBody>
          <a:bodyPr/>
          <a:lstStyle/>
          <a:p>
            <a:pPr algn="r" rtl="1"/>
            <a:r>
              <a:rPr lang="fa-IR" dirty="0" smtClean="0">
                <a:cs typeface="Homa" panose="00000400000000000000" pitchFamily="2" charset="-78"/>
              </a:rPr>
              <a:t>مسمومیت با نیتروژن غیرپروتئینی (</a:t>
            </a:r>
            <a:r>
              <a:rPr lang="en-US" dirty="0" smtClean="0">
                <a:cs typeface="Homa" panose="00000400000000000000" pitchFamily="2" charset="-78"/>
              </a:rPr>
              <a:t>NPN/</a:t>
            </a:r>
            <a:r>
              <a:rPr lang="fa-IR" dirty="0" smtClean="0">
                <a:cs typeface="Homa" panose="00000400000000000000" pitchFamily="2" charset="-78"/>
              </a:rPr>
              <a:t>اوره)</a:t>
            </a:r>
            <a:endParaRPr lang="en-US" dirty="0">
              <a:cs typeface="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543" y="1190998"/>
            <a:ext cx="9905999" cy="5550623"/>
          </a:xfrm>
        </p:spPr>
        <p:txBody>
          <a:bodyPr>
            <a:noAutofit/>
          </a:bodyPr>
          <a:lstStyle/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منابع نیتروژنی که پروتئین نیستند (مثل اوره و کودها).</a:t>
            </a:r>
            <a:endParaRPr lang="de-DE" sz="2000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مکانیسم: هیدرولیز سریع به </a:t>
            </a:r>
            <a:r>
              <a:rPr lang="fa-IR" sz="2000" dirty="0" smtClean="0">
                <a:cs typeface="Homa" panose="00000400000000000000" pitchFamily="2" charset="-78"/>
              </a:rPr>
              <a:t>آمونیاک</a:t>
            </a:r>
            <a:r>
              <a:rPr lang="en-US" sz="2000" dirty="0" smtClean="0">
                <a:cs typeface="Homa" panose="00000400000000000000" pitchFamily="2" charset="-78"/>
              </a:rPr>
              <a:t>NH3 </a:t>
            </a:r>
            <a:r>
              <a:rPr lang="fa-IR" sz="2000" dirty="0" smtClean="0">
                <a:cs typeface="Homa" panose="00000400000000000000" pitchFamily="2" charset="-78"/>
              </a:rPr>
              <a:t>در شکمبه و ورود به خون.</a:t>
            </a:r>
            <a:endParaRPr lang="de-DE" sz="2000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حساسیت: نشخوارکنندگان بالغ حساس‌ترین گروه هستند </a:t>
            </a:r>
            <a:r>
              <a:rPr lang="fa-IR" sz="2000" dirty="0" smtClean="0">
                <a:cs typeface="Homa" panose="00000400000000000000" pitchFamily="2" charset="-78"/>
              </a:rPr>
              <a:t>به </a:t>
            </a:r>
            <a:r>
              <a:rPr lang="fa-IR" sz="2000" dirty="0" smtClean="0">
                <a:cs typeface="Homa" panose="00000400000000000000" pitchFamily="2" charset="-78"/>
              </a:rPr>
              <a:t>دلیل وجود آنزیم </a:t>
            </a:r>
            <a:r>
              <a:rPr lang="fa-IR" sz="2000" dirty="0" smtClean="0">
                <a:cs typeface="Homa" panose="00000400000000000000" pitchFamily="2" charset="-78"/>
              </a:rPr>
              <a:t>اوره‌آز.</a:t>
            </a:r>
            <a:endParaRPr lang="de-DE" sz="2000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دوز کشنده: ۱ تا ۱.۵ گرم اوره به ازای هر کیلوگرم وزن بدن.</a:t>
            </a:r>
            <a:endParaRPr lang="de-DE" sz="2000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علائم سندرم "بونکرز گاوی" </a:t>
            </a:r>
            <a:r>
              <a:rPr lang="en-US" sz="2000" dirty="0" smtClean="0">
                <a:cs typeface="Homa" panose="00000400000000000000" pitchFamily="2" charset="-78"/>
              </a:rPr>
              <a:t>Bovine Bonkers</a:t>
            </a:r>
            <a:endParaRPr lang="en-US" sz="2000" dirty="0" smtClean="0">
              <a:cs typeface="Homa" panose="00000400000000000000" pitchFamily="2" charset="-78"/>
            </a:endParaRPr>
          </a:p>
          <a:p>
            <a:pPr lvl="1" algn="r" rtl="1"/>
            <a:r>
              <a:rPr lang="fa-IR" dirty="0" smtClean="0">
                <a:cs typeface="Homa" panose="00000400000000000000" pitchFamily="2" charset="-78"/>
              </a:rPr>
              <a:t>علت: تغذیه با علوفه آمونیاکی و قندها که منجر به تولید ۴-متیل ایمیدازول می‌شود.</a:t>
            </a:r>
            <a:endParaRPr lang="de-DE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علائم عصبی: دیوانگی، دویدن بی‌هدف، لرزش گوش‌ها، تشنج و نعره </a:t>
            </a:r>
            <a:r>
              <a:rPr lang="fa-IR" sz="2000" dirty="0" smtClean="0">
                <a:cs typeface="Homa" panose="00000400000000000000" pitchFamily="2" charset="-78"/>
              </a:rPr>
              <a:t>کشیدن.پیشرفت</a:t>
            </a: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مرگ </a:t>
            </a:r>
            <a:r>
              <a:rPr lang="fa-IR" sz="2000" dirty="0" smtClean="0">
                <a:cs typeface="Homa" panose="00000400000000000000" pitchFamily="2" charset="-78"/>
              </a:rPr>
              <a:t>معمولاً ظرف ۲ ساعت در گاوها رخ می‌دهد.</a:t>
            </a:r>
            <a:endParaRPr lang="de-DE" sz="2000" dirty="0" smtClean="0">
              <a:cs typeface="Homa" panose="00000400000000000000" pitchFamily="2" charset="-78"/>
            </a:endParaRPr>
          </a:p>
          <a:p>
            <a:pPr algn="r" rtl="1"/>
            <a:r>
              <a:rPr lang="fa-IR" sz="2000" dirty="0" smtClean="0">
                <a:cs typeface="Homa" panose="00000400000000000000" pitchFamily="2" charset="-78"/>
              </a:rPr>
              <a:t> درمان مسمومیت</a:t>
            </a:r>
            <a:endParaRPr lang="de-DE" sz="2000" dirty="0" smtClean="0">
              <a:cs typeface="Homa" panose="00000400000000000000" pitchFamily="2" charset="-78"/>
            </a:endParaRPr>
          </a:p>
          <a:p>
            <a:pPr lvl="1" algn="r" rtl="1"/>
            <a:r>
              <a:rPr lang="fa-IR" dirty="0" smtClean="0">
                <a:cs typeface="Homa" panose="00000400000000000000" pitchFamily="2" charset="-78"/>
              </a:rPr>
              <a:t>پادزهر </a:t>
            </a:r>
            <a:r>
              <a:rPr lang="fa-IR" dirty="0" smtClean="0">
                <a:cs typeface="Homa" panose="00000400000000000000" pitchFamily="2" charset="-78"/>
              </a:rPr>
              <a:t>اصلی: تزریق ۵٪ اسید استیک (سرکه) به داخل شکمبه.</a:t>
            </a:r>
            <a:endParaRPr lang="de-DE" dirty="0" smtClean="0">
              <a:cs typeface="Homa" panose="00000400000000000000" pitchFamily="2" charset="-78"/>
            </a:endParaRPr>
          </a:p>
          <a:p>
            <a:pPr lvl="1" algn="r" rtl="1"/>
            <a:r>
              <a:rPr lang="fa-IR" dirty="0" smtClean="0">
                <a:cs typeface="Homa" panose="00000400000000000000" pitchFamily="2" charset="-78"/>
              </a:rPr>
              <a:t>مکانیسم عمل: کاهش دمای شکمبه و خنثی‌سازی آمونیاک با آب سرد و اسید.</a:t>
            </a:r>
            <a:endParaRPr lang="de-DE" dirty="0" smtClean="0">
              <a:cs typeface="Homa" panose="00000400000000000000" pitchFamily="2" charset="-78"/>
            </a:endParaRPr>
          </a:p>
          <a:p>
            <a:pPr lvl="1" algn="r" rtl="1"/>
            <a:r>
              <a:rPr lang="fa-IR" dirty="0" smtClean="0">
                <a:cs typeface="Homa" panose="00000400000000000000" pitchFamily="2" charset="-78"/>
              </a:rPr>
              <a:t>درمان حمایتی: تخلیه محتویات شکمبه در موارد شدید و مایع‌درمانی.</a:t>
            </a:r>
            <a:endParaRPr lang="en-US" dirty="0">
              <a:cs typeface="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2324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32</TotalTime>
  <Words>453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Homa</vt:lpstr>
      <vt:lpstr>Trebuchet MS</vt:lpstr>
      <vt:lpstr>Tw Cen MT</vt:lpstr>
      <vt:lpstr>Vazir</vt:lpstr>
      <vt:lpstr>Circuit</vt:lpstr>
      <vt:lpstr>سمیت آلاینده‌های خوراک دام</vt:lpstr>
      <vt:lpstr>نکات کلیدی</vt:lpstr>
      <vt:lpstr>ملامین و اسید سیانوریک (Melamine &amp; Cyanuric Acid)</vt:lpstr>
      <vt:lpstr>مسمومیت با یونوفورها Ionophores</vt:lpstr>
      <vt:lpstr>مسمومیت با نیتروژن غیرپروتئینی (NPN/اوره)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سمیت آلاینده‌های خوراک دام</dc:title>
  <dc:creator>surface</dc:creator>
  <cp:lastModifiedBy>surface</cp:lastModifiedBy>
  <cp:revision>7</cp:revision>
  <dcterms:created xsi:type="dcterms:W3CDTF">2025-12-28T20:13:27Z</dcterms:created>
  <dcterms:modified xsi:type="dcterms:W3CDTF">2025-12-29T05:18:10Z</dcterms:modified>
</cp:coreProperties>
</file>