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40" autoAdjust="0"/>
  </p:normalViewPr>
  <p:slideViewPr>
    <p:cSldViewPr>
      <p:cViewPr>
        <p:scale>
          <a:sx n="70" d="100"/>
          <a:sy n="70" d="100"/>
        </p:scale>
        <p:origin x="-1386" y="-186"/>
      </p:cViewPr>
      <p:guideLst>
        <p:guide orient="horz" pos="2160"/>
        <p:guide pos="2880"/>
      </p:guideLst>
    </p:cSldViewPr>
  </p:slideViewPr>
  <p:outlineViewPr>
    <p:cViewPr>
      <p:scale>
        <a:sx n="33" d="100"/>
        <a:sy n="33" d="100"/>
      </p:scale>
      <p:origin x="0" y="130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8AD758-2505-4AB2-8995-D9272A4570A4}" type="datetimeFigureOut">
              <a:rPr lang="fa-IR" smtClean="0"/>
              <a:t>06/21/1435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901C1C-58B6-437F-BB5A-B7AB69C1F3A2}"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9901C1C-58B6-437F-BB5A-B7AB69C1F3A2}" type="slidenum">
              <a:rPr lang="fa-IR" smtClean="0"/>
              <a:t>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90C88-4ABC-486D-A06A-34F8904F9906}" type="datetimeFigureOut">
              <a:rPr lang="fa-IR" smtClean="0"/>
              <a:pPr/>
              <a:t>06/21/1435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8CA072-EF42-4902-AFAF-ACC947377FE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BC90C88-4ABC-486D-A06A-34F8904F9906}" type="datetimeFigureOut">
              <a:rPr lang="fa-IR" smtClean="0"/>
              <a:pPr/>
              <a:t>06/21/1435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8CA072-EF42-4902-AFAF-ACC947377FE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cs typeface="B Nazanin" pitchFamily="2" charset="-78"/>
              </a:rPr>
              <a:t>The Mouse</a:t>
            </a:r>
            <a:endParaRPr lang="fa-IR" dirty="0">
              <a:cs typeface="B Nazanin" pitchFamily="2" charset="-78"/>
            </a:endParaRPr>
          </a:p>
        </p:txBody>
      </p:sp>
      <p:sp>
        <p:nvSpPr>
          <p:cNvPr id="3" name="Subtitle 2"/>
          <p:cNvSpPr>
            <a:spLocks noGrp="1"/>
          </p:cNvSpPr>
          <p:nvPr>
            <p:ph type="subTitle" idx="1"/>
          </p:nvPr>
        </p:nvSpPr>
        <p:spPr/>
        <p:txBody>
          <a:bodyPr/>
          <a:lstStyle/>
          <a:p>
            <a:endParaRPr lang="fa-IR"/>
          </a:p>
        </p:txBody>
      </p:sp>
      <p:pic>
        <p:nvPicPr>
          <p:cNvPr id="16386" name="Picture 2" descr="http://www.criver.com/getmetafile/9238eaa3-c6b4-444b-b7a4-6ff1d2d2780b/AKR_Mouse_417x235.aspx"/>
          <p:cNvPicPr>
            <a:picLocks noChangeAspect="1" noChangeArrowheads="1"/>
          </p:cNvPicPr>
          <p:nvPr/>
        </p:nvPicPr>
        <p:blipFill>
          <a:blip r:embed="rId2" cstate="print"/>
          <a:srcRect/>
          <a:stretch>
            <a:fillRect/>
          </a:stretch>
        </p:blipFill>
        <p:spPr bwMode="auto">
          <a:xfrm>
            <a:off x="2555776" y="3717032"/>
            <a:ext cx="3971925" cy="22383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332656"/>
            <a:ext cx="4546848" cy="5793507"/>
          </a:xfrm>
        </p:spPr>
        <p:txBody>
          <a:bodyPr>
            <a:normAutofit fontScale="92500" lnSpcReduction="20000"/>
          </a:bodyPr>
          <a:lstStyle/>
          <a:p>
            <a:r>
              <a:rPr lang="fa-IR" dirty="0" smtClean="0">
                <a:cs typeface="B Nazanin" pitchFamily="2" charset="-78"/>
              </a:rPr>
              <a:t>نوزادان بدون مو و کور هستند</a:t>
            </a:r>
          </a:p>
          <a:p>
            <a:r>
              <a:rPr lang="fa-IR" dirty="0" smtClean="0">
                <a:cs typeface="B Nazanin" pitchFamily="2" charset="-78"/>
              </a:rPr>
              <a:t>گوش در روز 3 و چشمها در روز 14-12 باز می شوند.</a:t>
            </a:r>
          </a:p>
          <a:p>
            <a:r>
              <a:rPr lang="fa-IR" dirty="0" smtClean="0">
                <a:cs typeface="B Nazanin" pitchFamily="2" charset="-78"/>
              </a:rPr>
              <a:t>از شیر گیری در روزهای 14-11 است</a:t>
            </a:r>
          </a:p>
          <a:p>
            <a:r>
              <a:rPr lang="fa-IR" dirty="0" smtClean="0">
                <a:cs typeface="B Nazanin" pitchFamily="2" charset="-78"/>
              </a:rPr>
              <a:t>شناسایی جنسی</a:t>
            </a:r>
          </a:p>
          <a:p>
            <a:pPr lvl="1"/>
            <a:r>
              <a:rPr lang="fa-IR" dirty="0" smtClean="0">
                <a:cs typeface="B Nazanin" pitchFamily="2" charset="-78"/>
              </a:rPr>
              <a:t>در نوزادان مشکل است</a:t>
            </a:r>
          </a:p>
          <a:p>
            <a:pPr lvl="1"/>
            <a:r>
              <a:rPr lang="fa-IR" dirty="0" smtClean="0">
                <a:cs typeface="B Nazanin" pitchFamily="2" charset="-78"/>
              </a:rPr>
              <a:t>ماده ها پنج جفت غده پستانی با سرپستانک های آشکار در حدود روز 9 دارند</a:t>
            </a:r>
          </a:p>
          <a:p>
            <a:pPr lvl="1"/>
            <a:r>
              <a:rPr lang="fa-IR" dirty="0" smtClean="0">
                <a:cs typeface="B Nazanin" pitchFamily="2" charset="-78"/>
              </a:rPr>
              <a:t>نرها برجستگی جنسی بزرگتری از ماده ها دارند</a:t>
            </a:r>
          </a:p>
          <a:p>
            <a:pPr lvl="1"/>
            <a:r>
              <a:rPr lang="fa-IR" dirty="0" smtClean="0">
                <a:cs typeface="B Nazanin" pitchFamily="2" charset="-78"/>
              </a:rPr>
              <a:t>فاصله بیشتر میان پاپیل جنسی و آنوس</a:t>
            </a:r>
            <a:endParaRPr lang="fa-IR" dirty="0">
              <a:cs typeface="B Nazanin" pitchFamily="2" charset="-78"/>
            </a:endParaRPr>
          </a:p>
        </p:txBody>
      </p:sp>
      <p:pic>
        <p:nvPicPr>
          <p:cNvPr id="4" name="Picture 2" descr="http://www.crittercatchersinc.com/images/babymice.jpg"/>
          <p:cNvPicPr>
            <a:picLocks noChangeAspect="1" noChangeArrowheads="1"/>
          </p:cNvPicPr>
          <p:nvPr/>
        </p:nvPicPr>
        <p:blipFill>
          <a:blip r:embed="rId2" cstate="print"/>
          <a:srcRect/>
          <a:stretch>
            <a:fillRect/>
          </a:stretch>
        </p:blipFill>
        <p:spPr bwMode="auto">
          <a:xfrm>
            <a:off x="395536" y="404664"/>
            <a:ext cx="3744416" cy="2480677"/>
          </a:xfrm>
          <a:prstGeom prst="rect">
            <a:avLst/>
          </a:prstGeom>
          <a:noFill/>
        </p:spPr>
      </p:pic>
      <p:pic>
        <p:nvPicPr>
          <p:cNvPr id="7170" name="Picture 2" descr="http://www.hawaii.edu/news/wp-content/uploads/2013/11/mice.jpg"/>
          <p:cNvPicPr>
            <a:picLocks noChangeAspect="1" noChangeArrowheads="1"/>
          </p:cNvPicPr>
          <p:nvPr/>
        </p:nvPicPr>
        <p:blipFill>
          <a:blip r:embed="rId3" cstate="print"/>
          <a:srcRect/>
          <a:stretch>
            <a:fillRect/>
          </a:stretch>
        </p:blipFill>
        <p:spPr bwMode="auto">
          <a:xfrm>
            <a:off x="447790" y="3140968"/>
            <a:ext cx="3309302" cy="25922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سیستم های تولید مثلی</a:t>
            </a:r>
            <a:endParaRPr lang="fa-IR"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Nazanin" pitchFamily="2" charset="-78"/>
              </a:rPr>
              <a:t>سیستم رایج پولی گاموس (یک نر و چندین ماده) است.</a:t>
            </a:r>
          </a:p>
          <a:p>
            <a:r>
              <a:rPr lang="fa-IR" dirty="0" smtClean="0">
                <a:cs typeface="B Nazanin" pitchFamily="2" charset="-78"/>
              </a:rPr>
              <a:t>سیستم های فشرده بیشتر رایج هستند</a:t>
            </a:r>
          </a:p>
          <a:p>
            <a:r>
              <a:rPr lang="fa-IR" dirty="0" smtClean="0">
                <a:cs typeface="B Nazanin" pitchFamily="2" charset="-78"/>
              </a:rPr>
              <a:t>به علت دوره نسبتا کوتاه زندگی، ماده ها معمولا تا سن 9 ماهگی جفت گیری می کنند.</a:t>
            </a:r>
          </a:p>
          <a:p>
            <a:r>
              <a:rPr lang="fa-IR" dirty="0" smtClean="0">
                <a:cs typeface="B Nazanin" pitchFamily="2" charset="-78"/>
              </a:rPr>
              <a:t>پدیده های موجود در رفتار تولید مثلی</a:t>
            </a:r>
          </a:p>
          <a:p>
            <a:pPr lvl="1"/>
            <a:r>
              <a:rPr lang="en-US" dirty="0" smtClean="0">
                <a:cs typeface="B Nazanin" pitchFamily="2" charset="-78"/>
              </a:rPr>
              <a:t>Whitten effect</a:t>
            </a:r>
            <a:r>
              <a:rPr lang="fa-IR" dirty="0" smtClean="0">
                <a:cs typeface="B Nazanin" pitchFamily="2" charset="-78"/>
              </a:rPr>
              <a:t> </a:t>
            </a:r>
          </a:p>
          <a:p>
            <a:pPr lvl="2"/>
            <a:r>
              <a:rPr lang="fa-IR" dirty="0" smtClean="0">
                <a:cs typeface="B Nazanin" pitchFamily="2" charset="-78"/>
              </a:rPr>
              <a:t>نگهداری گروه بزرگی از ماده ها با هم بدون وجود نر که باعث وارد شدن به دوره آن استروس شده که متعاقبا با ورود نر یا بوی نر باعث همزمان شدن استروس طی 3 روز می شود.</a:t>
            </a:r>
          </a:p>
          <a:p>
            <a:pPr lvl="1"/>
            <a:r>
              <a:rPr lang="en-US" dirty="0" smtClean="0">
                <a:cs typeface="B Nazanin" pitchFamily="2" charset="-78"/>
              </a:rPr>
              <a:t>Bruce effect</a:t>
            </a:r>
            <a:r>
              <a:rPr lang="fa-IR" dirty="0" smtClean="0">
                <a:cs typeface="B Nazanin" pitchFamily="2" charset="-78"/>
              </a:rPr>
              <a:t> </a:t>
            </a:r>
          </a:p>
          <a:p>
            <a:pPr lvl="2"/>
            <a:r>
              <a:rPr lang="fa-IR" dirty="0" smtClean="0">
                <a:cs typeface="B Nazanin" pitchFamily="2" charset="-78"/>
              </a:rPr>
              <a:t>اگر ماده ابستن با نر جدید یا بوی نر جدید مواجهه داشته باشد، باعث سقط جنین موجود و از سر گیری استروس می شود.</a:t>
            </a:r>
          </a:p>
          <a:p>
            <a:pPr lvl="2"/>
            <a:endParaRPr lang="fa-IR" dirty="0" smtClean="0">
              <a:cs typeface="B Nazanin" pitchFamily="2" charset="-78"/>
            </a:endParaRPr>
          </a:p>
          <a:p>
            <a:endParaRPr lang="fa-IR"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ژنتیک و طبقه بندی موش های آزمایشگاهی</a:t>
            </a:r>
            <a:endParaRPr lang="fa-IR"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Nazanin" pitchFamily="2" charset="-78"/>
              </a:rPr>
              <a:t>سویه های رایج استوک </a:t>
            </a:r>
            <a:r>
              <a:rPr lang="en-US" dirty="0" smtClean="0">
                <a:cs typeface="B Nazanin" pitchFamily="2" charset="-78"/>
              </a:rPr>
              <a:t>(</a:t>
            </a:r>
            <a:r>
              <a:rPr lang="en-US" dirty="0" err="1" smtClean="0">
                <a:cs typeface="B Nazanin" pitchFamily="2" charset="-78"/>
              </a:rPr>
              <a:t>Outbred</a:t>
            </a:r>
            <a:r>
              <a:rPr lang="en-US" dirty="0" smtClean="0">
                <a:cs typeface="B Nazanin" pitchFamily="2" charset="-78"/>
              </a:rPr>
              <a:t>)</a:t>
            </a:r>
            <a:r>
              <a:rPr lang="fa-IR" dirty="0" smtClean="0">
                <a:cs typeface="B Nazanin" pitchFamily="2" charset="-78"/>
              </a:rPr>
              <a:t> </a:t>
            </a:r>
          </a:p>
          <a:p>
            <a:pPr lvl="1"/>
            <a:r>
              <a:rPr lang="en-US" dirty="0" smtClean="0">
                <a:cs typeface="B Nazanin" pitchFamily="2" charset="-78"/>
              </a:rPr>
              <a:t>Swiss</a:t>
            </a:r>
            <a:endParaRPr lang="fa-IR" dirty="0" smtClean="0">
              <a:cs typeface="B Nazanin" pitchFamily="2" charset="-78"/>
            </a:endParaRPr>
          </a:p>
          <a:p>
            <a:pPr lvl="1"/>
            <a:r>
              <a:rPr lang="en-US" dirty="0" smtClean="0">
                <a:cs typeface="B Nazanin" pitchFamily="2" charset="-78"/>
              </a:rPr>
              <a:t>Swiss-Webster</a:t>
            </a:r>
            <a:r>
              <a:rPr lang="fa-IR" dirty="0" smtClean="0">
                <a:cs typeface="B Nazanin" pitchFamily="2" charset="-78"/>
              </a:rPr>
              <a:t> </a:t>
            </a:r>
          </a:p>
          <a:p>
            <a:pPr lvl="1"/>
            <a:r>
              <a:rPr lang="en-US" dirty="0" smtClean="0">
                <a:cs typeface="B Nazanin" pitchFamily="2" charset="-78"/>
              </a:rPr>
              <a:t>CD-1</a:t>
            </a:r>
            <a:r>
              <a:rPr lang="fa-IR" dirty="0" smtClean="0">
                <a:cs typeface="B Nazanin" pitchFamily="2" charset="-78"/>
              </a:rPr>
              <a:t> </a:t>
            </a:r>
          </a:p>
          <a:p>
            <a:pPr lvl="1"/>
            <a:r>
              <a:rPr lang="en-US" dirty="0" smtClean="0">
                <a:cs typeface="B Nazanin" pitchFamily="2" charset="-78"/>
              </a:rPr>
              <a:t>CFI</a:t>
            </a:r>
            <a:r>
              <a:rPr lang="fa-IR" dirty="0" smtClean="0">
                <a:cs typeface="B Nazanin" pitchFamily="2" charset="-78"/>
              </a:rPr>
              <a:t> </a:t>
            </a:r>
          </a:p>
          <a:p>
            <a:pPr lvl="1"/>
            <a:r>
              <a:rPr lang="en-US" dirty="0" smtClean="0">
                <a:cs typeface="B Nazanin" pitchFamily="2" charset="-78"/>
              </a:rPr>
              <a:t>SKH1</a:t>
            </a:r>
            <a:r>
              <a:rPr lang="fa-IR" dirty="0" smtClean="0">
                <a:cs typeface="B Nazanin" pitchFamily="2" charset="-78"/>
              </a:rPr>
              <a:t> بدون مو</a:t>
            </a:r>
          </a:p>
          <a:p>
            <a:r>
              <a:rPr lang="fa-IR" dirty="0" smtClean="0">
                <a:cs typeface="B Nazanin" pitchFamily="2" charset="-78"/>
              </a:rPr>
              <a:t>سویه های </a:t>
            </a:r>
            <a:r>
              <a:rPr lang="en-US" dirty="0" smtClean="0">
                <a:cs typeface="B Nazanin" pitchFamily="2" charset="-78"/>
              </a:rPr>
              <a:t>Strain</a:t>
            </a:r>
            <a:r>
              <a:rPr lang="fa-IR" dirty="0" smtClean="0">
                <a:cs typeface="B Nazanin" pitchFamily="2" charset="-78"/>
              </a:rPr>
              <a:t> </a:t>
            </a:r>
          </a:p>
          <a:p>
            <a:pPr lvl="1"/>
            <a:r>
              <a:rPr lang="fa-IR" dirty="0" smtClean="0">
                <a:cs typeface="B Nazanin" pitchFamily="2" charset="-78"/>
              </a:rPr>
              <a:t>20 نسل جفت گیری فرزند و والد یا خواهر و برادر</a:t>
            </a:r>
          </a:p>
          <a:p>
            <a:pPr lvl="1"/>
            <a:r>
              <a:rPr lang="en-US" dirty="0" err="1" smtClean="0">
                <a:cs typeface="B Nazanin" pitchFamily="2" charset="-78"/>
              </a:rPr>
              <a:t>Balb</a:t>
            </a:r>
            <a:r>
              <a:rPr lang="en-US" dirty="0" smtClean="0">
                <a:cs typeface="B Nazanin" pitchFamily="2" charset="-78"/>
              </a:rPr>
              <a:t>/C</a:t>
            </a:r>
            <a:r>
              <a:rPr lang="fa-IR" dirty="0" smtClean="0">
                <a:cs typeface="B Nazanin" pitchFamily="2" charset="-78"/>
              </a:rPr>
              <a:t>، </a:t>
            </a:r>
            <a:r>
              <a:rPr lang="en-US" dirty="0" smtClean="0">
                <a:cs typeface="B Nazanin" pitchFamily="2" charset="-78"/>
              </a:rPr>
              <a:t>C56-BL</a:t>
            </a:r>
            <a:r>
              <a:rPr lang="fa-IR" dirty="0" smtClean="0">
                <a:cs typeface="B Nazanin" pitchFamily="2" charset="-78"/>
              </a:rPr>
              <a:t>، </a:t>
            </a:r>
            <a:r>
              <a:rPr lang="en-US" dirty="0" smtClean="0">
                <a:cs typeface="B Nazanin" pitchFamily="2" charset="-78"/>
              </a:rPr>
              <a:t>C57-L</a:t>
            </a:r>
            <a:r>
              <a:rPr lang="fa-IR" dirty="0" smtClean="0">
                <a:cs typeface="B Nazanin" pitchFamily="2" charset="-78"/>
              </a:rPr>
              <a:t>، </a:t>
            </a:r>
            <a:r>
              <a:rPr lang="en-US" dirty="0" smtClean="0">
                <a:cs typeface="B Nazanin" pitchFamily="2" charset="-78"/>
              </a:rPr>
              <a:t>C57-BR</a:t>
            </a:r>
            <a:r>
              <a:rPr lang="fa-IR" dirty="0" smtClean="0">
                <a:cs typeface="B Nazanin" pitchFamily="2" charset="-78"/>
              </a:rPr>
              <a:t> و ...</a:t>
            </a:r>
          </a:p>
          <a:p>
            <a:r>
              <a:rPr lang="fa-IR" dirty="0" smtClean="0">
                <a:cs typeface="B Nazanin" pitchFamily="2" charset="-78"/>
              </a:rPr>
              <a:t>هیبرید:نتیجه جفت گیری بین دو سویه استرین</a:t>
            </a:r>
            <a:endParaRPr lang="fa-IR" dirty="0">
              <a:cs typeface="B Nazanin" pitchFamily="2" charset="-78"/>
            </a:endParaRPr>
          </a:p>
        </p:txBody>
      </p:sp>
      <p:sp>
        <p:nvSpPr>
          <p:cNvPr id="5122" name="AutoShape 2" descr="http://www.genetics.org/site/misc/images/CCThumbnails/132639.gi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5124" name="Picture 4" descr="http://www.genetics.org/site/misc/images/CCThumbnails/132639.gif"/>
          <p:cNvPicPr>
            <a:picLocks noChangeAspect="1" noChangeArrowheads="1"/>
          </p:cNvPicPr>
          <p:nvPr/>
        </p:nvPicPr>
        <p:blipFill>
          <a:blip r:embed="rId2" cstate="print"/>
          <a:srcRect/>
          <a:stretch>
            <a:fillRect/>
          </a:stretch>
        </p:blipFill>
        <p:spPr bwMode="auto">
          <a:xfrm>
            <a:off x="0" y="1124744"/>
            <a:ext cx="3299470" cy="3299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پایش ژنتیکی : برای اطمینان از خالص بودن سویه</a:t>
            </a:r>
          </a:p>
          <a:p>
            <a:pPr lvl="1"/>
            <a:r>
              <a:rPr lang="fa-IR" dirty="0" smtClean="0">
                <a:cs typeface="B Nazanin" pitchFamily="2" charset="-78"/>
              </a:rPr>
              <a:t>الکتروفورز پروتئینی</a:t>
            </a:r>
          </a:p>
          <a:p>
            <a:pPr lvl="1"/>
            <a:r>
              <a:rPr lang="fa-IR" dirty="0" smtClean="0">
                <a:cs typeface="B Nazanin" pitchFamily="2" charset="-78"/>
              </a:rPr>
              <a:t>تست سرولوژیکی</a:t>
            </a:r>
          </a:p>
          <a:p>
            <a:pPr lvl="1"/>
            <a:r>
              <a:rPr lang="fa-IR" dirty="0" smtClean="0">
                <a:cs typeface="B Nazanin" pitchFamily="2" charset="-78"/>
              </a:rPr>
              <a:t>اندازه گیری فک پایین</a:t>
            </a:r>
          </a:p>
          <a:p>
            <a:pPr lvl="1"/>
            <a:r>
              <a:rPr lang="fa-IR" dirty="0" smtClean="0">
                <a:cs typeface="B Nazanin" pitchFamily="2" charset="-78"/>
              </a:rPr>
              <a:t>جفت گیری به سمت نسل پیشین</a:t>
            </a:r>
          </a:p>
          <a:p>
            <a:pPr lvl="1"/>
            <a:r>
              <a:rPr lang="fa-IR" dirty="0" smtClean="0">
                <a:cs typeface="B Nazanin" pitchFamily="2" charset="-78"/>
              </a:rPr>
              <a:t>پیوند بافتی در موش های خالص</a:t>
            </a:r>
          </a:p>
          <a:p>
            <a:pPr lvl="1"/>
            <a:endParaRPr lang="fa-IR" dirty="0">
              <a:cs typeface="B Nazanin" pitchFamily="2" charset="-78"/>
            </a:endParaRPr>
          </a:p>
        </p:txBody>
      </p:sp>
      <p:pic>
        <p:nvPicPr>
          <p:cNvPr id="4" name="Picture 2" descr="http://www.mentalbleach.com/wp-content/uploads/2009/08/mouse-human-ear.jpg"/>
          <p:cNvPicPr>
            <a:picLocks noChangeAspect="1" noChangeArrowheads="1"/>
          </p:cNvPicPr>
          <p:nvPr/>
        </p:nvPicPr>
        <p:blipFill>
          <a:blip r:embed="rId2" cstate="print"/>
          <a:srcRect/>
          <a:stretch>
            <a:fillRect/>
          </a:stretch>
        </p:blipFill>
        <p:spPr bwMode="auto">
          <a:xfrm>
            <a:off x="0" y="2636912"/>
            <a:ext cx="4211960" cy="279574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رفتار</a:t>
            </a:r>
            <a:endParaRPr lang="fa-IR"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Nazanin" pitchFamily="2" charset="-78"/>
              </a:rPr>
              <a:t>ترسو، اجتماعی و زمینی هستند</a:t>
            </a:r>
          </a:p>
          <a:p>
            <a:r>
              <a:rPr lang="fa-IR" dirty="0" smtClean="0">
                <a:cs typeface="B Nazanin" pitchFamily="2" charset="-78"/>
              </a:rPr>
              <a:t>نر بیشتر نزاع می کنند به خصوص در مناطق پر جمعیت</a:t>
            </a:r>
          </a:p>
          <a:p>
            <a:r>
              <a:rPr lang="fa-IR" dirty="0" smtClean="0">
                <a:cs typeface="B Nazanin" pitchFamily="2" charset="-78"/>
              </a:rPr>
              <a:t>نگهداری بچه ها از زمان از شیر گیری نزاع را به حداقل می رساند</a:t>
            </a:r>
          </a:p>
          <a:p>
            <a:r>
              <a:rPr lang="fa-IR" dirty="0" smtClean="0">
                <a:cs typeface="B Nazanin" pitchFamily="2" charset="-78"/>
              </a:rPr>
              <a:t>ماده ها فقط برای حفاظت از بچه ها نزاع می کنند</a:t>
            </a:r>
          </a:p>
          <a:p>
            <a:r>
              <a:rPr lang="fa-IR" dirty="0" smtClean="0">
                <a:cs typeface="B Nazanin" pitchFamily="2" charset="-78"/>
              </a:rPr>
              <a:t>سلسله مراتب اجتماعی را دارند</a:t>
            </a:r>
          </a:p>
          <a:p>
            <a:r>
              <a:rPr lang="fa-IR" dirty="0" smtClean="0">
                <a:cs typeface="B Nazanin" pitchFamily="2" charset="-78"/>
              </a:rPr>
              <a:t>رفتار </a:t>
            </a:r>
            <a:r>
              <a:rPr lang="en-US" dirty="0" smtClean="0">
                <a:cs typeface="B Nazanin" pitchFamily="2" charset="-78"/>
              </a:rPr>
              <a:t>Barbering</a:t>
            </a:r>
            <a:r>
              <a:rPr lang="fa-IR" dirty="0" smtClean="0">
                <a:cs typeface="B Nazanin" pitchFamily="2" charset="-78"/>
              </a:rPr>
              <a:t> </a:t>
            </a:r>
          </a:p>
          <a:p>
            <a:pPr lvl="1"/>
            <a:r>
              <a:rPr lang="fa-IR" dirty="0" smtClean="0">
                <a:cs typeface="B Nazanin" pitchFamily="2" charset="-78"/>
              </a:rPr>
              <a:t>کندن موهای موش های دیگر و ایجاد آبسه و زخم</a:t>
            </a:r>
          </a:p>
          <a:p>
            <a:r>
              <a:rPr lang="fa-IR" dirty="0" smtClean="0">
                <a:cs typeface="B Nazanin" pitchFamily="2" charset="-78"/>
              </a:rPr>
              <a:t>معمولا شبانه فعالیت دارند</a:t>
            </a:r>
          </a:p>
          <a:p>
            <a:r>
              <a:rPr lang="fa-IR" dirty="0" smtClean="0">
                <a:cs typeface="B Nazanin" pitchFamily="2" charset="-78"/>
              </a:rPr>
              <a:t>به ندرت تهاجمی هستند</a:t>
            </a:r>
          </a:p>
          <a:p>
            <a:r>
              <a:rPr lang="fa-IR" dirty="0" smtClean="0">
                <a:cs typeface="B Nazanin" pitchFamily="2" charset="-78"/>
              </a:rPr>
              <a:t>حیوانات کنجکاوی هستند و قابلیت فرار دارند.</a:t>
            </a:r>
            <a:endParaRPr lang="fa-IR" dirty="0">
              <a:cs typeface="B Nazanin" pitchFamily="2" charset="-78"/>
            </a:endParaRPr>
          </a:p>
        </p:txBody>
      </p:sp>
      <p:pic>
        <p:nvPicPr>
          <p:cNvPr id="3074" name="Picture 2" descr="http://observatoryroom.org/files/2011/11/p1130066-300x225.jpg"/>
          <p:cNvPicPr>
            <a:picLocks noChangeAspect="1" noChangeArrowheads="1"/>
          </p:cNvPicPr>
          <p:nvPr/>
        </p:nvPicPr>
        <p:blipFill>
          <a:blip r:embed="rId2" cstate="print"/>
          <a:srcRect/>
          <a:stretch>
            <a:fillRect/>
          </a:stretch>
        </p:blipFill>
        <p:spPr bwMode="auto">
          <a:xfrm>
            <a:off x="467544" y="44624"/>
            <a:ext cx="2736304" cy="20522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lstStyle/>
          <a:p>
            <a:r>
              <a:rPr lang="fa-IR" dirty="0" smtClean="0">
                <a:cs typeface="B Nazanin" pitchFamily="2" charset="-78"/>
              </a:rPr>
              <a:t>جادهی و تغذیه</a:t>
            </a:r>
            <a:endParaRPr lang="fa-IR" dirty="0">
              <a:cs typeface="B Nazanin" pitchFamily="2" charset="-78"/>
            </a:endParaRPr>
          </a:p>
        </p:txBody>
      </p:sp>
      <p:sp>
        <p:nvSpPr>
          <p:cNvPr id="3" name="Content Placeholder 2"/>
          <p:cNvSpPr>
            <a:spLocks noGrp="1"/>
          </p:cNvSpPr>
          <p:nvPr>
            <p:ph idx="1"/>
          </p:nvPr>
        </p:nvSpPr>
        <p:spPr>
          <a:xfrm>
            <a:off x="2555776" y="1600200"/>
            <a:ext cx="6131024" cy="4997152"/>
          </a:xfrm>
        </p:spPr>
        <p:txBody>
          <a:bodyPr>
            <a:normAutofit fontScale="70000" lnSpcReduction="20000"/>
          </a:bodyPr>
          <a:lstStyle/>
          <a:p>
            <a:r>
              <a:rPr lang="fa-IR" dirty="0" smtClean="0">
                <a:cs typeface="B Nazanin" pitchFamily="2" charset="-78"/>
              </a:rPr>
              <a:t>قفس های جعبه کفشی کف جامد نگهداری می شوند.</a:t>
            </a:r>
          </a:p>
          <a:p>
            <a:r>
              <a:rPr lang="fa-IR" dirty="0" smtClean="0">
                <a:cs typeface="B Nazanin" pitchFamily="2" charset="-78"/>
              </a:rPr>
              <a:t>قفس های معلق یا متابولیکی نیز استفاده می شود.</a:t>
            </a:r>
          </a:p>
          <a:p>
            <a:pPr lvl="1"/>
            <a:r>
              <a:rPr lang="fa-IR" dirty="0" smtClean="0">
                <a:cs typeface="B Nazanin" pitchFamily="2" charset="-78"/>
              </a:rPr>
              <a:t>کف توری مانند باید به اندازه ای کوچک باشد که پاها و انگشتان آسیب نبیند و به قدری بزرگ باشد تا مواد دفعی قابلیت عبور را داشته باشند.</a:t>
            </a:r>
          </a:p>
          <a:p>
            <a:r>
              <a:rPr lang="fa-IR" dirty="0" smtClean="0">
                <a:cs typeface="B Nazanin" pitchFamily="2" charset="-78"/>
              </a:rPr>
              <a:t>دمای محیطی 29-18 درجه و رطوبت نسبی 60-40 درصد (با دمای سردتر بیشتر قابلیت سازگاری دارند)</a:t>
            </a:r>
          </a:p>
          <a:p>
            <a:r>
              <a:rPr lang="fa-IR" dirty="0" smtClean="0">
                <a:cs typeface="B Nazanin" pitchFamily="2" charset="-78"/>
              </a:rPr>
              <a:t>بستر قفس</a:t>
            </a:r>
          </a:p>
          <a:p>
            <a:pPr lvl="1"/>
            <a:r>
              <a:rPr lang="fa-IR" dirty="0" smtClean="0">
                <a:cs typeface="B Nazanin" pitchFamily="2" charset="-78"/>
              </a:rPr>
              <a:t>جاذب، عاری از گرد و غبار، غیر قابل خوردن، عایق و عاری ازعوامل عفونی</a:t>
            </a:r>
          </a:p>
          <a:p>
            <a:pPr lvl="1"/>
            <a:r>
              <a:rPr lang="fa-IR" dirty="0" smtClean="0">
                <a:cs typeface="B Nazanin" pitchFamily="2" charset="-78"/>
              </a:rPr>
              <a:t>چوب ذرت، سلولز، تراشه های چوب</a:t>
            </a:r>
          </a:p>
          <a:p>
            <a:pPr lvl="1"/>
            <a:r>
              <a:rPr lang="fa-IR" dirty="0" smtClean="0">
                <a:cs typeface="B Nazanin" pitchFamily="2" charset="-78"/>
              </a:rPr>
              <a:t>موش با مواد بستر آشیانه درست می کند</a:t>
            </a:r>
          </a:p>
          <a:p>
            <a:pPr lvl="2"/>
            <a:r>
              <a:rPr lang="fa-IR" dirty="0" smtClean="0">
                <a:cs typeface="B Nazanin" pitchFamily="2" charset="-78"/>
              </a:rPr>
              <a:t>کاغذهای تکه تکه شده برای این هدف مناسب ترند</a:t>
            </a:r>
          </a:p>
          <a:p>
            <a:r>
              <a:rPr lang="fa-IR" dirty="0" smtClean="0">
                <a:cs typeface="B Nazanin" pitchFamily="2" charset="-78"/>
              </a:rPr>
              <a:t>غنی کردن محیط قفس</a:t>
            </a:r>
          </a:p>
          <a:p>
            <a:pPr lvl="1"/>
            <a:r>
              <a:rPr lang="fa-IR" dirty="0" smtClean="0">
                <a:cs typeface="B Nazanin" pitchFamily="2" charset="-78"/>
              </a:rPr>
              <a:t>مکان هایی برای پنهان شدن</a:t>
            </a:r>
          </a:p>
          <a:p>
            <a:pPr lvl="1"/>
            <a:r>
              <a:rPr lang="fa-IR" dirty="0" smtClean="0">
                <a:cs typeface="B Nazanin" pitchFamily="2" charset="-78"/>
              </a:rPr>
              <a:t>اسباب بازیهای جامدبه علت رنگ ومواد سمی نامناسب هستند</a:t>
            </a:r>
          </a:p>
          <a:p>
            <a:pPr lvl="1"/>
            <a:endParaRPr lang="fa-IR" dirty="0">
              <a:cs typeface="B Nazanin" pitchFamily="2" charset="-78"/>
            </a:endParaRPr>
          </a:p>
        </p:txBody>
      </p:sp>
      <p:pic>
        <p:nvPicPr>
          <p:cNvPr id="2052" name="Picture 4" descr="http://www.critter-cages.com/images/pi80004.jpg"/>
          <p:cNvPicPr>
            <a:picLocks noChangeAspect="1" noChangeArrowheads="1"/>
          </p:cNvPicPr>
          <p:nvPr/>
        </p:nvPicPr>
        <p:blipFill>
          <a:blip r:embed="rId2" cstate="print"/>
          <a:srcRect/>
          <a:stretch>
            <a:fillRect/>
          </a:stretch>
        </p:blipFill>
        <p:spPr bwMode="auto">
          <a:xfrm>
            <a:off x="0" y="44624"/>
            <a:ext cx="2915816" cy="2201441"/>
          </a:xfrm>
          <a:prstGeom prst="rect">
            <a:avLst/>
          </a:prstGeom>
          <a:noFill/>
        </p:spPr>
      </p:pic>
      <p:pic>
        <p:nvPicPr>
          <p:cNvPr id="2054" name="Picture 6" descr="http://www.tecniplastuk.com/_images/products/Foto8.jpg"/>
          <p:cNvPicPr>
            <a:picLocks noChangeAspect="1" noChangeArrowheads="1"/>
          </p:cNvPicPr>
          <p:nvPr/>
        </p:nvPicPr>
        <p:blipFill>
          <a:blip r:embed="rId3" cstate="print"/>
          <a:srcRect/>
          <a:stretch>
            <a:fillRect/>
          </a:stretch>
        </p:blipFill>
        <p:spPr bwMode="auto">
          <a:xfrm>
            <a:off x="218728" y="2492896"/>
            <a:ext cx="2193032" cy="2434266"/>
          </a:xfrm>
          <a:prstGeom prst="rect">
            <a:avLst/>
          </a:prstGeom>
          <a:noFill/>
        </p:spPr>
      </p:pic>
      <p:pic>
        <p:nvPicPr>
          <p:cNvPr id="2056" name="Picture 8" descr="https://www.bio-serv.com/mm5/graphics/device/biohuts.jpg"/>
          <p:cNvPicPr>
            <a:picLocks noChangeAspect="1" noChangeArrowheads="1"/>
          </p:cNvPicPr>
          <p:nvPr/>
        </p:nvPicPr>
        <p:blipFill>
          <a:blip r:embed="rId4" cstate="print"/>
          <a:srcRect/>
          <a:stretch>
            <a:fillRect/>
          </a:stretch>
        </p:blipFill>
        <p:spPr bwMode="auto">
          <a:xfrm>
            <a:off x="395536" y="4581128"/>
            <a:ext cx="2232248" cy="22322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44016"/>
            <a:ext cx="5626968" cy="6597352"/>
          </a:xfrm>
        </p:spPr>
        <p:txBody>
          <a:bodyPr>
            <a:normAutofit fontScale="70000" lnSpcReduction="20000"/>
          </a:bodyPr>
          <a:lstStyle/>
          <a:p>
            <a:r>
              <a:rPr lang="fa-IR" dirty="0" smtClean="0">
                <a:cs typeface="B Nazanin" pitchFamily="2" charset="-78"/>
              </a:rPr>
              <a:t>آب تازه و قابل خوردن باید در دسترس باشد</a:t>
            </a:r>
          </a:p>
          <a:p>
            <a:pPr lvl="1"/>
            <a:r>
              <a:rPr lang="en-US" dirty="0" smtClean="0">
                <a:cs typeface="B Nazanin" pitchFamily="2" charset="-78"/>
              </a:rPr>
              <a:t>15ml/100gr BW</a:t>
            </a:r>
            <a:r>
              <a:rPr lang="fa-IR" dirty="0" smtClean="0">
                <a:cs typeface="B Nazanin" pitchFamily="2" charset="-78"/>
              </a:rPr>
              <a:t> هر روز</a:t>
            </a:r>
          </a:p>
          <a:p>
            <a:r>
              <a:rPr lang="fa-IR" dirty="0" smtClean="0">
                <a:cs typeface="B Nazanin" pitchFamily="2" charset="-78"/>
              </a:rPr>
              <a:t>مصرف غذای موش سوئیسی</a:t>
            </a:r>
          </a:p>
          <a:p>
            <a:pPr lvl="1"/>
            <a:r>
              <a:rPr lang="en-US" dirty="0" smtClean="0">
                <a:cs typeface="B Nazanin" pitchFamily="2" charset="-78"/>
              </a:rPr>
              <a:t>12-18 g/100gr BW/day</a:t>
            </a:r>
            <a:r>
              <a:rPr lang="fa-IR" dirty="0" smtClean="0">
                <a:cs typeface="B Nazanin" pitchFamily="2" charset="-78"/>
              </a:rPr>
              <a:t> </a:t>
            </a:r>
          </a:p>
          <a:p>
            <a:pPr lvl="1"/>
            <a:r>
              <a:rPr lang="fa-IR" dirty="0" smtClean="0">
                <a:cs typeface="B Nazanin" pitchFamily="2" charset="-78"/>
              </a:rPr>
              <a:t>کوپروفاژی رفتار رایج تغذیه ای موش است.</a:t>
            </a:r>
          </a:p>
          <a:p>
            <a:pPr lvl="1"/>
            <a:r>
              <a:rPr lang="fa-IR" dirty="0" smtClean="0">
                <a:cs typeface="B Nazanin" pitchFamily="2" charset="-78"/>
              </a:rPr>
              <a:t>غذای تجاری موش در دسترس است و در بخش </a:t>
            </a:r>
            <a:r>
              <a:rPr lang="en-US" dirty="0" smtClean="0">
                <a:cs typeface="B Nazanin" pitchFamily="2" charset="-78"/>
              </a:rPr>
              <a:t>V</a:t>
            </a:r>
            <a:r>
              <a:rPr lang="fa-IR" dirty="0" smtClean="0">
                <a:cs typeface="B Nazanin" pitchFamily="2" charset="-78"/>
              </a:rPr>
              <a:t> شکل قفس قرار داده می شود.</a:t>
            </a:r>
          </a:p>
          <a:p>
            <a:pPr lvl="1"/>
            <a:r>
              <a:rPr lang="fa-IR" dirty="0" smtClean="0">
                <a:cs typeface="B Nazanin" pitchFamily="2" charset="-78"/>
              </a:rPr>
              <a:t>غذا می تواند در قیف غذایی آویزان داخل قفس قرار داده شود.</a:t>
            </a:r>
          </a:p>
          <a:p>
            <a:pPr lvl="1"/>
            <a:r>
              <a:rPr lang="fa-IR" dirty="0" smtClean="0">
                <a:cs typeface="B Nazanin" pitchFamily="2" charset="-78"/>
              </a:rPr>
              <a:t>حداقل پروتئین جیره باید 14 درصد باشد</a:t>
            </a:r>
          </a:p>
          <a:p>
            <a:r>
              <a:rPr lang="fa-IR" dirty="0" smtClean="0">
                <a:cs typeface="B Nazanin" pitchFamily="2" charset="-78"/>
              </a:rPr>
              <a:t>ظروف آب درداخل قفس نباید از پلاستیک و سر پلاستیک باشند </a:t>
            </a:r>
          </a:p>
          <a:p>
            <a:r>
              <a:rPr lang="en-US" dirty="0" smtClean="0">
                <a:cs typeface="B Nazanin" pitchFamily="2" charset="-78"/>
              </a:rPr>
              <a:t> </a:t>
            </a:r>
            <a:r>
              <a:rPr lang="fa-IR" dirty="0" smtClean="0">
                <a:cs typeface="B Nazanin" pitchFamily="2" charset="-78"/>
              </a:rPr>
              <a:t>نیازها در مدت شیردهی و حاملگی بالا است</a:t>
            </a:r>
          </a:p>
          <a:p>
            <a:r>
              <a:rPr lang="fa-IR" dirty="0" smtClean="0">
                <a:cs typeface="B Nazanin" pitchFamily="2" charset="-78"/>
              </a:rPr>
              <a:t>غذای پودری و آردی در زمان تحقیقات خاصی که نیاز به اضافه کردن دروام خاصی در غذا است استفاده می شود</a:t>
            </a:r>
          </a:p>
          <a:p>
            <a:r>
              <a:rPr lang="fa-IR" dirty="0" smtClean="0">
                <a:cs typeface="B Nazanin" pitchFamily="2" charset="-78"/>
              </a:rPr>
              <a:t>تغذیه با بذرها می تواند سبب چاقی و کمبودهای تغذیه ای شود</a:t>
            </a:r>
          </a:p>
          <a:p>
            <a:r>
              <a:rPr lang="fa-IR" dirty="0" smtClean="0">
                <a:cs typeface="B Nazanin" pitchFamily="2" charset="-78"/>
              </a:rPr>
              <a:t>غذاهای پلت شده سخت از رشد بیش از حد دندان ها جلوگیری می کند</a:t>
            </a:r>
            <a:endParaRPr lang="fa-IR" dirty="0">
              <a:cs typeface="B Nazanin" pitchFamily="2" charset="-78"/>
            </a:endParaRPr>
          </a:p>
        </p:txBody>
      </p:sp>
      <p:pic>
        <p:nvPicPr>
          <p:cNvPr id="1026" name="Picture 2" descr="http://cf.ltkcdn.net/small-pets/images/std/154668-283x425-Mouse-and-lab-blocks.jpg"/>
          <p:cNvPicPr>
            <a:picLocks noChangeAspect="1" noChangeArrowheads="1"/>
          </p:cNvPicPr>
          <p:nvPr/>
        </p:nvPicPr>
        <p:blipFill>
          <a:blip r:embed="rId2" cstate="print"/>
          <a:srcRect/>
          <a:stretch>
            <a:fillRect/>
          </a:stretch>
        </p:blipFill>
        <p:spPr bwMode="auto">
          <a:xfrm>
            <a:off x="683568" y="3069468"/>
            <a:ext cx="2088232" cy="3136037"/>
          </a:xfrm>
          <a:prstGeom prst="rect">
            <a:avLst/>
          </a:prstGeom>
          <a:noFill/>
        </p:spPr>
      </p:pic>
      <p:sp>
        <p:nvSpPr>
          <p:cNvPr id="1028" name="AutoShape 4" descr="http://www.thefunmouse.com/info/images/chef.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030" name="AutoShape 6" descr="http://www.thefunmouse.com/info/images/chef.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1032" name="Picture 8" descr="http://www.thefunmouse.com/info/images/chef.png"/>
          <p:cNvPicPr>
            <a:picLocks noChangeAspect="1" noChangeArrowheads="1"/>
          </p:cNvPicPr>
          <p:nvPr/>
        </p:nvPicPr>
        <p:blipFill>
          <a:blip r:embed="rId3" cstate="print"/>
          <a:srcRect/>
          <a:stretch>
            <a:fillRect/>
          </a:stretch>
        </p:blipFill>
        <p:spPr bwMode="auto">
          <a:xfrm>
            <a:off x="899592" y="0"/>
            <a:ext cx="2571750" cy="2857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itchFamily="2" charset="-78"/>
            </a:endParaRPr>
          </a:p>
        </p:txBody>
      </p:sp>
      <p:sp>
        <p:nvSpPr>
          <p:cNvPr id="3" name="Content Placeholder 2"/>
          <p:cNvSpPr>
            <a:spLocks noGrp="1"/>
          </p:cNvSpPr>
          <p:nvPr>
            <p:ph idx="1"/>
          </p:nvPr>
        </p:nvSpPr>
        <p:spPr/>
        <p:txBody>
          <a:bodyPr>
            <a:normAutofit fontScale="85000" lnSpcReduction="10000"/>
          </a:bodyPr>
          <a:lstStyle/>
          <a:p>
            <a:r>
              <a:rPr lang="fa-IR" dirty="0" smtClean="0">
                <a:cs typeface="B Nazanin" pitchFamily="2" charset="-78"/>
              </a:rPr>
              <a:t>از راسته </a:t>
            </a:r>
            <a:r>
              <a:rPr lang="en-US" dirty="0" err="1" smtClean="0">
                <a:cs typeface="B Nazanin" pitchFamily="2" charset="-78"/>
              </a:rPr>
              <a:t>Rodentia</a:t>
            </a:r>
            <a:r>
              <a:rPr lang="fa-IR" dirty="0" smtClean="0">
                <a:cs typeface="B Nazanin" pitchFamily="2" charset="-78"/>
              </a:rPr>
              <a:t> تحت راسته </a:t>
            </a:r>
            <a:r>
              <a:rPr lang="en-US" dirty="0" err="1" smtClean="0">
                <a:cs typeface="B Nazanin" pitchFamily="2" charset="-78"/>
              </a:rPr>
              <a:t>Sciurognathi</a:t>
            </a:r>
            <a:r>
              <a:rPr lang="fa-IR" dirty="0" smtClean="0">
                <a:cs typeface="B Nazanin" pitchFamily="2" charset="-78"/>
              </a:rPr>
              <a:t> </a:t>
            </a:r>
          </a:p>
          <a:p>
            <a:r>
              <a:rPr lang="fa-IR" dirty="0" smtClean="0">
                <a:cs typeface="B Nazanin" pitchFamily="2" charset="-78"/>
              </a:rPr>
              <a:t>سه خانواده اصلی </a:t>
            </a:r>
            <a:r>
              <a:rPr lang="en-US" dirty="0" smtClean="0">
                <a:cs typeface="B Nazanin" pitchFamily="2" charset="-78"/>
              </a:rPr>
              <a:t>mice</a:t>
            </a:r>
            <a:r>
              <a:rPr lang="fa-IR" dirty="0" smtClean="0">
                <a:cs typeface="B Nazanin" pitchFamily="2" charset="-78"/>
              </a:rPr>
              <a:t> </a:t>
            </a:r>
          </a:p>
          <a:p>
            <a:pPr lvl="1"/>
            <a:r>
              <a:rPr lang="en-US" dirty="0" err="1" smtClean="0">
                <a:cs typeface="B Nazanin" pitchFamily="2" charset="-78"/>
              </a:rPr>
              <a:t>Muridae</a:t>
            </a:r>
            <a:r>
              <a:rPr lang="fa-IR" dirty="0" smtClean="0">
                <a:cs typeface="B Nazanin" pitchFamily="2" charset="-78"/>
              </a:rPr>
              <a:t> </a:t>
            </a:r>
          </a:p>
          <a:p>
            <a:pPr lvl="1"/>
            <a:r>
              <a:rPr lang="en-US" dirty="0" err="1" smtClean="0">
                <a:cs typeface="B Nazanin" pitchFamily="2" charset="-78"/>
              </a:rPr>
              <a:t>Cricetidae</a:t>
            </a:r>
            <a:r>
              <a:rPr lang="fa-IR" dirty="0" smtClean="0">
                <a:cs typeface="B Nazanin" pitchFamily="2" charset="-78"/>
              </a:rPr>
              <a:t> </a:t>
            </a:r>
          </a:p>
          <a:p>
            <a:pPr lvl="1"/>
            <a:r>
              <a:rPr lang="en-US" dirty="0" err="1" smtClean="0">
                <a:cs typeface="B Nazanin" pitchFamily="2" charset="-78"/>
              </a:rPr>
              <a:t>Platacanthomyidae</a:t>
            </a:r>
            <a:r>
              <a:rPr lang="fa-IR" dirty="0" smtClean="0">
                <a:cs typeface="B Nazanin" pitchFamily="2" charset="-78"/>
              </a:rPr>
              <a:t> </a:t>
            </a:r>
          </a:p>
          <a:p>
            <a:r>
              <a:rPr lang="fa-IR" dirty="0" smtClean="0">
                <a:cs typeface="B Nazanin" pitchFamily="2" charset="-78"/>
              </a:rPr>
              <a:t>نام تاکسونومی: </a:t>
            </a:r>
            <a:r>
              <a:rPr lang="en-US" dirty="0" err="1" smtClean="0">
                <a:cs typeface="B Nazanin" pitchFamily="2" charset="-78"/>
              </a:rPr>
              <a:t>Mus</a:t>
            </a:r>
            <a:r>
              <a:rPr lang="en-US" dirty="0" smtClean="0">
                <a:cs typeface="B Nazanin" pitchFamily="2" charset="-78"/>
              </a:rPr>
              <a:t> </a:t>
            </a:r>
            <a:r>
              <a:rPr lang="en-US" dirty="0" err="1" smtClean="0">
                <a:cs typeface="B Nazanin" pitchFamily="2" charset="-78"/>
              </a:rPr>
              <a:t>musculus</a:t>
            </a:r>
            <a:r>
              <a:rPr lang="fa-IR" dirty="0" smtClean="0">
                <a:cs typeface="B Nazanin" pitchFamily="2" charset="-78"/>
              </a:rPr>
              <a:t> </a:t>
            </a:r>
          </a:p>
          <a:p>
            <a:pPr lvl="1"/>
            <a:r>
              <a:rPr lang="fa-IR" dirty="0" smtClean="0">
                <a:cs typeface="B Nazanin" pitchFamily="2" charset="-78"/>
              </a:rPr>
              <a:t>عضوی از خانواده موریدا و معروف به موش آلبینوی سوئیسی یا موش خانگی</a:t>
            </a:r>
          </a:p>
          <a:p>
            <a:pPr lvl="1"/>
            <a:r>
              <a:rPr lang="fa-IR" dirty="0" smtClean="0">
                <a:cs typeface="B Nazanin" pitchFamily="2" charset="-78"/>
              </a:rPr>
              <a:t>به عنوان حیوان خانگی</a:t>
            </a:r>
          </a:p>
          <a:p>
            <a:pPr lvl="1"/>
            <a:r>
              <a:rPr lang="fa-IR" dirty="0" smtClean="0">
                <a:cs typeface="B Nazanin" pitchFamily="2" charset="-78"/>
              </a:rPr>
              <a:t>رنگ و پوشش مویی متنوع </a:t>
            </a:r>
          </a:p>
          <a:p>
            <a:pPr lvl="1"/>
            <a:r>
              <a:rPr lang="en-US" dirty="0" smtClean="0">
                <a:cs typeface="B Nazanin" pitchFamily="2" charset="-78"/>
              </a:rPr>
              <a:t>Spiny</a:t>
            </a:r>
            <a:r>
              <a:rPr lang="fa-IR" dirty="0" smtClean="0">
                <a:cs typeface="B Nazanin" pitchFamily="2" charset="-78"/>
              </a:rPr>
              <a:t> و </a:t>
            </a:r>
            <a:r>
              <a:rPr lang="en-US" dirty="0" smtClean="0">
                <a:cs typeface="B Nazanin" pitchFamily="2" charset="-78"/>
              </a:rPr>
              <a:t>African pygmy</a:t>
            </a:r>
            <a:r>
              <a:rPr lang="fa-IR" dirty="0" smtClean="0">
                <a:cs typeface="B Nazanin" pitchFamily="2" charset="-78"/>
              </a:rPr>
              <a:t> به عنوان حیوان خانگی هم نگهداری می شوند.</a:t>
            </a:r>
          </a:p>
          <a:p>
            <a:pPr lvl="1"/>
            <a:endParaRPr lang="fa-IR" dirty="0">
              <a:cs typeface="B Nazanin" pitchFamily="2" charset="-78"/>
            </a:endParaRPr>
          </a:p>
        </p:txBody>
      </p:sp>
      <p:pic>
        <p:nvPicPr>
          <p:cNvPr id="15362" name="Picture 2" descr="http://upload.wikimedia.org/wikipedia/commons/a/a6/Albino_Mouse.jpg"/>
          <p:cNvPicPr>
            <a:picLocks noChangeAspect="1" noChangeArrowheads="1"/>
          </p:cNvPicPr>
          <p:nvPr/>
        </p:nvPicPr>
        <p:blipFill>
          <a:blip r:embed="rId2" cstate="print"/>
          <a:srcRect/>
          <a:stretch>
            <a:fillRect/>
          </a:stretch>
        </p:blipFill>
        <p:spPr bwMode="auto">
          <a:xfrm>
            <a:off x="251520" y="2024336"/>
            <a:ext cx="2592288" cy="19442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itchFamily="2" charset="-78"/>
            </a:endParaRPr>
          </a:p>
        </p:txBody>
      </p:sp>
      <p:sp>
        <p:nvSpPr>
          <p:cNvPr id="3" name="Content Placeholder 2"/>
          <p:cNvSpPr>
            <a:spLocks noGrp="1"/>
          </p:cNvSpPr>
          <p:nvPr>
            <p:ph idx="1"/>
          </p:nvPr>
        </p:nvSpPr>
        <p:spPr/>
        <p:txBody>
          <a:bodyPr/>
          <a:lstStyle/>
          <a:p>
            <a:pPr algn="l" rtl="0"/>
            <a:r>
              <a:rPr lang="en-US" dirty="0" smtClean="0">
                <a:cs typeface="B Nazanin" pitchFamily="2" charset="-78"/>
              </a:rPr>
              <a:t>African pygmy</a:t>
            </a:r>
          </a:p>
          <a:p>
            <a:pPr algn="l" rtl="0"/>
            <a:r>
              <a:rPr lang="en-US" dirty="0" smtClean="0">
                <a:cs typeface="B Nazanin" pitchFamily="2" charset="-78"/>
              </a:rPr>
              <a:t>Deer mouse</a:t>
            </a:r>
          </a:p>
          <a:p>
            <a:pPr algn="l" rtl="0"/>
            <a:r>
              <a:rPr lang="en-US" dirty="0" smtClean="0">
                <a:cs typeface="B Nazanin" pitchFamily="2" charset="-78"/>
              </a:rPr>
              <a:t>Cotton mouse</a:t>
            </a:r>
          </a:p>
          <a:p>
            <a:pPr algn="l" rtl="0"/>
            <a:r>
              <a:rPr lang="en-US" dirty="0" smtClean="0">
                <a:cs typeface="B Nazanin" pitchFamily="2" charset="-78"/>
              </a:rPr>
              <a:t>Grasshopper mice</a:t>
            </a:r>
          </a:p>
          <a:p>
            <a:pPr algn="l" rtl="0"/>
            <a:r>
              <a:rPr lang="en-US" dirty="0" smtClean="0">
                <a:cs typeface="B Nazanin" pitchFamily="2" charset="-78"/>
              </a:rPr>
              <a:t>Wood mouse</a:t>
            </a:r>
          </a:p>
          <a:p>
            <a:pPr algn="l" rtl="0"/>
            <a:r>
              <a:rPr lang="en-US" dirty="0" smtClean="0">
                <a:cs typeface="B Nazanin" pitchFamily="2" charset="-78"/>
              </a:rPr>
              <a:t>American harvest mice</a:t>
            </a:r>
            <a:endParaRPr lang="fa-IR" dirty="0">
              <a:cs typeface="B Nazanin" pitchFamily="2" charset="-78"/>
            </a:endParaRPr>
          </a:p>
        </p:txBody>
      </p:sp>
      <p:pic>
        <p:nvPicPr>
          <p:cNvPr id="14338" name="Picture 2" descr="http://www.hiltonpond.org/images/MouseWhiteFootedJuv02.jpg"/>
          <p:cNvPicPr>
            <a:picLocks noChangeAspect="1" noChangeArrowheads="1"/>
          </p:cNvPicPr>
          <p:nvPr/>
        </p:nvPicPr>
        <p:blipFill>
          <a:blip r:embed="rId3" cstate="print"/>
          <a:srcRect/>
          <a:stretch>
            <a:fillRect/>
          </a:stretch>
        </p:blipFill>
        <p:spPr bwMode="auto">
          <a:xfrm>
            <a:off x="6228184" y="1988840"/>
            <a:ext cx="2781710" cy="1746914"/>
          </a:xfrm>
          <a:prstGeom prst="rect">
            <a:avLst/>
          </a:prstGeom>
          <a:noFill/>
        </p:spPr>
      </p:pic>
      <p:pic>
        <p:nvPicPr>
          <p:cNvPr id="14340" name="Picture 4" descr="http://www.english-country-garden.com/a/i/animals/wood-mouse-3.jpg"/>
          <p:cNvPicPr>
            <a:picLocks noChangeAspect="1" noChangeArrowheads="1"/>
          </p:cNvPicPr>
          <p:nvPr/>
        </p:nvPicPr>
        <p:blipFill>
          <a:blip r:embed="rId4" cstate="print"/>
          <a:srcRect/>
          <a:stretch>
            <a:fillRect/>
          </a:stretch>
        </p:blipFill>
        <p:spPr bwMode="auto">
          <a:xfrm>
            <a:off x="4211960" y="2996952"/>
            <a:ext cx="2304256" cy="1792711"/>
          </a:xfrm>
          <a:prstGeom prst="rect">
            <a:avLst/>
          </a:prstGeom>
          <a:noFill/>
        </p:spPr>
      </p:pic>
      <p:pic>
        <p:nvPicPr>
          <p:cNvPr id="14342" name="Picture 6" descr="http://www.factzoo.com/sites/all/img/mammals/pygmy-hedgehogs.jpg"/>
          <p:cNvPicPr>
            <a:picLocks noChangeAspect="1" noChangeArrowheads="1"/>
          </p:cNvPicPr>
          <p:nvPr/>
        </p:nvPicPr>
        <p:blipFill>
          <a:blip r:embed="rId5" cstate="print"/>
          <a:srcRect/>
          <a:stretch>
            <a:fillRect/>
          </a:stretch>
        </p:blipFill>
        <p:spPr bwMode="auto">
          <a:xfrm>
            <a:off x="4067944" y="620688"/>
            <a:ext cx="2520280" cy="2065803"/>
          </a:xfrm>
          <a:prstGeom prst="rect">
            <a:avLst/>
          </a:prstGeom>
          <a:noFill/>
        </p:spPr>
      </p:pic>
      <p:pic>
        <p:nvPicPr>
          <p:cNvPr id="14344" name="Picture 8" descr="http://newsroom.unl.edu/releases/downloadables/photo/20090810deermouse2.jpg"/>
          <p:cNvPicPr>
            <a:picLocks noChangeAspect="1" noChangeArrowheads="1"/>
          </p:cNvPicPr>
          <p:nvPr/>
        </p:nvPicPr>
        <p:blipFill>
          <a:blip r:embed="rId6" cstate="print"/>
          <a:srcRect/>
          <a:stretch>
            <a:fillRect/>
          </a:stretch>
        </p:blipFill>
        <p:spPr bwMode="auto">
          <a:xfrm>
            <a:off x="3347864" y="5013177"/>
            <a:ext cx="2592288" cy="1728191"/>
          </a:xfrm>
          <a:prstGeom prst="rect">
            <a:avLst/>
          </a:prstGeom>
          <a:noFill/>
        </p:spPr>
      </p:pic>
      <p:pic>
        <p:nvPicPr>
          <p:cNvPr id="14346" name="Picture 10" descr="http://phenomena.nationalgeographic.com/files/2013/10/Grasshopper_mouse_scorpion-990x661.jpg"/>
          <p:cNvPicPr>
            <a:picLocks noChangeAspect="1" noChangeArrowheads="1"/>
          </p:cNvPicPr>
          <p:nvPr/>
        </p:nvPicPr>
        <p:blipFill>
          <a:blip r:embed="rId7" cstate="print"/>
          <a:srcRect/>
          <a:stretch>
            <a:fillRect/>
          </a:stretch>
        </p:blipFill>
        <p:spPr bwMode="auto">
          <a:xfrm>
            <a:off x="1187624" y="0"/>
            <a:ext cx="2593269" cy="1731466"/>
          </a:xfrm>
          <a:prstGeom prst="rect">
            <a:avLst/>
          </a:prstGeom>
          <a:noFill/>
        </p:spPr>
      </p:pic>
      <p:pic>
        <p:nvPicPr>
          <p:cNvPr id="14348" name="Picture 12" descr="http://cdn2.arkive.org/media/D0/D09060E7-2F87-472B-B02D-BA9DED097FB4/Presentation.Large/Young-harvest-mice-playing-on-plant.jpg"/>
          <p:cNvPicPr>
            <a:picLocks noChangeAspect="1" noChangeArrowheads="1"/>
          </p:cNvPicPr>
          <p:nvPr/>
        </p:nvPicPr>
        <p:blipFill>
          <a:blip r:embed="rId8" cstate="print"/>
          <a:srcRect/>
          <a:stretch>
            <a:fillRect/>
          </a:stretch>
        </p:blipFill>
        <p:spPr bwMode="auto">
          <a:xfrm>
            <a:off x="6228184" y="4581128"/>
            <a:ext cx="2843386" cy="22178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خصوصیات آناتومیکی و فیزیولوژیکی</a:t>
            </a:r>
            <a:endParaRPr lang="fa-IR" dirty="0">
              <a:cs typeface="B Nazanin" pitchFamily="2" charset="-78"/>
            </a:endParaRPr>
          </a:p>
        </p:txBody>
      </p:sp>
      <p:sp>
        <p:nvSpPr>
          <p:cNvPr id="3" name="Content Placeholder 2"/>
          <p:cNvSpPr>
            <a:spLocks noGrp="1"/>
          </p:cNvSpPr>
          <p:nvPr>
            <p:ph idx="1"/>
          </p:nvPr>
        </p:nvSpPr>
        <p:spPr>
          <a:xfrm>
            <a:off x="3851920" y="1844824"/>
            <a:ext cx="4834880" cy="4281339"/>
          </a:xfrm>
        </p:spPr>
        <p:txBody>
          <a:bodyPr>
            <a:normAutofit fontScale="92500"/>
          </a:bodyPr>
          <a:lstStyle/>
          <a:p>
            <a:r>
              <a:rPr lang="fa-IR" dirty="0" smtClean="0">
                <a:cs typeface="B Nazanin" pitchFamily="2" charset="-78"/>
              </a:rPr>
              <a:t>مشخصات عمومی</a:t>
            </a:r>
          </a:p>
          <a:p>
            <a:pPr lvl="1"/>
            <a:r>
              <a:rPr lang="fa-IR" dirty="0" smtClean="0">
                <a:cs typeface="B Nazanin" pitchFamily="2" charset="-78"/>
              </a:rPr>
              <a:t>به علت اندازه کوچک به راحتی قابلیت نگهداری دارند</a:t>
            </a:r>
          </a:p>
          <a:p>
            <a:pPr lvl="1"/>
            <a:r>
              <a:rPr lang="fa-IR" dirty="0" smtClean="0">
                <a:cs typeface="B Nazanin" pitchFamily="2" charset="-78"/>
              </a:rPr>
              <a:t>نسبت به جثه قوی و ترسو هستند</a:t>
            </a:r>
          </a:p>
          <a:p>
            <a:pPr lvl="1"/>
            <a:r>
              <a:rPr lang="fa-IR" dirty="0" smtClean="0">
                <a:cs typeface="B Nazanin" pitchFamily="2" charset="-78"/>
              </a:rPr>
              <a:t>دم پوشش موئی خیلی کمی دارد و پوست در مناطق بدون مو ضخیم است</a:t>
            </a:r>
          </a:p>
          <a:p>
            <a:pPr lvl="1"/>
            <a:r>
              <a:rPr lang="fa-IR" dirty="0" smtClean="0">
                <a:cs typeface="B Nazanin" pitchFamily="2" charset="-78"/>
              </a:rPr>
              <a:t>موش های نر بوی تند و زننده ای دارند</a:t>
            </a:r>
          </a:p>
          <a:p>
            <a:pPr lvl="1"/>
            <a:r>
              <a:rPr lang="fa-IR" dirty="0" smtClean="0">
                <a:cs typeface="B Nazanin" pitchFamily="2" charset="-78"/>
              </a:rPr>
              <a:t>اندام جلویی 4 تا و اندام خلفی 5 انگشت دارد.</a:t>
            </a:r>
            <a:endParaRPr lang="fa-IR" dirty="0">
              <a:cs typeface="B Nazanin" pitchFamily="2" charset="-78"/>
            </a:endParaRPr>
          </a:p>
        </p:txBody>
      </p:sp>
      <p:pic>
        <p:nvPicPr>
          <p:cNvPr id="13314" name="Picture 2" descr="http://www.disneyeveryday.com/wp-content/uploads/2012/06/Guts-and-Bones-Cutaway-Anatomical-Mickey-Mouse.jpg"/>
          <p:cNvPicPr>
            <a:picLocks noChangeAspect="1" noChangeArrowheads="1"/>
          </p:cNvPicPr>
          <p:nvPr/>
        </p:nvPicPr>
        <p:blipFill>
          <a:blip r:embed="rId2" cstate="print"/>
          <a:srcRect/>
          <a:stretch>
            <a:fillRect/>
          </a:stretch>
        </p:blipFill>
        <p:spPr bwMode="auto">
          <a:xfrm>
            <a:off x="755576" y="1959340"/>
            <a:ext cx="2808312" cy="3958854"/>
          </a:xfrm>
          <a:prstGeom prst="rect">
            <a:avLst/>
          </a:prstGeom>
          <a:noFill/>
        </p:spPr>
      </p:pic>
      <p:sp>
        <p:nvSpPr>
          <p:cNvPr id="13316" name="AutoShape 4" descr="data:image/jpeg;base64,/9j/4AAQSkZJRgABAQAAAQABAAD/2wCEAAkGBhASEBUUExQUFRUUGRcVFxcUFxcVHBYYGBUVGBcYFRgZHSYfFxojGhYYHy8gIygpLSwsFx4xNTAqNScsLikBCQoKDgwOGg8PGiklHCQsKi0sLCksLCwsLCwsLCwsKSosKSwsLCwsKSwsLCwsLCwpLC0sLCwsLCwsLCwsLCksKf/AABEIAN8A4gMBIgACEQEDEQH/xAAbAAEAAwEBAQEAAAAAAAAAAAAABAUGAwIBB//EAEkQAAIBAwIDBQQFCAcHBAMAAAECAwAREgQhBRMxBiJBUWEjMnGBQlJikaEUM3KCkqKxwRUWNFNzwtEkQ7K00uLwF2OD4QeTs//EABkBAQADAQEAAAAAAAAAAAAAAAABAwQCBf/EACsRAQACAgEDAgUEAwEAAAAAAAABAgMRIQQSMUFxEyJR0fAyobHBYYGRBf/aAAwDAQACEQMRAD8A/caUpQKUpQKUpQKqNT2gXblgMCbB2uFY+UQUFpm/QFtj3q6cXmJBSzKgUtLJuAIwCWVD1LsARt7oubg4g1cOmy5kswxSNSHUbCyjLkrb/dILBvrve9lUKQ+TcalkcQq4u18iqhGRB7xsZS6HooJTYuKgaLhUqSzOjtkhYIQ7kyFsZQJr++ArLEAb2BYgja0z8nYBBfF5iA5Xu4Iiu/Lj+oq2wFvrlveN69anQrEjyRZKy3kPfdg+IF1cMSDdVtfqNiDtXKNp0faMlA+CqpAILs6Agi4IZ4whuLfS8anaTiqOQpujkXCPYFh1uhBKuLeKk28bVT6fQxLNiVGMxYqynB0ksWIV1s2LKGa19ireBAXjPouSxR94z3rgBdgR7VQBaOaMkMSoAZSWtdSK6S1dKg8P1pPs5NpUHeFrZDoJE81PXa9ibHcVOoFKUoFKha/igieJSjtznwBUCybE3ck+lgBc7+QJEfj/ABwaZFYqCGbHJ3ESL3S3fkIIW9rC+xJG4oLWlUs/ayBWVCH5jmIBSpt7R4l2cdxsecpOLHxtevUfarTGMNkSSobFEkc9ITsAt7WniN7dHB6XsFxSqaDtfo3F1kOOOWXLkAPsxLiCVsX5bBsRv6XBr7xXtDyXYBAwjVXkZpEiADswVUL7M5xOxKjpvvQXFKo5O2OlQe0LJvMLlHZfZPMp7yqRciF2C3vsNtxf7qO12nW1hIWLpGV5cilC8iRgyZKOWLyAjK1x0vQXdKUoFKUoFKUoFKUoFKUoFKUoIvEdOZExBChiA5O/c+kB6kbX8Lk1TCTmCNBuhaTUH7QMzNCPgSc7/wDt+Rq54pr0hiZ2BYCwCixLsxCqig7FmYhRfxNUWkebnMZiuTorBU91AjuCisRd7cxLsbXLbBRYAiVhSq/i3FeSuylmOw8gbXGR+Hh1P41VR9rmJF4xYbNYnr9n5W2Pjf4mqbxHC2mG947ojhf6vT5rYHFhZlb6rg3VrehtceIuPGu00qzQwuwAyZQynwLq0TLf4uVrxDKGFx8CDsQdtmHgd/xqFwbiGQWGdFwnLvC4JswLNKEYHdJAnfFiQQpIsVIFkKoX3DxII1EnvqMSb3yI2yHxtf51JpSpSUpSgp+PasI0OUTOokQ5BwuLswjQBb3kPfJt5KfGwMPtbrEgSHJyhLFRIZxAABGzNm5UgghehB3sdiL167R4pPp5WWQ2dYwyy4KpkdFAw+kT4nbuhhffEyOMnFtOojErlnVeZIUH5l8i5xbK6gixHjQZnSLw0SxuYZo+6r2BlYQ8mPRMvNAHdAV4tySAEO4u1WOo4FAZGii07OEXTRyMJcSojsY8FbZ2C4M17XAQd4qAIqNw3AM6zIA5hYZytb2elR45ivdZRy4ltdgQpO92rvxHjmhaVX/2nvWzCLModI1ldXZLXkQGNxdeoFjcFQQjyNw1EEStIq6eaOd0MU8jnlRlVYfSCWh3Yg3CkdXBNs50WtmdFkfPAxyBGZBLGjMrKTbvBWdlJWxGRF96oeJ8M4fgRFJLFzHMHMK6hlsC8TKjBlAGcxF7kE7kNjcXPAdboBP7ETBpumSTKhzVprrkAozwdr/ZPTa4StV2H0cjEsr7hgbOwHfaVj4+c0m3qPIWk6nszp3kMhzDF1kbF2UMUMbKGANmAMamx+19Y3tqUClKUClKUClKUClKUClKhcU1boFCY5O2ILXIXus5JAILbIQBcbkb0E2lVOk10olVJGVlcNiQuJDLY49SCCuRHS2B632tqCi4qeZqo0+jChmP6bkxxH1son+eJ8K4cQlCNG5+jzB8uS72+fLH3V1LX1U/mBCtvshXZT8Czv8AsmoPabWrDBmwvZgAo6uzK6Ig9WZgo+Ncyj1VhZ3UhjfJsz+ljjt6Wtt6Cq9Qiscja7AD4lVtavun1jBAJLB7DIA3F7WOJPVbg2NeIdSwZmIYKxBUnoe6B3T+rf51iezERHELIcRZTIbseYj37pHeEbFSNh0xt8Kt+IaZ3hKRoystjESUGMkZBjPvHYMBceIuPGspreISI0bkDk3xlLbERtZTIv2VJGX2WNr2Nb0mtGL9LzuoiIvxDvw7XyTRRyKqBZFVxdiTZgDa2I3sfOvGq4aTrIZgPcSVGOR2DYEWW9tyNyBfYX6CvPZoW04XwR5kHwSeVVH3KKn6vVLGjO5sqi58fgAPEk7ADqSBV6h2pVOvFpskyRFV2CY3LOMr2uR3bjxAuLA942q4oKDtNJpw8IkV3d3RAqOyjBpYlLSgEBowzJsQbkgdGNduLaaNn00bcy5ZsHSRkZSInuSw3a4uPneonaf8n50Al06SXYNzXVrRcuWIr31jfG7MCAxVTi1zXbtG0CLDzebihdg8byB1xhck9zvOStxbzNBUanT8JCkyZLgzg4vPvYFDc7FrjRb9bshFzkcunZ3R6CTFEMkrhGyc8yygmeIrfIqlzzrKpt4jbGuM+u4YGbmQyAhHjJfJSTNPKXjuWFpA8TuGvsCSpANS9Bx3QxE8gSyMfydC15Hus0mUbEuSbf7SW3tfKwviQoWc3ZLSthdW9mWK2dx78gla9juMwDY+Vum1SNP2f06MjKpBjwC95jbCOSJfHeySON/P0qv/AK8aULdiy91TfFgrMwiOCOwAJ9tH1sNz0xa0vhvajTTyCOJixKczobBb238twR5XBF7i1BbUpSgUpSgUpSgUpSgUpSgVF4lo+bGQDiwIZGtfFl3BI8R4EeIJHjUqlBnZFaVOhjlQ7X3wlUXG/wBJd+v0lYg2uRV3odWJY0cbBgDY9Rcbg+oOx+FVuvi5c2X0Jtj6SBbKfgyLb4ovixqInE208nLEbSLMXkQIVBS1jLlmQMMnBBBJykta1jUb0hZcW4ZA3tXJjZFPtUYowUXJBI95epxa49K/ONRql1WpZWkkZdN315uIAYnH6CrdkIGbW25pS5CktqOLHVatljZORAGBa0il3C7gXQ90lrdPdALZZY2zfB4VYO4GAlcumAxEahQkQAtYARBVItbcbWJqjLeNahow03bbrNxEogQIS42VXF26/V+n5BlNiepXe0rXayeONXCDzcdcQBvezXt6jK3W1J+aFwxNrWBRcgD4G2QZLGx8QLda9aiaWy5R2GQyxbM9CbYhRfvAVlmW6IQ9VIuoFiDh0PiLlkOJboz5KFxW9iSSegqT2L1LSB9HJqmRoHaKOyqHliADoVlkDByqMFOIDAKD4hj0fJ92uig+Ni5FrWFr43uRsS1jYY3qLw1EOtlilClNRFGyowBGcJkUkW8QhTfzXY7CrMd+2VGau4focEEOnhxFkjjBN2PQbkszMbkk3JYm5JJJqraZp3DkERobxqQQWb+8YHceSqdxuTvjjUiBoZU5jNNE7KqGVmdoHPue8SGQsAocjMMy3LA3W0SI6hii3ESkiRxtmRsYoz+DMOm6jvXKbIt3Rwwy68NXmyiQD2cYYK313NgWT7KrkuXjmbbC5u68xoFAAAAAsANgAOgA8K9V0Mz2k1sA1MKPGznuljzJEVUaVVXmBQUcZLe0ll7tr96x9drZ4okhV0WTJmQGSWRABynLEsiOzEqCOnje9du0OnBlhPKSQswTeaSInfOxREKyqoVns5t3Tbrv87TwERxFY+ZhIignUzQMpkZYQc41Zm/Ob3P3mgq5NToJESXlyB5pIVsJJEKvMYnvkhsCq6km48Gdb2JrlpdZw540laLUK5jjfEmZjHEoil5i97aMGJLkAFitiCSQfh1fCY3a6kPp8CVWRioaN4IrgFwq4usSl3C3C3uQGsh/o+xiEE1ltGgzmLyLytMFjW7X5WOoUGNmCjEkjqQEyT+jMY0CObnuYcy4ttkGuMcRpb5X2wuOu8KHtBw9WjlhjmlKghTnI4S5hTLEswzdZhvbI2Iaxrro+IcNXUgGNkkaSyh2fbPJV9k7DAM2okXBVNiSSABcd5P6MiflWkLxm4UvO1rPAgW5Y9y/KYL0suQGxoLFu2GnCscZe4Lv3LYHmvFgzEhQc43F727vXdb/AGHtQkkLSRLmC8ccdzjmZUhdGJIui2l32JAU7E7VRR8R0TyFTp5lDOGMitILNzbq4KsGVS+rbcWNmNxYG0nnaeJ5NIIVWGPAsebPmMII2VktGbFVjQA8xTdL9eoTV7YqpIkVLpzMjDKsoBR9OoF7LiSdQL5hccSTtZq6Q9ttK4DLzCpAs3LazOY1kEa+blXFh0vte9VCy8Paw5WoLsSwDNMJma+kZSCWvuoha5YYhCLCzAcIOIaH8lXHTSH3X5atKSmUECZO5sVIWZFvuQRlsQxUNhwjifPjzxZO/ImLdRy5GjN/L3b/AMz1qbWY0vaXRQRhIhKVJZzZZJCMzFI7OWJYnLVRkjc3c7bG0j+uUAK3DDJ1iAI7wctIrKwO1w0bCylibbA0F/SlKDlqNUiAFjYE2v62J38unWutVPaP82n6f+R/9aq9HxSSLYbr9VvD4HqPxHpXE31OpdRXcbaqlUf9ZD/d/v8A/bT+sh/u/wB//tqe+DtlacQ0gljZCbZDY/VYbqw9QwBHqKzcc2c6MRY8mQMPqsJYg6/JlI/Vqc3aN/CNfm5P+WqDUTTrqDMgRlcFWXcYlihLLv3gcBcX67i9zXF7RMagis+Vhx7iBg00soFyiMQPM22tVFowFHLvYr02vZbkZW6FfA+mPTqIvajV6iSNQ6osQkQkC+b7nLbO1gmTb73W9rDeZNEbhrE9SCovifEbb+nhcBdwR3ssw2YeIem1pQYsN/DFg23mPpfeN+m/WnG+LQwiMSOFZ3AUWuWP2QPK9yem3WuEhxFowA/gRZiCd9hYhR6D1PhUzWzM8YMd7kq1xvjY+Pn0NvC9qq4aY3pBXiiOQcnYbWEcMoJ+BI2uCOm/r1vW8X4m8bxahYHBiaxy5YGDFVx94nqqjYWuWPQVcI99yit4Eq2PXZsug+J8fLwr5qow6Mrge0BUjY2S1r2FwPQerH0HcceFcxuNSmSa2bVyfk8CL3WjeWQTfmgsgYLksZAkYx2spJWzE2sL6qDS6lUVVOnjVQFVRG7gAbAA5p4elZPsVrDBpYwgFgMHFrBmTuFgfC+IIO+xFayHtDGfeDL8sh+7c/hWyk1iHn2iULR6VjxCR+VLGoVlzJuJiRHue+cUW1lW3XM7X72hqEOMwfXHzBH8RX3+mIPrj8as3DjTu+lQurkXZMgp32ytfbp4dfj5mvMmjRkCMCQpRhcsTdGV1JN7khlB3623qNLxyEDZsj5KD/PYfOqxeIvLPHfZQwso+B6+ZqJtEJiJWMnZ3TlnazgubnGWVLEsrEoFcCMllBJWxO973Nck7J6QCyxlRZQMXkXHEQquFm7hAgi3Wx7nqb29K6QqoezGlRlZUKlSDs8gviQVzGVnsVBGV7G56k36Tdn9M0plaMGQkHK7XuI3iB6/UkYfPzAtY0oKyPs3phe0fXG/ec+4UK2BbbeNDt1I36m7W9n4pDI15FaQENjJIFJwwBaMNgxxt1HgKs6UFND2S0qoq4sSo9/mS539luHzyB9jGBvsFsNrin9T9HiqiMgLawDyDYLEoBs3eFoY9jcXQHrVzSgptH2WgRMWXNiZWZt1uZpVmk2B2GaJbrYKBfrfpN2Y0rXuh7zFmAeQBsmZmDgNZlLOxKnuny2FrWlB8tSvtKCp7Re4n6X+RqorVe9oR3E/S/yNVJWfJ5WV8PNq+MQASdgNyTtb4nwr3UfQ6FJ5XeQB1jYRxq26hlUF5MTsWyfAE3tyza1zevbpyXikTbITJ/gq8v4xggfM10V5m93TyfGRo4x92Rb92rylR3I2xPE0mklxdUxhIa0ecntSVKgnEG2GamwsOYOtql6W3uqvevclu9iOgJNgTcCwHpv41UcY45BBqNQpkYPzSSihmazRxsCADZVsRbIWuNrbkxU7fRonchkZzuS5RATt4gsbAAAbdFFV254l6fT9PlvXeOsz/r+2p1Pso2ZRc7XJ32LAFmPkFJY28B0rjHKpljCMHCo4JDBsQeVgWIPjid/G3oayv/qHP15MQ/Xf+Nq5/wDqRIP93B+2wqNRvbZP/ndVEc0/ePu3EsJ3ZLZeuwb0a38bXHqNjAncsTjGb7A+6CDuGABcLkAxIO+zbXBrLv8A/keYAnkxkD6pdvuAFQpu37yWblKtwL2ZxfyuDGRexYeN7jyprncOZ6HqI+W1f3j7tXpFlTWCNGWMTCRirLzFEqKj22ZSLoxBIP8Aux1q9aPUr70Kv6xSC/7MoS37RrF9mu0mmm1kFyI3TInmMoFuVL+bNlU7vuLA73NfoicX0x6TQnp/vU/1q2NxDx81ZreYnyqjxSNTaQmInwmUx/czd1v1Saliug4ix1HJZFwdGZGyJyxwuCMcbnJjiGJAS5ABqHqtCunljMYxilJjZBsqyEFkdF6JfFkIWwJZDa97ztVtItUjh49tH+l/AMf4CuNqk8NHt4/0j/wPXVfMJnw1FKUrUpKUpQKUpQKUpQKUpQKUpQVnHx7MejD/AIWH86obVo+MreE+hU/vCs9as+Xytp4fAt9q9dn/AOzofrl5P/2SPJ/BxX1BuPiK+8C/ssH+FF//ADWqpTKdXPUwB0ZCWAYFSUYowuLXVhup8iK6VC4vqZ448oYhMw6pnyyR5rdSGPpt6eR5Q/J+0XA4dNqOVHNJLYnmXRbqxAK3e4Dub790dRvfY0w04bcM+J3UHFTbwyx8fHY+NWvHYJ31DSNFLDzpCQpSQksQWZVYot+jHYXAvvteq/T+4vwH8BXeoe1Tqs80iO+de/2eF0cY+iCfNu8fva5roIl8h9wo7gAk9Bv/AOedfGkOOSjK4uBe177jfoK6cTO55eH0MbdVA9QMT8iN7140ulAAN3NxuMz126Fg1vmDXSKZ7C8bA7XF0Nj5e9XiCY4DuN0+z/1U1tNclqz8szHtuF9wHszDqVA/LOVKLsUeOxUAk5RSCQBiq27wAIO5AG1fr1lYDoR4X723hv47V+D/AJRuDi4IIYG24INwR5EHe9fp/Zjjsj6HNYpHfcKgR8bqViNmOwTJWfAG6glQNgK5mv0ZOryZMkxN7b92ij4bCshkCAO17nfxCgkC9gSFUEgXNheuPH4idNIR7yLzF/SiIlX8UA+deezupkk0sTSZFyCGLKEJIZhcqNlva9hVjiDseh6/A7Vz6sSsBB3HQ7j4eFS+EredPTI/usP5iqrg9/yeIHqEVT8VGJ/EGrvga+2v5K34sn+hqyn6kz4aClKVqUlKUoFKUoFKUoFKUoFKUoI/EEvE4+y38Kzdq1ZFZVVsLeW33bfyrPm9JWUEG4+NeeA/2WEeSKv7IxP8K9ivPA/7Og8sx+zK6/y/CqHUp1VXHONGHBI1DyybgG+KIPekktviLgAbFmIG25FrWSMmeo1D+PM5Q9EhUKAP/lac/rVTnyfCxzb1XdPi+Jkis+HJ4ppHV55eZyySiKixopIKlrbsWxLDdjYMdqqdXwvRyakxtlFMwzAFlEo8WS4KsRve1m8T51ZxatvykQkD3XkyDLuuSqoK3yU3fraxw2PUDtq4V5+nawLXkjBI3AaIubeV+UPxryK3yTbutM716PX1Ste2scbUeh7PouqbA25KIRzBmWMmXeABUKAEKggXuX36Vw4v2TCAMj+8yKQ4Ni8jhQQVHcBZhtYgX2sNq02p0KvKGDFJYwLEfSRye46nZ0JVtuoKkgjxrOJ8UE7No40Zp7ZOQwRdPi4McjOVO5IV1AUk7XArRS+Tui0T7qZ7I3PqpYex2oLAM0aDqSGLG3mFxF/mai6vsxqIdgpkUbBk3JHhknvA+dgR61q5+ABUaVmy1AYS84gA3W3s13W0RVcMLgHIk7m9WcEySKGQhlPQqQwPzHjXU9XlrO97j2/Pz0d1rE+X5esMj5CJC7qCSAOlgfev0O2wPU7V+ydnodOumi/JyDEVDKVYuGuBc3PiT16b32HSs/q+KaeNsXmiRrXxeRFNh42JvXTsXIp1Go5W0LJDJYCw5rNMCwHhnGkZPmAh8a0Yeqtltqa6hl6vFEVi0S11fL0oa1vOU/DF9nbyeYfdPKP5VfcAj3c/or92R/zCqTh/ut/i6j/mZa0XA0tGT9Zifusv+WrcUfMW8LGlKVqVFKUoFKUoFKUoFKUoFKUoFZrUraRx9pvxN/51paz/ABEe1f4g/uL/AKVVlj5XdPKMFrxwNr6dD9YyP8nldh+DCuq7EffXDs+3+zovjHeJvjESn4gBvgwrMsssDWP4etmnHiNTqb/Od3H7rKfnWwrLSR467UKOjLBN+syvEfvGnQ/M1j6yvdi9pj7f209Hbtye8Ik+gnM6ypye4joFbO7hjG3ecDuWMYsLN1NcUkMkwktq3aIteJFhCRtZkKktbNsWO4c3DAi1xU/hM7s8qN0hYIDe+WSiQMfLuyItvMHzFfeFyM2q1Q3EaNGB5M7QR52P2Qq7ebn0tjpGo9o/P5a7yi6CeHU63mRkPy4F33GLSSyAKVPuuAkgIIuMiNrmprxxwzTynbNILkKWJIaZFFgLnqoA8zUDs9pFh12pYCy6uR8fIywFg4+LAu3/AMTeVTIoJNTLNawhZ41EvXJIgpKxDxPNMnfPdtbHLw0zj516ahn+J/170PCmkIm1KANsUiJDrCQoBPkZD9bfEGwPvFonHeDRGSNiptIxikCu8eWSMVY4MLsCgW/WznyFayRao+MbyadPEyl/1Y43JP7ZjHxYVTaJiXdLbhRdnuDppxOWxLCQqWVFQ8tFUxghQAWsxcm27OfSrLsNqJEaaCZQJWP5VmpJzWVipBv0aMosflYLa1RY2nGtnQFBFjDNdlJa7K0bYkMAAOQOoPWuvBS+o1ErwviipHCZRuxUs8jckEW7119qbrZO6GvdbOn38Wd+sHUa+FGvq0mv1gKzRxseasTNZFLshKnAkCwyvuFJBa2229c+AZ8khsjZmCs4mDOtlsxWdmkXcsLE/RuLAipmk0UcSBEXEbnxJJPVmY3LMTuWJJJ6mu1ei85VcO91v8XUf8zLWo4UtoU9Rl+13v51ldA/smI6Z6gj4flExFbGCPFFHkAPuFqvxRzKL+IdKUpV6spSlApSlApSlApSlApSlAqj4qvtT8F/n/58qvKpeJ/nT8F/zVXk/S6r5QrVG0S46mUeDrHL+sM42PzVIh+rUy1V+vm5MiTH82FaOU/UVirLIfsqykN5CQt0U1mWTK2rNar+3zf4Om/49XWlrMcTmWPXMXIUSxQhCxsGMb6nNQTsWAdDbrZr+dZuoiZxTr/H8runnWSEOLXrHq5bK8iMseZiRpOXKgti+I6tGyGwuRhuBkLyOFPM2kQwNCXYuXeQOVyzfmHFbEnPLYkW3+FWEQt4ev8A91VcU4g+lmEgCtFKGMilljbNcQHjZyEyKmxViuQjFjcWbFjmJ4j802ZI1yotDrJIefpOJukWeb6aX3IGd3klMizHvJKsjgi7CwAsL7nZ8A4hHLponjIwKKBiQQtlAK7fVIt8qj6DtdoZluJ4ttysjCNhY+KvY9fHp5GuMPEOH6nUOkEwMwXORtNJa4FlHMKnFzbbxIA6ja+m+7R41LNXUSuNXrkjQu7BVHifM9AB1JJ2AG5PQXrHT8XP5RpdWxYRTieBUALEKUEiXVbkys8JBUXIuq9Qb2TxxJqSIS0+oWwwdzJysl3Z5HyMAIKnu7tuArb2z3DOFcwaVg55hm1s6SLfFI1fUBTGhNhGzyxkrfvBrEkWtxFYiJmfziXe53wtNZoppdTE8sY5TLIrRX6KDGyGYg4yd4/mxcC53e1aDs/F7bUt4Hkp81V2P4Sr+FU8fEtSXeIwxcxFViwlIjOZcL9Aup9mxxsbbd43vVp2IjYaeQs5ctqJyWO18X5ew8BePYb2G1zUdPE9/PpDrPOqcfVoKicV1piiLKLyEhIwfpSOcUB9Lm5PgAx8Kl1RcS4rCNbDEzWKhiBZiOa4RIwSBYHB5Phmt7XF/QhgS4NII4VjG4RAgJ6my2ufU9fjWwrMS+6a09aMXq5sUpSrnBSlKBSlKBSlKBSlKBSlKBVHxBryt6WH7oP86uybVnmfIlj9Ik/fuPwt91VZJ4dVeaEV9Ar5cVQ7Qez7AJJEL4wStEl/qBUdVHmEz5Y9I6sZoEcYuqup6q6hlNvMHY1V8Ef22pTxEgf9vID7xGKuKifIzXFdBHpGWWIcuFnSJ4UHcVpHVI5EW/s7OwVgtgQwNrrvy4rroo2h5rIqszoTIwVbGCUkHI2tsOvpU7tghOlFv7/R/wDO6eqPj+lbUcqHC8ZkR5XvYKqXYqPEl7FTboGPmAfP6iIjJEz6+W7Bu1Jj6JScJi1eM2pjWQWJhjkXJY4z0LKesjCzEn3bhRaxLfNf2N0ciKqJyDGckaA8oxt5rjsL+NrE+deeOcZdLRQlec6s4LbrGi9ZHHx7qgkXY+QNRYu1EoQFo43tcFo5QhYjpaKUAqSPAsR171RSMsxFq+Hc1pE6lA1/AdTDE3tp5QXQyrFHErzoWAlvLFGJc8STud7WyN6uzxfRxKAhW6qI0ijU8ywHdRIvfHzAA8bV4j7VwEXcSxeYlhkXH9JgpQefvV9m41pCUbmxu2+GB5rbixwVLsbjrYeVVXtaeLVl3StY5iYcRM8MEkzr7aQ5csEMc2xSCEEe8fcW42JLHoa1PBeGjT6eOG9zGoVm+s302/WYk/OqjhGhaWQamUMkcd+SkilDcjFp5A1ipsWVVIBALN9IWt243pwbCVGPlGea37Mdz+Fa+nxTWNzHMsnUZYtPbXxCcKpuDanmGdx7rTHA/WVYYUDfBsSw+ywpr55ZF3V4YiQtr4zTk3tHGAfYhrG7scgMjZLZiXoNJy4wvdB6nEWUE+CjwUCyqPBVUVt7dRyy7dpFuCPMEfeLVodPLkit9YA/eL1nyR9/TzPwHjVvwnIIQykWJtfa4O/Q7ixJH3VZiRZNpSlXuClKUClKUClKUClKUClKUHHVwl0KggX23F9vEdR1G1Q14QfpP+yoH8b1ZUrmaxPk2iJwuIdVy/SOX4HYfdXUaSP6i/siu1KnWhmeN6BYdQmpXuo4EEwsABdrwyHys/sz6SAn3akVdTwK6MjgMrAqykXDAixBHiCDaszNotRBII0KzRlWZea7LImJQYmQK3NHfFiwDbbljvVWSkzzDqJ04dodVAsJSYMwmPLCJ7zsQTZNxYgLllcWxG97VkNdxLVwjvnFb2EuqgaMbgm8jxvyg3gMjGCzAd3cjVzaOQSrqZsfZnlqqksIo3BV3LFVuxfAsbAKi+PeJs5YA6MtmIYFCVVm2Isegtes98Vbai0bWUy2rzWWHk0Rj0mokV2fnGMO7WJkAYlCpU4hQrgWW6gG3UMTlJ9YquisD7S4BAuL7bE+BN9vOv0Wbhl4zHcQs4IeGUMsUjbHPTki8ZJs1luAT3kJ3NW3YRymLxuSTvZ4irL5DIqR8SPlVvZrx4X4c9a1nunnaevNHKe5zljQqyoGKukMqiyk99rSjxFxn0CkiJwvjM0EaRcqObVSK7uYSNiZGLvOABaMMxxxZi4C4je4latpoVWLUMqQtsmA/KJrC2EbFlAHkJcW8AzK1na34RwcRAkRlC30QrtgPqliLu3izndj6Ktk145hl3ueFTptGw1g5rLqVGIcyxreN5TaJYhcqi3BuAL+0S5bc1rMgq+CqBfyAA6+gAqDr4Ty2IUi2LElcd1ZStybX6DzNSNdBmFj6CR1Rv0d2YfMKV/WNWU3pxbyhacGRhKwN2B5aWN0Q/Z65tYFj4bL9E3toOFs3vd0eQsT9/QfjVjDplT3Ra/U+J+J6mutTFPWU7cYNIie6LevUn4k7mu1KVYgpSlApSlApSlApSlApSlApSlApSlApUTiGu5Siyl2Y4qoIFzizbk7AWUm/wDGqyNZWF5JHyO5CNiq3+itgCQOlzcn06AL0mqQ6sTSZr+bVSiN9clgWZfNRgoB8e8elifMmhVtnLuPquzMp+K3xb5g1806PqCcGKRDYyCxaQjqIr3AUdC9jffG1sqhDxxGVcDHbJpFZVjG5e4I6fV33Y7Adav4UsoB8AB9wrjo+HRRXwUAnqdyzerMbsx9STUmiXl0BBBAIPUHcH4isyUSMzTKiqqCRURRiDyycywGxLMlh5AD6zVqKz8sHemhJ97JgfsTZX+5+YPgF86SiVhpOGxRQlWVT3fasVHf275f619yb+dcuzvGYdRFeFSqJZACUbbFSPcZgNiNjZh4gVJ0EwmgUsPfWzj7Xuup+DAj5Vz4TwZIL2Z3JCrk5W4RAQiDFQLC53Iub7k1KXDi0haWOK9ltzSPFyjLiB6KbMf1PC4POeJziVsGVgwyBINgQQbEHcE7+Gx36G21GlSQWdVcXvZgGF/Ox8aj/wBDaf8Auk+6oQjNrdR/7Q+TN/Na+flmo84v2G/66kHgkPgGX9B5E/BWFcZOESD83Lf0lUMP2kCsPicvgaDwdfqRvaJ/TvR3+Dd78RVjotYsqB1uL3BDbFSCVZW9QQR8vGqpU1BIXlYHxZmDIAPFSpye5tsQp63t42PDtEY1ILBizFiQMRc+QubbDzO96CXSlKlJSlKBSlKBSlKBSlKBSlKBSlKDhrNEkq4tfYggglSpHQqRuD1HqCQbgkVD/oY2tzpfuiB+8JVnSgqD2XgzLd8ZKFcZHvhS5Gbnvn3zcZWPQirVEAAAAAGwA2AA6ADwr1SgUpSgVV8TX20Z+xIPllEf5VaVSanVZzttisN0JPVmZYnuAOihSPUk9BbcJfBfcceUkn4sWP4k1YVX8B3gV/7wtL8pGLrf1xKj5VYUClKUClKUClKUClKUClKUClKUClKUClKUClKUH//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3318" name="AutoShape 6" descr="data:image/jpeg;base64,/9j/4AAQSkZJRgABAQAAAQABAAD/2wCEAAkGBhASEBUUExQUFRUUGRcVFxcUFxcVHBYYGBUVGBcYFRgZHSYfFxojGhYYHy8gIygpLSwsFx4xNTAqNScsLikBCQoKDgwOGg8PGiklHCQsKi0sLCksLCwsLCwsLCwsKSosKSwsLCwsKSwsLCwsLCwpLC0sLCwsLCwsLCwsLCksKf/AABEIAN8A4gMBIgACEQEDEQH/xAAbAAEAAwEBAQEAAAAAAAAAAAAABAUGAwIBB//EAEkQAAIBAwIDBQQFCAcHBAMAAAECAwAREgQhBRMxBiJBUWEjMnGBQlJikaEUM3KCkqKxwRUWNFNzwtEkQ7K00uLwF2OD4QeTs//EABkBAQADAQEAAAAAAAAAAAAAAAABAwQCBf/EACsRAQACAgEDAgUEAwEAAAAAAAABAgMRIQQSMUFxEyJR0fAyobHBYYGRBf/aAAwDAQACEQMRAD8A/caUpQKUpQKUpQKqNT2gXblgMCbB2uFY+UQUFpm/QFtj3q6cXmJBSzKgUtLJuAIwCWVD1LsARt7oubg4g1cOmy5kswxSNSHUbCyjLkrb/dILBvrve9lUKQ+TcalkcQq4u18iqhGRB7xsZS6HooJTYuKgaLhUqSzOjtkhYIQ7kyFsZQJr++ArLEAb2BYgja0z8nYBBfF5iA5Xu4Iiu/Lj+oq2wFvrlveN69anQrEjyRZKy3kPfdg+IF1cMSDdVtfqNiDtXKNp0faMlA+CqpAILs6Agi4IZ4whuLfS8anaTiqOQpujkXCPYFh1uhBKuLeKk28bVT6fQxLNiVGMxYqynB0ksWIV1s2LKGa19ireBAXjPouSxR94z3rgBdgR7VQBaOaMkMSoAZSWtdSK6S1dKg8P1pPs5NpUHeFrZDoJE81PXa9ibHcVOoFKUoFKha/igieJSjtznwBUCybE3ck+lgBc7+QJEfj/ABwaZFYqCGbHJ3ESL3S3fkIIW9rC+xJG4oLWlUs/ayBWVCH5jmIBSpt7R4l2cdxsecpOLHxtevUfarTGMNkSSobFEkc9ITsAt7WniN7dHB6XsFxSqaDtfo3F1kOOOWXLkAPsxLiCVsX5bBsRv6XBr7xXtDyXYBAwjVXkZpEiADswVUL7M5xOxKjpvvQXFKo5O2OlQe0LJvMLlHZfZPMp7yqRciF2C3vsNtxf7qO12nW1hIWLpGV5cilC8iRgyZKOWLyAjK1x0vQXdKUoFKUoFKUoFKUoFKUoFKUoIvEdOZExBChiA5O/c+kB6kbX8Lk1TCTmCNBuhaTUH7QMzNCPgSc7/wDt+Rq54pr0hiZ2BYCwCixLsxCqig7FmYhRfxNUWkebnMZiuTorBU91AjuCisRd7cxLsbXLbBRYAiVhSq/i3FeSuylmOw8gbXGR+Hh1P41VR9rmJF4xYbNYnr9n5W2Pjf4mqbxHC2mG947ojhf6vT5rYHFhZlb6rg3VrehtceIuPGu00qzQwuwAyZQynwLq0TLf4uVrxDKGFx8CDsQdtmHgd/xqFwbiGQWGdFwnLvC4JswLNKEYHdJAnfFiQQpIsVIFkKoX3DxII1EnvqMSb3yI2yHxtf51JpSpSUpSgp+PasI0OUTOokQ5BwuLswjQBb3kPfJt5KfGwMPtbrEgSHJyhLFRIZxAABGzNm5UgghehB3sdiL167R4pPp5WWQ2dYwyy4KpkdFAw+kT4nbuhhffEyOMnFtOojErlnVeZIUH5l8i5xbK6gixHjQZnSLw0SxuYZo+6r2BlYQ8mPRMvNAHdAV4tySAEO4u1WOo4FAZGii07OEXTRyMJcSojsY8FbZ2C4M17XAQd4qAIqNw3AM6zIA5hYZytb2elR45ivdZRy4ltdgQpO92rvxHjmhaVX/2nvWzCLModI1ldXZLXkQGNxdeoFjcFQQjyNw1EEStIq6eaOd0MU8jnlRlVYfSCWh3Yg3CkdXBNs50WtmdFkfPAxyBGZBLGjMrKTbvBWdlJWxGRF96oeJ8M4fgRFJLFzHMHMK6hlsC8TKjBlAGcxF7kE7kNjcXPAdboBP7ETBpumSTKhzVprrkAozwdr/ZPTa4StV2H0cjEsr7hgbOwHfaVj4+c0m3qPIWk6nszp3kMhzDF1kbF2UMUMbKGANmAMamx+19Y3tqUClKUClKUClKUClKUClKhcU1boFCY5O2ILXIXus5JAILbIQBcbkb0E2lVOk10olVJGVlcNiQuJDLY49SCCuRHS2B632tqCi4qeZqo0+jChmP6bkxxH1son+eJ8K4cQlCNG5+jzB8uS72+fLH3V1LX1U/mBCtvshXZT8Czv8AsmoPabWrDBmwvZgAo6uzK6Ig9WZgo+Ncyj1VhZ3UhjfJsz+ljjt6Wtt6Cq9Qiscja7AD4lVtavun1jBAJLB7DIA3F7WOJPVbg2NeIdSwZmIYKxBUnoe6B3T+rf51iezERHELIcRZTIbseYj37pHeEbFSNh0xt8Kt+IaZ3hKRoystjESUGMkZBjPvHYMBceIuPGspreISI0bkDk3xlLbERtZTIv2VJGX2WNr2Nb0mtGL9LzuoiIvxDvw7XyTRRyKqBZFVxdiTZgDa2I3sfOvGq4aTrIZgPcSVGOR2DYEWW9tyNyBfYX6CvPZoW04XwR5kHwSeVVH3KKn6vVLGjO5sqi58fgAPEk7ADqSBV6h2pVOvFpskyRFV2CY3LOMr2uR3bjxAuLA942q4oKDtNJpw8IkV3d3RAqOyjBpYlLSgEBowzJsQbkgdGNduLaaNn00bcy5ZsHSRkZSInuSw3a4uPneonaf8n50Al06SXYNzXVrRcuWIr31jfG7MCAxVTi1zXbtG0CLDzebihdg8byB1xhck9zvOStxbzNBUanT8JCkyZLgzg4vPvYFDc7FrjRb9bshFzkcunZ3R6CTFEMkrhGyc8yygmeIrfIqlzzrKpt4jbGuM+u4YGbmQyAhHjJfJSTNPKXjuWFpA8TuGvsCSpANS9Bx3QxE8gSyMfydC15Hus0mUbEuSbf7SW3tfKwviQoWc3ZLSthdW9mWK2dx78gla9juMwDY+Vum1SNP2f06MjKpBjwC95jbCOSJfHeySON/P0qv/AK8aULdiy91TfFgrMwiOCOwAJ9tH1sNz0xa0vhvajTTyCOJixKczobBb238twR5XBF7i1BbUpSgUpSgUpSgUpSgUpSgVF4lo+bGQDiwIZGtfFl3BI8R4EeIJHjUqlBnZFaVOhjlQ7X3wlUXG/wBJd+v0lYg2uRV3odWJY0cbBgDY9Rcbg+oOx+FVuvi5c2X0Jtj6SBbKfgyLb4ovixqInE208nLEbSLMXkQIVBS1jLlmQMMnBBBJykta1jUb0hZcW4ZA3tXJjZFPtUYowUXJBI95epxa49K/ONRql1WpZWkkZdN315uIAYnH6CrdkIGbW25pS5CktqOLHVatljZORAGBa0il3C7gXQ90lrdPdALZZY2zfB4VYO4GAlcumAxEahQkQAtYARBVItbcbWJqjLeNahow03bbrNxEogQIS42VXF26/V+n5BlNiepXe0rXayeONXCDzcdcQBvezXt6jK3W1J+aFwxNrWBRcgD4G2QZLGx8QLda9aiaWy5R2GQyxbM9CbYhRfvAVlmW6IQ9VIuoFiDh0PiLlkOJboz5KFxW9iSSegqT2L1LSB9HJqmRoHaKOyqHliADoVlkDByqMFOIDAKD4hj0fJ92uig+Ni5FrWFr43uRsS1jYY3qLw1EOtlilClNRFGyowBGcJkUkW8QhTfzXY7CrMd+2VGau4focEEOnhxFkjjBN2PQbkszMbkk3JYm5JJJqraZp3DkERobxqQQWb+8YHceSqdxuTvjjUiBoZU5jNNE7KqGVmdoHPue8SGQsAocjMMy3LA3W0SI6hii3ESkiRxtmRsYoz+DMOm6jvXKbIt3Rwwy68NXmyiQD2cYYK313NgWT7KrkuXjmbbC5u68xoFAAAAAsANgAOgA8K9V0Mz2k1sA1MKPGznuljzJEVUaVVXmBQUcZLe0ll7tr96x9drZ4okhV0WTJmQGSWRABynLEsiOzEqCOnje9du0OnBlhPKSQswTeaSInfOxREKyqoVns5t3Tbrv87TwERxFY+ZhIignUzQMpkZYQc41Zm/Ob3P3mgq5NToJESXlyB5pIVsJJEKvMYnvkhsCq6km48Gdb2JrlpdZw540laLUK5jjfEmZjHEoil5i97aMGJLkAFitiCSQfh1fCY3a6kPp8CVWRioaN4IrgFwq4usSl3C3C3uQGsh/o+xiEE1ltGgzmLyLytMFjW7X5WOoUGNmCjEkjqQEyT+jMY0CObnuYcy4ttkGuMcRpb5X2wuOu8KHtBw9WjlhjmlKghTnI4S5hTLEswzdZhvbI2Iaxrro+IcNXUgGNkkaSyh2fbPJV9k7DAM2okXBVNiSSABcd5P6MiflWkLxm4UvO1rPAgW5Y9y/KYL0suQGxoLFu2GnCscZe4Lv3LYHmvFgzEhQc43F727vXdb/AGHtQkkLSRLmC8ccdzjmZUhdGJIui2l32JAU7E7VRR8R0TyFTp5lDOGMitILNzbq4KsGVS+rbcWNmNxYG0nnaeJ5NIIVWGPAsebPmMII2VktGbFVjQA8xTdL9eoTV7YqpIkVLpzMjDKsoBR9OoF7LiSdQL5hccSTtZq6Q9ttK4DLzCpAs3LazOY1kEa+blXFh0vte9VCy8Paw5WoLsSwDNMJma+kZSCWvuoha5YYhCLCzAcIOIaH8lXHTSH3X5atKSmUECZO5sVIWZFvuQRlsQxUNhwjifPjzxZO/ImLdRy5GjN/L3b/AMz1qbWY0vaXRQRhIhKVJZzZZJCMzFI7OWJYnLVRkjc3c7bG0j+uUAK3DDJ1iAI7wctIrKwO1w0bCylibbA0F/SlKDlqNUiAFjYE2v62J38unWutVPaP82n6f+R/9aq9HxSSLYbr9VvD4HqPxHpXE31OpdRXcbaqlUf9ZD/d/v8A/bT+sh/u/wB//tqe+DtlacQ0gljZCbZDY/VYbqw9QwBHqKzcc2c6MRY8mQMPqsJYg6/JlI/Vqc3aN/CNfm5P+WqDUTTrqDMgRlcFWXcYlihLLv3gcBcX67i9zXF7RMagis+Vhx7iBg00soFyiMQPM22tVFowFHLvYr02vZbkZW6FfA+mPTqIvajV6iSNQ6osQkQkC+b7nLbO1gmTb73W9rDeZNEbhrE9SCovifEbb+nhcBdwR3ssw2YeIem1pQYsN/DFg23mPpfeN+m/WnG+LQwiMSOFZ3AUWuWP2QPK9yem3WuEhxFowA/gRZiCd9hYhR6D1PhUzWzM8YMd7kq1xvjY+Pn0NvC9qq4aY3pBXiiOQcnYbWEcMoJ+BI2uCOm/r1vW8X4m8bxahYHBiaxy5YGDFVx94nqqjYWuWPQVcI99yit4Eq2PXZsug+J8fLwr5qow6Mrge0BUjY2S1r2FwPQerH0HcceFcxuNSmSa2bVyfk8CL3WjeWQTfmgsgYLksZAkYx2spJWzE2sL6qDS6lUVVOnjVQFVRG7gAbAA5p4elZPsVrDBpYwgFgMHFrBmTuFgfC+IIO+xFayHtDGfeDL8sh+7c/hWyk1iHn2iULR6VjxCR+VLGoVlzJuJiRHue+cUW1lW3XM7X72hqEOMwfXHzBH8RX3+mIPrj8as3DjTu+lQurkXZMgp32ytfbp4dfj5mvMmjRkCMCQpRhcsTdGV1JN7khlB3623qNLxyEDZsj5KD/PYfOqxeIvLPHfZQwso+B6+ZqJtEJiJWMnZ3TlnazgubnGWVLEsrEoFcCMllBJWxO973Nck7J6QCyxlRZQMXkXHEQquFm7hAgi3Wx7nqb29K6QqoezGlRlZUKlSDs8gviQVzGVnsVBGV7G56k36Tdn9M0plaMGQkHK7XuI3iB6/UkYfPzAtY0oKyPs3phe0fXG/ec+4UK2BbbeNDt1I36m7W9n4pDI15FaQENjJIFJwwBaMNgxxt1HgKs6UFND2S0qoq4sSo9/mS539luHzyB9jGBvsFsNrin9T9HiqiMgLawDyDYLEoBs3eFoY9jcXQHrVzSgptH2WgRMWXNiZWZt1uZpVmk2B2GaJbrYKBfrfpN2Y0rXuh7zFmAeQBsmZmDgNZlLOxKnuny2FrWlB8tSvtKCp7Re4n6X+RqorVe9oR3E/S/yNVJWfJ5WV8PNq+MQASdgNyTtb4nwr3UfQ6FJ5XeQB1jYRxq26hlUF5MTsWyfAE3tyza1zevbpyXikTbITJ/gq8v4xggfM10V5m93TyfGRo4x92Rb92rylR3I2xPE0mklxdUxhIa0ecntSVKgnEG2GamwsOYOtql6W3uqvevclu9iOgJNgTcCwHpv41UcY45BBqNQpkYPzSSihmazRxsCADZVsRbIWuNrbkxU7fRonchkZzuS5RATt4gsbAAAbdFFV254l6fT9PlvXeOsz/r+2p1Pso2ZRc7XJ32LAFmPkFJY28B0rjHKpljCMHCo4JDBsQeVgWIPjid/G3oayv/qHP15MQ/Xf+Nq5/wDqRIP93B+2wqNRvbZP/ndVEc0/ePu3EsJ3ZLZeuwb0a38bXHqNjAncsTjGb7A+6CDuGABcLkAxIO+zbXBrLv8A/keYAnkxkD6pdvuAFQpu37yWblKtwL2ZxfyuDGRexYeN7jyprncOZ6HqI+W1f3j7tXpFlTWCNGWMTCRirLzFEqKj22ZSLoxBIP8Aux1q9aPUr70Kv6xSC/7MoS37RrF9mu0mmm1kFyI3TInmMoFuVL+bNlU7vuLA73NfoicX0x6TQnp/vU/1q2NxDx81ZreYnyqjxSNTaQmInwmUx/czd1v1Saliug4ix1HJZFwdGZGyJyxwuCMcbnJjiGJAS5ABqHqtCunljMYxilJjZBsqyEFkdF6JfFkIWwJZDa97ztVtItUjh49tH+l/AMf4CuNqk8NHt4/0j/wPXVfMJnw1FKUrUpKUpQKUpQKUpQKUpQKUpQVnHx7MejD/AIWH86obVo+MreE+hU/vCs9as+Xytp4fAt9q9dn/AOzofrl5P/2SPJ/BxX1BuPiK+8C/ssH+FF//ADWqpTKdXPUwB0ZCWAYFSUYowuLXVhup8iK6VC4vqZ448oYhMw6pnyyR5rdSGPpt6eR5Q/J+0XA4dNqOVHNJLYnmXRbqxAK3e4Dub790dRvfY0w04bcM+J3UHFTbwyx8fHY+NWvHYJ31DSNFLDzpCQpSQksQWZVYot+jHYXAvvteq/T+4vwH8BXeoe1Tqs80iO+de/2eF0cY+iCfNu8fva5roIl8h9wo7gAk9Bv/AOedfGkOOSjK4uBe177jfoK6cTO55eH0MbdVA9QMT8iN7140ulAAN3NxuMz126Fg1vmDXSKZ7C8bA7XF0Nj5e9XiCY4DuN0+z/1U1tNclqz8szHtuF9wHszDqVA/LOVKLsUeOxUAk5RSCQBiq27wAIO5AG1fr1lYDoR4X723hv47V+D/AJRuDi4IIYG24INwR5EHe9fp/Zjjsj6HNYpHfcKgR8bqViNmOwTJWfAG6glQNgK5mv0ZOryZMkxN7b92ij4bCshkCAO17nfxCgkC9gSFUEgXNheuPH4idNIR7yLzF/SiIlX8UA+deezupkk0sTSZFyCGLKEJIZhcqNlva9hVjiDseh6/A7Vz6sSsBB3HQ7j4eFS+EredPTI/usP5iqrg9/yeIHqEVT8VGJ/EGrvga+2v5K34sn+hqyn6kz4aClKVqUlKUoFKUoFKUoFKUoFKUoI/EEvE4+y38Kzdq1ZFZVVsLeW33bfyrPm9JWUEG4+NeeA/2WEeSKv7IxP8K9ivPA/7Og8sx+zK6/y/CqHUp1VXHONGHBI1DyybgG+KIPekktviLgAbFmIG25FrWSMmeo1D+PM5Q9EhUKAP/lac/rVTnyfCxzb1XdPi+Jkis+HJ4ppHV55eZyySiKixopIKlrbsWxLDdjYMdqqdXwvRyakxtlFMwzAFlEo8WS4KsRve1m8T51ZxatvykQkD3XkyDLuuSqoK3yU3fraxw2PUDtq4V5+nawLXkjBI3AaIubeV+UPxryK3yTbutM716PX1Ste2scbUeh7PouqbA25KIRzBmWMmXeABUKAEKggXuX36Vw4v2TCAMj+8yKQ4Ni8jhQQVHcBZhtYgX2sNq02p0KvKGDFJYwLEfSRye46nZ0JVtuoKkgjxrOJ8UE7No40Zp7ZOQwRdPi4McjOVO5IV1AUk7XArRS+Tui0T7qZ7I3PqpYex2oLAM0aDqSGLG3mFxF/mai6vsxqIdgpkUbBk3JHhknvA+dgR61q5+ABUaVmy1AYS84gA3W3s13W0RVcMLgHIk7m9WcEySKGQhlPQqQwPzHjXU9XlrO97j2/Pz0d1rE+X5esMj5CJC7qCSAOlgfev0O2wPU7V+ydnodOumi/JyDEVDKVYuGuBc3PiT16b32HSs/q+KaeNsXmiRrXxeRFNh42JvXTsXIp1Go5W0LJDJYCw5rNMCwHhnGkZPmAh8a0Yeqtltqa6hl6vFEVi0S11fL0oa1vOU/DF9nbyeYfdPKP5VfcAj3c/or92R/zCqTh/ut/i6j/mZa0XA0tGT9Zifusv+WrcUfMW8LGlKVqVFKUoFKUoFKUoFKUoFKUoFZrUraRx9pvxN/51paz/ABEe1f4g/uL/AKVVlj5XdPKMFrxwNr6dD9YyP8nldh+DCuq7EffXDs+3+zovjHeJvjESn4gBvgwrMsssDWP4etmnHiNTqb/Od3H7rKfnWwrLSR467UKOjLBN+syvEfvGnQ/M1j6yvdi9pj7f209Hbtye8Ik+gnM6ypye4joFbO7hjG3ecDuWMYsLN1NcUkMkwktq3aIteJFhCRtZkKktbNsWO4c3DAi1xU/hM7s8qN0hYIDe+WSiQMfLuyItvMHzFfeFyM2q1Q3EaNGB5M7QR52P2Qq7ebn0tjpGo9o/P5a7yi6CeHU63mRkPy4F33GLSSyAKVPuuAkgIIuMiNrmprxxwzTynbNILkKWJIaZFFgLnqoA8zUDs9pFh12pYCy6uR8fIywFg4+LAu3/AMTeVTIoJNTLNawhZ41EvXJIgpKxDxPNMnfPdtbHLw0zj516ahn+J/170PCmkIm1KANsUiJDrCQoBPkZD9bfEGwPvFonHeDRGSNiptIxikCu8eWSMVY4MLsCgW/WznyFayRao+MbyadPEyl/1Y43JP7ZjHxYVTaJiXdLbhRdnuDppxOWxLCQqWVFQ8tFUxghQAWsxcm27OfSrLsNqJEaaCZQJWP5VmpJzWVipBv0aMosflYLa1RY2nGtnQFBFjDNdlJa7K0bYkMAAOQOoPWuvBS+o1ErwviipHCZRuxUs8jckEW7119qbrZO6GvdbOn38Wd+sHUa+FGvq0mv1gKzRxseasTNZFLshKnAkCwyvuFJBa2229c+AZ8khsjZmCs4mDOtlsxWdmkXcsLE/RuLAipmk0UcSBEXEbnxJJPVmY3LMTuWJJJ6mu1ei85VcO91v8XUf8zLWo4UtoU9Rl+13v51ldA/smI6Z6gj4flExFbGCPFFHkAPuFqvxRzKL+IdKUpV6spSlApSlApSlApSlApSlAqj4qvtT8F/n/58qvKpeJ/nT8F/zVXk/S6r5QrVG0S46mUeDrHL+sM42PzVIh+rUy1V+vm5MiTH82FaOU/UVirLIfsqykN5CQt0U1mWTK2rNar+3zf4Om/49XWlrMcTmWPXMXIUSxQhCxsGMb6nNQTsWAdDbrZr+dZuoiZxTr/H8runnWSEOLXrHq5bK8iMseZiRpOXKgti+I6tGyGwuRhuBkLyOFPM2kQwNCXYuXeQOVyzfmHFbEnPLYkW3+FWEQt4ev8A91VcU4g+lmEgCtFKGMilljbNcQHjZyEyKmxViuQjFjcWbFjmJ4j802ZI1yotDrJIefpOJukWeb6aX3IGd3klMizHvJKsjgi7CwAsL7nZ8A4hHLponjIwKKBiQQtlAK7fVIt8qj6DtdoZluJ4ttysjCNhY+KvY9fHp5GuMPEOH6nUOkEwMwXORtNJa4FlHMKnFzbbxIA6ja+m+7R41LNXUSuNXrkjQu7BVHifM9AB1JJ2AG5PQXrHT8XP5RpdWxYRTieBUALEKUEiXVbkys8JBUXIuq9Qb2TxxJqSIS0+oWwwdzJysl3Z5HyMAIKnu7tuArb2z3DOFcwaVg55hm1s6SLfFI1fUBTGhNhGzyxkrfvBrEkWtxFYiJmfziXe53wtNZoppdTE8sY5TLIrRX6KDGyGYg4yd4/mxcC53e1aDs/F7bUt4Hkp81V2P4Sr+FU8fEtSXeIwxcxFViwlIjOZcL9Aup9mxxsbbd43vVp2IjYaeQs5ctqJyWO18X5ew8BePYb2G1zUdPE9/PpDrPOqcfVoKicV1piiLKLyEhIwfpSOcUB9Lm5PgAx8Kl1RcS4rCNbDEzWKhiBZiOa4RIwSBYHB5Phmt7XF/QhgS4NII4VjG4RAgJ6my2ufU9fjWwrMS+6a09aMXq5sUpSrnBSlKBSlKBSlKBSlKBSlKBVHxBryt6WH7oP86uybVnmfIlj9Ik/fuPwt91VZJ4dVeaEV9Ar5cVQ7Qez7AJJEL4wStEl/qBUdVHmEz5Y9I6sZoEcYuqup6q6hlNvMHY1V8Ef22pTxEgf9vID7xGKuKifIzXFdBHpGWWIcuFnSJ4UHcVpHVI5EW/s7OwVgtgQwNrrvy4rroo2h5rIqszoTIwVbGCUkHI2tsOvpU7tghOlFv7/R/wDO6eqPj+lbUcqHC8ZkR5XvYKqXYqPEl7FTboGPmAfP6iIjJEz6+W7Bu1Jj6JScJi1eM2pjWQWJhjkXJY4z0LKesjCzEn3bhRaxLfNf2N0ciKqJyDGckaA8oxt5rjsL+NrE+deeOcZdLRQlec6s4LbrGi9ZHHx7qgkXY+QNRYu1EoQFo43tcFo5QhYjpaKUAqSPAsR171RSMsxFq+Hc1pE6lA1/AdTDE3tp5QXQyrFHErzoWAlvLFGJc8STud7WyN6uzxfRxKAhW6qI0ijU8ywHdRIvfHzAA8bV4j7VwEXcSxeYlhkXH9JgpQefvV9m41pCUbmxu2+GB5rbixwVLsbjrYeVVXtaeLVl3StY5iYcRM8MEkzr7aQ5csEMc2xSCEEe8fcW42JLHoa1PBeGjT6eOG9zGoVm+s302/WYk/OqjhGhaWQamUMkcd+SkilDcjFp5A1ipsWVVIBALN9IWt243pwbCVGPlGea37Mdz+Fa+nxTWNzHMsnUZYtPbXxCcKpuDanmGdx7rTHA/WVYYUDfBsSw+ywpr55ZF3V4YiQtr4zTk3tHGAfYhrG7scgMjZLZiXoNJy4wvdB6nEWUE+CjwUCyqPBVUVt7dRyy7dpFuCPMEfeLVodPLkit9YA/eL1nyR9/TzPwHjVvwnIIQykWJtfa4O/Q7ixJH3VZiRZNpSlXuClKUClKUClKUClKUClKUHHVwl0KggX23F9vEdR1G1Q14QfpP+yoH8b1ZUrmaxPk2iJwuIdVy/SOX4HYfdXUaSP6i/siu1KnWhmeN6BYdQmpXuo4EEwsABdrwyHys/sz6SAn3akVdTwK6MjgMrAqykXDAixBHiCDaszNotRBII0KzRlWZea7LImJQYmQK3NHfFiwDbbljvVWSkzzDqJ04dodVAsJSYMwmPLCJ7zsQTZNxYgLllcWxG97VkNdxLVwjvnFb2EuqgaMbgm8jxvyg3gMjGCzAd3cjVzaOQSrqZsfZnlqqksIo3BV3LFVuxfAsbAKi+PeJs5YA6MtmIYFCVVm2Isegtes98Vbai0bWUy2rzWWHk0Rj0mokV2fnGMO7WJkAYlCpU4hQrgWW6gG3UMTlJ9YquisD7S4BAuL7bE+BN9vOv0Wbhl4zHcQs4IeGUMsUjbHPTki8ZJs1luAT3kJ3NW3YRymLxuSTvZ4irL5DIqR8SPlVvZrx4X4c9a1nunnaevNHKe5zljQqyoGKukMqiyk99rSjxFxn0CkiJwvjM0EaRcqObVSK7uYSNiZGLvOABaMMxxxZi4C4je4latpoVWLUMqQtsmA/KJrC2EbFlAHkJcW8AzK1na34RwcRAkRlC30QrtgPqliLu3izndj6Ktk145hl3ueFTptGw1g5rLqVGIcyxreN5TaJYhcqi3BuAL+0S5bc1rMgq+CqBfyAA6+gAqDr4Ty2IUi2LElcd1ZStybX6DzNSNdBmFj6CR1Rv0d2YfMKV/WNWU3pxbyhacGRhKwN2B5aWN0Q/Z65tYFj4bL9E3toOFs3vd0eQsT9/QfjVjDplT3Ra/U+J+J6mutTFPWU7cYNIie6LevUn4k7mu1KVYgpSlApSlApSlApSlApSlApSlApSlApUTiGu5Siyl2Y4qoIFzizbk7AWUm/wDGqyNZWF5JHyO5CNiq3+itgCQOlzcn06AL0mqQ6sTSZr+bVSiN9clgWZfNRgoB8e8elifMmhVtnLuPquzMp+K3xb5g1806PqCcGKRDYyCxaQjqIr3AUdC9jffG1sqhDxxGVcDHbJpFZVjG5e4I6fV33Y7Adav4UsoB8AB9wrjo+HRRXwUAnqdyzerMbsx9STUmiXl0BBBAIPUHcH4isyUSMzTKiqqCRURRiDyycywGxLMlh5AD6zVqKz8sHemhJ97JgfsTZX+5+YPgF86SiVhpOGxRQlWVT3fasVHf275f619yb+dcuzvGYdRFeFSqJZACUbbFSPcZgNiNjZh4gVJ0EwmgUsPfWzj7Xuup+DAj5Vz4TwZIL2Z3JCrk5W4RAQiDFQLC53Iub7k1KXDi0haWOK9ltzSPFyjLiB6KbMf1PC4POeJziVsGVgwyBINgQQbEHcE7+Gx36G21GlSQWdVcXvZgGF/Ox8aj/wBDaf8Auk+6oQjNrdR/7Q+TN/Na+flmo84v2G/66kHgkPgGX9B5E/BWFcZOESD83Lf0lUMP2kCsPicvgaDwdfqRvaJ/TvR3+Dd78RVjotYsqB1uL3BDbFSCVZW9QQR8vGqpU1BIXlYHxZmDIAPFSpye5tsQp63t42PDtEY1ILBizFiQMRc+QubbDzO96CXSlKlJSlKBSlKBSlKBSlKBSlKBSlKDhrNEkq4tfYggglSpHQqRuD1HqCQbgkVD/oY2tzpfuiB+8JVnSgqD2XgzLd8ZKFcZHvhS5Gbnvn3zcZWPQirVEAAAAAGwA2AA6ADwr1SgUpSgVV8TX20Z+xIPllEf5VaVSanVZzttisN0JPVmZYnuAOihSPUk9BbcJfBfcceUkn4sWP4k1YVX8B3gV/7wtL8pGLrf1xKj5VYUClKUClKUClKUClKUClKUClKUClKUClKUClKUH//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سر و گردن</a:t>
            </a:r>
            <a:endParaRPr lang="fa-IR" dirty="0">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مثل رت ها چندیدن غده دارند</a:t>
            </a:r>
          </a:p>
          <a:p>
            <a:pPr lvl="1"/>
            <a:r>
              <a:rPr lang="fa-IR" dirty="0" smtClean="0">
                <a:cs typeface="B Nazanin" pitchFamily="2" charset="-78"/>
              </a:rPr>
              <a:t>بزاقی</a:t>
            </a:r>
          </a:p>
          <a:p>
            <a:pPr lvl="1"/>
            <a:r>
              <a:rPr lang="fa-IR" dirty="0" smtClean="0">
                <a:cs typeface="B Nazanin" pitchFamily="2" charset="-78"/>
              </a:rPr>
              <a:t>پاروتید</a:t>
            </a:r>
          </a:p>
          <a:p>
            <a:pPr lvl="1"/>
            <a:r>
              <a:rPr lang="fa-IR" dirty="0" smtClean="0">
                <a:cs typeface="B Nazanin" pitchFamily="2" charset="-78"/>
              </a:rPr>
              <a:t>تحت فکی</a:t>
            </a:r>
          </a:p>
          <a:p>
            <a:pPr lvl="1"/>
            <a:r>
              <a:rPr lang="fa-IR" dirty="0" smtClean="0">
                <a:cs typeface="B Nazanin" pitchFamily="2" charset="-78"/>
              </a:rPr>
              <a:t>زیرزبانی</a:t>
            </a:r>
          </a:p>
          <a:p>
            <a:pPr lvl="1"/>
            <a:r>
              <a:rPr lang="fa-IR" dirty="0" smtClean="0">
                <a:cs typeface="B Nazanin" pitchFamily="2" charset="-78"/>
              </a:rPr>
              <a:t>هاردرین</a:t>
            </a:r>
          </a:p>
          <a:p>
            <a:r>
              <a:rPr lang="fa-IR" dirty="0" smtClean="0">
                <a:cs typeface="B Nazanin" pitchFamily="2" charset="-78"/>
              </a:rPr>
              <a:t>سینوس اوربیتال (چشمی) دارند</a:t>
            </a:r>
          </a:p>
          <a:p>
            <a:r>
              <a:rPr lang="fa-IR" dirty="0" smtClean="0">
                <a:cs typeface="B Nazanin" pitchFamily="2" charset="-78"/>
              </a:rPr>
              <a:t>دندانهای ثنایا در تمام طول زندگی در حال رشد هستند</a:t>
            </a:r>
          </a:p>
          <a:p>
            <a:endParaRPr lang="fa-IR" dirty="0" smtClean="0">
              <a:cs typeface="B Nazanin" pitchFamily="2" charset="-78"/>
            </a:endParaRPr>
          </a:p>
          <a:p>
            <a:endParaRPr lang="fa-IR" dirty="0" smtClean="0">
              <a:cs typeface="B Nazanin" pitchFamily="2" charset="-78"/>
            </a:endParaRPr>
          </a:p>
        </p:txBody>
      </p:sp>
      <p:sp>
        <p:nvSpPr>
          <p:cNvPr id="12290" name="AutoShape 2" descr="http://www.informatics.jax.org/cookbook/images/54.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سینه</a:t>
            </a:r>
            <a:endParaRPr lang="fa-IR" dirty="0">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ریه به تک لوب چپ ولوب راست چهار قسمتی تقسیم می شود</a:t>
            </a:r>
          </a:p>
          <a:p>
            <a:r>
              <a:rPr lang="fa-IR" dirty="0" smtClean="0">
                <a:cs typeface="B Nazanin" pitchFamily="2" charset="-78"/>
              </a:rPr>
              <a:t>چربی قهوه ای در ناحیه گردن و بین دو کتف قرار دارد</a:t>
            </a:r>
          </a:p>
          <a:p>
            <a:r>
              <a:rPr lang="fa-IR" dirty="0" smtClean="0">
                <a:cs typeface="B Nazanin" pitchFamily="2" charset="-78"/>
              </a:rPr>
              <a:t>مری غدد موکوسی ندارد و در از وسط معده وارد میشود.</a:t>
            </a:r>
          </a:p>
          <a:p>
            <a:r>
              <a:rPr lang="fa-IR" dirty="0" smtClean="0">
                <a:cs typeface="B Nazanin" pitchFamily="2" charset="-78"/>
              </a:rPr>
              <a:t>حلقه های نایی ناقص است</a:t>
            </a:r>
          </a:p>
          <a:p>
            <a:endParaRPr lang="fa-IR" dirty="0">
              <a:cs typeface="B Nazanin" pitchFamily="2" charset="-78"/>
            </a:endParaRPr>
          </a:p>
        </p:txBody>
      </p:sp>
      <p:pic>
        <p:nvPicPr>
          <p:cNvPr id="11266" name="Picture 2" descr="http://www.informatics.jax.org/cookbook/images/94.jpg"/>
          <p:cNvPicPr>
            <a:picLocks noChangeAspect="1" noChangeArrowheads="1"/>
          </p:cNvPicPr>
          <p:nvPr/>
        </p:nvPicPr>
        <p:blipFill>
          <a:blip r:embed="rId2" cstate="print"/>
          <a:srcRect/>
          <a:stretch>
            <a:fillRect/>
          </a:stretch>
        </p:blipFill>
        <p:spPr bwMode="auto">
          <a:xfrm>
            <a:off x="1115616" y="3448785"/>
            <a:ext cx="3240360" cy="33645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74638"/>
            <a:ext cx="4546848" cy="1143000"/>
          </a:xfrm>
        </p:spPr>
        <p:txBody>
          <a:bodyPr>
            <a:normAutofit fontScale="90000"/>
          </a:bodyPr>
          <a:lstStyle/>
          <a:p>
            <a:r>
              <a:rPr lang="fa-IR" dirty="0" smtClean="0">
                <a:cs typeface="B Nazanin" pitchFamily="2" charset="-78"/>
              </a:rPr>
              <a:t>سیستم شکمی و اداری تناسلی</a:t>
            </a:r>
            <a:endParaRPr lang="fa-IR" dirty="0">
              <a:cs typeface="B Nazanin" pitchFamily="2" charset="-78"/>
            </a:endParaRPr>
          </a:p>
        </p:txBody>
      </p:sp>
      <p:sp>
        <p:nvSpPr>
          <p:cNvPr id="3" name="Content Placeholder 2"/>
          <p:cNvSpPr>
            <a:spLocks noGrp="1"/>
          </p:cNvSpPr>
          <p:nvPr>
            <p:ph idx="1"/>
          </p:nvPr>
        </p:nvSpPr>
        <p:spPr>
          <a:xfrm>
            <a:off x="4139952" y="1600200"/>
            <a:ext cx="4824536" cy="4997152"/>
          </a:xfrm>
        </p:spPr>
        <p:txBody>
          <a:bodyPr>
            <a:normAutofit fontScale="70000" lnSpcReduction="20000"/>
          </a:bodyPr>
          <a:lstStyle/>
          <a:p>
            <a:r>
              <a:rPr lang="fa-IR" dirty="0" smtClean="0">
                <a:cs typeface="B Nazanin" pitchFamily="2" charset="-78"/>
              </a:rPr>
              <a:t>حاوی بخش غده ای و غیر غده ای</a:t>
            </a:r>
          </a:p>
          <a:p>
            <a:r>
              <a:rPr lang="fa-IR" dirty="0" smtClean="0">
                <a:cs typeface="B Nazanin" pitchFamily="2" charset="-78"/>
              </a:rPr>
              <a:t>بافت پانکراتیک منتشر است و مجرا به طور مستقیم وارد دئودنوم می شود</a:t>
            </a:r>
          </a:p>
          <a:p>
            <a:r>
              <a:rPr lang="fa-IR" dirty="0" smtClean="0">
                <a:cs typeface="B Nazanin" pitchFamily="2" charset="-78"/>
              </a:rPr>
              <a:t>کبد دارای چندین لب است</a:t>
            </a:r>
          </a:p>
          <a:p>
            <a:pPr lvl="1"/>
            <a:r>
              <a:rPr lang="fa-IR" dirty="0" smtClean="0">
                <a:cs typeface="B Nazanin" pitchFamily="2" charset="-78"/>
              </a:rPr>
              <a:t>میانه</a:t>
            </a:r>
          </a:p>
          <a:p>
            <a:pPr lvl="1"/>
            <a:r>
              <a:rPr lang="fa-IR" dirty="0" smtClean="0">
                <a:cs typeface="B Nazanin" pitchFamily="2" charset="-78"/>
              </a:rPr>
              <a:t>جانبی چپ و راست</a:t>
            </a:r>
          </a:p>
          <a:p>
            <a:pPr lvl="1"/>
            <a:r>
              <a:rPr lang="fa-IR" dirty="0" smtClean="0">
                <a:cs typeface="B Nazanin" pitchFamily="2" charset="-78"/>
              </a:rPr>
              <a:t>خلفی چپ</a:t>
            </a:r>
          </a:p>
          <a:p>
            <a:r>
              <a:rPr lang="fa-IR" dirty="0" smtClean="0">
                <a:cs typeface="B Nazanin" pitchFamily="2" charset="-78"/>
              </a:rPr>
              <a:t>کیسه صفرا یا روی سطح خلفی لوب میانه یا لوب خلفی قرار دارد.</a:t>
            </a:r>
          </a:p>
          <a:p>
            <a:r>
              <a:rPr lang="fa-IR" dirty="0" smtClean="0">
                <a:cs typeface="B Nazanin" pitchFamily="2" charset="-78"/>
              </a:rPr>
              <a:t>پنج جفت غده پستانی در طرفین قرار دارد</a:t>
            </a:r>
          </a:p>
          <a:p>
            <a:pPr lvl="1"/>
            <a:r>
              <a:rPr lang="fa-IR" dirty="0" smtClean="0">
                <a:cs typeface="B Nazanin" pitchFamily="2" charset="-78"/>
              </a:rPr>
              <a:t>نرها این غده ها را دارند اما سرپستان ها واضح نیست</a:t>
            </a:r>
          </a:p>
          <a:p>
            <a:r>
              <a:rPr lang="fa-IR" dirty="0" smtClean="0">
                <a:cs typeface="B Nazanin" pitchFamily="2" charset="-78"/>
              </a:rPr>
              <a:t>طحال موش نر 50 درصد بزرگتر از ماده است.</a:t>
            </a:r>
          </a:p>
          <a:p>
            <a:r>
              <a:rPr lang="fa-IR" dirty="0" smtClean="0">
                <a:cs typeface="B Nazanin" pitchFamily="2" charset="-78"/>
              </a:rPr>
              <a:t>پنیس استخوانی دارند و کانال مغابنی در تمام طول زندگی باز است.</a:t>
            </a:r>
          </a:p>
          <a:p>
            <a:r>
              <a:rPr lang="fa-IR" dirty="0" smtClean="0">
                <a:cs typeface="B Nazanin" pitchFamily="2" charset="-78"/>
              </a:rPr>
              <a:t>رحم موش به لحاظ ساختاری شبیه رت است</a:t>
            </a:r>
          </a:p>
          <a:p>
            <a:endParaRPr lang="fa-IR" dirty="0">
              <a:cs typeface="B Nazanin" pitchFamily="2" charset="-78"/>
            </a:endParaRPr>
          </a:p>
        </p:txBody>
      </p:sp>
      <p:pic>
        <p:nvPicPr>
          <p:cNvPr id="4" name="Picture 4" descr="http://www.informatics.jax.org/cookbook/images/54.jpg"/>
          <p:cNvPicPr>
            <a:picLocks noChangeAspect="1" noChangeArrowheads="1"/>
          </p:cNvPicPr>
          <p:nvPr/>
        </p:nvPicPr>
        <p:blipFill>
          <a:blip r:embed="rId2" cstate="print"/>
          <a:srcRect/>
          <a:stretch>
            <a:fillRect/>
          </a:stretch>
        </p:blipFill>
        <p:spPr bwMode="auto">
          <a:xfrm>
            <a:off x="104481" y="2830672"/>
            <a:ext cx="3819447" cy="3910696"/>
          </a:xfrm>
          <a:prstGeom prst="rect">
            <a:avLst/>
          </a:prstGeom>
          <a:noFill/>
        </p:spPr>
      </p:pic>
      <p:pic>
        <p:nvPicPr>
          <p:cNvPr id="10242" name="Picture 2" descr="http://eulep.pdn.cam.ac.uk/Necropsy_of_the_Mouse/imagesbig/Image7.jpg"/>
          <p:cNvPicPr>
            <a:picLocks noChangeAspect="1" noChangeArrowheads="1"/>
          </p:cNvPicPr>
          <p:nvPr/>
        </p:nvPicPr>
        <p:blipFill>
          <a:blip r:embed="rId3" cstate="print"/>
          <a:srcRect/>
          <a:stretch>
            <a:fillRect/>
          </a:stretch>
        </p:blipFill>
        <p:spPr bwMode="auto">
          <a:xfrm>
            <a:off x="683568" y="476672"/>
            <a:ext cx="2664295" cy="21229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مدلهای حیوانی</a:t>
            </a:r>
            <a:endParaRPr lang="fa-IR" dirty="0">
              <a:cs typeface="B Nazanin" pitchFamily="2" charset="-78"/>
            </a:endParaRPr>
          </a:p>
        </p:txBody>
      </p:sp>
      <p:sp>
        <p:nvSpPr>
          <p:cNvPr id="3" name="Content Placeholder 2"/>
          <p:cNvSpPr>
            <a:spLocks noGrp="1"/>
          </p:cNvSpPr>
          <p:nvPr>
            <p:ph idx="1"/>
          </p:nvPr>
        </p:nvSpPr>
        <p:spPr/>
        <p:txBody>
          <a:bodyPr>
            <a:normAutofit fontScale="70000" lnSpcReduction="20000"/>
          </a:bodyPr>
          <a:lstStyle/>
          <a:p>
            <a:r>
              <a:rPr lang="fa-IR" dirty="0" smtClean="0">
                <a:cs typeface="B Nazanin" pitchFamily="2" charset="-78"/>
              </a:rPr>
              <a:t>از قرن 19 در تحقیقات استفاده شده اند</a:t>
            </a:r>
          </a:p>
          <a:p>
            <a:r>
              <a:rPr lang="fa-IR" dirty="0" smtClean="0">
                <a:cs typeface="B Nazanin" pitchFamily="2" charset="-78"/>
              </a:rPr>
              <a:t>نسل گیری های زیاد برای ایجاد ویژگی های مشخص آرایه وسیعی از گوناگونی های ژنتیکی را ایجاد کرده است</a:t>
            </a:r>
          </a:p>
          <a:p>
            <a:r>
              <a:rPr lang="fa-IR" dirty="0" smtClean="0">
                <a:cs typeface="B Nazanin" pitchFamily="2" charset="-78"/>
              </a:rPr>
              <a:t>پتانسیل تولید مثلی بالا، آبستنی کوتاه مدت و دوره زندگی کوتاه مدلهای مناسبی هستند برای</a:t>
            </a:r>
          </a:p>
          <a:p>
            <a:pPr lvl="1"/>
            <a:r>
              <a:rPr lang="fa-IR" dirty="0" smtClean="0">
                <a:cs typeface="B Nazanin" pitchFamily="2" charset="-78"/>
              </a:rPr>
              <a:t>تراتولوژی، ژنتیک و پیری شناسی</a:t>
            </a:r>
          </a:p>
          <a:p>
            <a:r>
              <a:rPr lang="fa-IR" dirty="0" smtClean="0">
                <a:cs typeface="B Nazanin" pitchFamily="2" charset="-78"/>
              </a:rPr>
              <a:t>حسایت به بعضی ویروس های خاص و رشد تومورهای خاص</a:t>
            </a:r>
          </a:p>
          <a:p>
            <a:pPr lvl="1"/>
            <a:r>
              <a:rPr lang="fa-IR" dirty="0" smtClean="0">
                <a:cs typeface="B Nazanin" pitchFamily="2" charset="-78"/>
              </a:rPr>
              <a:t>انکولوژی و ویروس شناسی</a:t>
            </a:r>
          </a:p>
          <a:p>
            <a:r>
              <a:rPr lang="fa-IR" dirty="0" smtClean="0">
                <a:cs typeface="B Nazanin" pitchFamily="2" charset="-78"/>
              </a:rPr>
              <a:t>مطالعات سازگار نسجی بافتی در موشهای خالص</a:t>
            </a:r>
          </a:p>
          <a:p>
            <a:pPr lvl="1"/>
            <a:r>
              <a:rPr lang="fa-IR" dirty="0" smtClean="0">
                <a:cs typeface="B Nazanin" pitchFamily="2" charset="-78"/>
              </a:rPr>
              <a:t>پیوند عضو</a:t>
            </a:r>
          </a:p>
          <a:p>
            <a:r>
              <a:rPr lang="fa-IR" dirty="0" smtClean="0">
                <a:cs typeface="B Nazanin" pitchFamily="2" charset="-78"/>
              </a:rPr>
              <a:t>اندازه کوچک و قیمت نسبتا پایین </a:t>
            </a:r>
          </a:p>
          <a:p>
            <a:pPr lvl="1"/>
            <a:r>
              <a:rPr lang="fa-IR" dirty="0" smtClean="0">
                <a:cs typeface="B Nazanin" pitchFamily="2" charset="-78"/>
              </a:rPr>
              <a:t>مطالعات سمیت و سرطان زایی</a:t>
            </a:r>
          </a:p>
          <a:p>
            <a:r>
              <a:rPr lang="fa-IR" dirty="0" smtClean="0">
                <a:cs typeface="B Nazanin" pitchFamily="2" charset="-78"/>
              </a:rPr>
              <a:t>مطالعات دیابت، بیماریهای کلیوی، رفتاری، ژیاردیا، چاقی و تنوعی از بیماریهای اتوایمیون</a:t>
            </a:r>
          </a:p>
          <a:p>
            <a:endParaRPr lang="fa-IR"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تولید مثلی</a:t>
            </a:r>
            <a:endParaRPr lang="fa-IR" dirty="0">
              <a:cs typeface="B Nazanin" pitchFamily="2" charset="-78"/>
            </a:endParaRPr>
          </a:p>
        </p:txBody>
      </p:sp>
      <p:sp>
        <p:nvSpPr>
          <p:cNvPr id="3" name="Content Placeholder 2"/>
          <p:cNvSpPr>
            <a:spLocks noGrp="1"/>
          </p:cNvSpPr>
          <p:nvPr>
            <p:ph idx="1"/>
          </p:nvPr>
        </p:nvSpPr>
        <p:spPr/>
        <p:txBody>
          <a:bodyPr>
            <a:normAutofit fontScale="62500" lnSpcReduction="20000"/>
          </a:bodyPr>
          <a:lstStyle/>
          <a:p>
            <a:r>
              <a:rPr lang="fa-IR" dirty="0" smtClean="0">
                <a:cs typeface="B Nazanin" pitchFamily="2" charset="-78"/>
              </a:rPr>
              <a:t>پولی استروس با سیکل استروس 5-4 روزه</a:t>
            </a:r>
          </a:p>
          <a:p>
            <a:r>
              <a:rPr lang="fa-IR" dirty="0" smtClean="0">
                <a:cs typeface="B Nazanin" pitchFamily="2" charset="-78"/>
              </a:rPr>
              <a:t>سن بلوغ به طور متوسط 35 روزگی</a:t>
            </a:r>
          </a:p>
          <a:p>
            <a:pPr lvl="1"/>
            <a:r>
              <a:rPr lang="fa-IR" dirty="0" smtClean="0">
                <a:cs typeface="B Nazanin" pitchFamily="2" charset="-78"/>
              </a:rPr>
              <a:t>بلوغ جنسی نرها: 50 روزگی</a:t>
            </a:r>
          </a:p>
          <a:p>
            <a:pPr lvl="1"/>
            <a:r>
              <a:rPr lang="fa-IR" dirty="0" smtClean="0">
                <a:cs typeface="B Nazanin" pitchFamily="2" charset="-78"/>
              </a:rPr>
              <a:t>بلوغ جنسی ماده : 60-50 </a:t>
            </a:r>
            <a:r>
              <a:rPr lang="fa-IR" dirty="0" smtClean="0">
                <a:cs typeface="B Nazanin" pitchFamily="2" charset="-78"/>
              </a:rPr>
              <a:t>روزگی</a:t>
            </a:r>
          </a:p>
          <a:p>
            <a:r>
              <a:rPr lang="fa-IR" dirty="0" smtClean="0">
                <a:cs typeface="B Nazanin" pitchFamily="2" charset="-78"/>
              </a:rPr>
              <a:t>تخمک گذاری خود به خودی 11-8 ساعت بعد از شروع استروس اتفاق می افتد</a:t>
            </a:r>
          </a:p>
          <a:p>
            <a:r>
              <a:rPr lang="fa-IR" dirty="0" smtClean="0">
                <a:cs typeface="B Nazanin" pitchFamily="2" charset="-78"/>
              </a:rPr>
              <a:t>24-16 ساعت بعد از جفت گیری پلاک واژینال شکل می گیرد</a:t>
            </a:r>
          </a:p>
          <a:p>
            <a:endParaRPr lang="fa-IR" dirty="0" smtClean="0">
              <a:cs typeface="B Nazanin" pitchFamily="2" charset="-78"/>
            </a:endParaRPr>
          </a:p>
          <a:p>
            <a:r>
              <a:rPr lang="fa-IR" dirty="0" smtClean="0">
                <a:cs typeface="B Nazanin" pitchFamily="2" charset="-78"/>
              </a:rPr>
              <a:t>دوره حاملگی 21-19 روزه  با میانیگین بچه های 12-10 تا</a:t>
            </a:r>
          </a:p>
          <a:p>
            <a:pPr lvl="1"/>
            <a:r>
              <a:rPr lang="fa-IR" dirty="0" smtClean="0">
                <a:cs typeface="B Nazanin" pitchFamily="2" charset="-78"/>
              </a:rPr>
              <a:t>ماده های جوان توزادان کوچکتری به دنیا می اورند</a:t>
            </a:r>
          </a:p>
          <a:p>
            <a:r>
              <a:rPr lang="fa-IR" dirty="0" smtClean="0">
                <a:cs typeface="B Nazanin" pitchFamily="2" charset="-78"/>
              </a:rPr>
              <a:t>کانی بالیسم رایج نیست</a:t>
            </a:r>
          </a:p>
          <a:p>
            <a:r>
              <a:rPr lang="fa-IR" dirty="0" smtClean="0">
                <a:cs typeface="B Nazanin" pitchFamily="2" charset="-78"/>
              </a:rPr>
              <a:t>استروس بعد از زایمان 24-14 ساعت بعد از زایمان صورت می گیرد</a:t>
            </a:r>
          </a:p>
          <a:p>
            <a:pPr lvl="1"/>
            <a:r>
              <a:rPr lang="fa-IR" dirty="0" smtClean="0">
                <a:cs typeface="B Nazanin" pitchFamily="2" charset="-78"/>
              </a:rPr>
              <a:t>اگر در این مدت جفت گیری نشود،ماده از چرخش دوباره سیکل تا موقع از شیر گیری خودداری می </a:t>
            </a:r>
          </a:p>
          <a:p>
            <a:pPr lvl="1"/>
            <a:r>
              <a:rPr lang="fa-IR" dirty="0" smtClean="0">
                <a:cs typeface="B Nazanin" pitchFamily="2" charset="-78"/>
              </a:rPr>
              <a:t>در صورت جفت گیری، نوزادان در زمان از شیرگیری نوزادان قبلی به دنیا می ایند</a:t>
            </a:r>
          </a:p>
          <a:p>
            <a:pPr lvl="2"/>
            <a:r>
              <a:rPr lang="fa-IR" dirty="0" smtClean="0">
                <a:cs typeface="B Nazanin" pitchFamily="2" charset="-78"/>
              </a:rPr>
              <a:t>در این  مدت بچه های قبلی باید از مادر برای جلوگیری از آسیب به تازه متولیدن جدا شوند.</a:t>
            </a:r>
            <a:endParaRPr lang="fa-IR" dirty="0" smtClean="0">
              <a:cs typeface="B Nazanin" pitchFamily="2" charset="-78"/>
            </a:endParaRPr>
          </a:p>
          <a:p>
            <a:pPr lvl="1"/>
            <a:endParaRPr lang="fa-IR" dirty="0">
              <a:cs typeface="B Nazanin" pitchFamily="2" charset="-78"/>
            </a:endParaRPr>
          </a:p>
        </p:txBody>
      </p:sp>
      <p:pic>
        <p:nvPicPr>
          <p:cNvPr id="8196" name="Picture 4" descr="http://www.crittercatchersinc.com/images/mice2.jpg"/>
          <p:cNvPicPr>
            <a:picLocks noChangeAspect="1" noChangeArrowheads="1"/>
          </p:cNvPicPr>
          <p:nvPr/>
        </p:nvPicPr>
        <p:blipFill>
          <a:blip r:embed="rId2" cstate="print"/>
          <a:srcRect/>
          <a:stretch>
            <a:fillRect/>
          </a:stretch>
        </p:blipFill>
        <p:spPr bwMode="auto">
          <a:xfrm>
            <a:off x="323528" y="332656"/>
            <a:ext cx="2962898" cy="196597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1141</Words>
  <Application>Microsoft Office PowerPoint</Application>
  <PresentationFormat>On-screen Show (4:3)</PresentationFormat>
  <Paragraphs>150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Mouse</vt:lpstr>
      <vt:lpstr>Slide 2</vt:lpstr>
      <vt:lpstr>Slide 3</vt:lpstr>
      <vt:lpstr>خصوصیات آناتومیکی و فیزیولوژیکی</vt:lpstr>
      <vt:lpstr>سر و گردن</vt:lpstr>
      <vt:lpstr>سینه</vt:lpstr>
      <vt:lpstr>سیستم شکمی و اداری تناسلی</vt:lpstr>
      <vt:lpstr>مدلهای حیوانی</vt:lpstr>
      <vt:lpstr>تولید مثلی</vt:lpstr>
      <vt:lpstr>Slide 10</vt:lpstr>
      <vt:lpstr>سیستم های تولید مثلی</vt:lpstr>
      <vt:lpstr>ژنتیک و طبقه بندی موش های آزمایشگاهی</vt:lpstr>
      <vt:lpstr>Slide 13</vt:lpstr>
      <vt:lpstr>رفتار</vt:lpstr>
      <vt:lpstr>جادهی و تغذیه</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Mouse</dc:title>
  <dc:creator>Ebrahim</dc:creator>
  <cp:lastModifiedBy>Ebrahim</cp:lastModifiedBy>
  <cp:revision>10</cp:revision>
  <dcterms:created xsi:type="dcterms:W3CDTF">2014-04-21T02:21:54Z</dcterms:created>
  <dcterms:modified xsi:type="dcterms:W3CDTF">2014-04-21T08:19:48Z</dcterms:modified>
</cp:coreProperties>
</file>