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81" r:id="rId8"/>
    <p:sldId id="263" r:id="rId9"/>
    <p:sldId id="282" r:id="rId10"/>
    <p:sldId id="264" r:id="rId11"/>
    <p:sldId id="283" r:id="rId12"/>
    <p:sldId id="265" r:id="rId13"/>
    <p:sldId id="284" r:id="rId14"/>
    <p:sldId id="285" r:id="rId15"/>
    <p:sldId id="286" r:id="rId16"/>
    <p:sldId id="288" r:id="rId17"/>
    <p:sldId id="279" r:id="rId18"/>
    <p:sldId id="280" r:id="rId19"/>
    <p:sldId id="266" r:id="rId20"/>
    <p:sldId id="278" r:id="rId21"/>
    <p:sldId id="267" r:id="rId22"/>
    <p:sldId id="268" r:id="rId23"/>
    <p:sldId id="269" r:id="rId24"/>
    <p:sldId id="270" r:id="rId25"/>
    <p:sldId id="271" r:id="rId26"/>
    <p:sldId id="273" r:id="rId27"/>
    <p:sldId id="274" r:id="rId28"/>
    <p:sldId id="275" r:id="rId29"/>
    <p:sldId id="276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44" autoAdjust="0"/>
    <p:restoredTop sz="95317" autoAdjust="0"/>
  </p:normalViewPr>
  <p:slideViewPr>
    <p:cSldViewPr snapToGrid="0">
      <p:cViewPr varScale="1">
        <p:scale>
          <a:sx n="86" d="100"/>
          <a:sy n="86" d="100"/>
        </p:scale>
        <p:origin x="87" y="36"/>
      </p:cViewPr>
      <p:guideLst/>
    </p:cSldViewPr>
  </p:slideViewPr>
  <p:outlineViewPr>
    <p:cViewPr>
      <p:scale>
        <a:sx n="33" d="100"/>
        <a:sy n="33" d="100"/>
      </p:scale>
      <p:origin x="0" y="-18213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7C51B-B0AA-40F7-8655-39A4C2395D7B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589BF-FB99-4D37-B67B-F5F31CA50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021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7C51B-B0AA-40F7-8655-39A4C2395D7B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589BF-FB99-4D37-B67B-F5F31CA50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916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7C51B-B0AA-40F7-8655-39A4C2395D7B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589BF-FB99-4D37-B67B-F5F31CA5068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64947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7C51B-B0AA-40F7-8655-39A4C2395D7B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589BF-FB99-4D37-B67B-F5F31CA50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2763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7C51B-B0AA-40F7-8655-39A4C2395D7B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589BF-FB99-4D37-B67B-F5F31CA5068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837695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7C51B-B0AA-40F7-8655-39A4C2395D7B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589BF-FB99-4D37-B67B-F5F31CA50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904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7C51B-B0AA-40F7-8655-39A4C2395D7B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589BF-FB99-4D37-B67B-F5F31CA50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403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7C51B-B0AA-40F7-8655-39A4C2395D7B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589BF-FB99-4D37-B67B-F5F31CA50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364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7C51B-B0AA-40F7-8655-39A4C2395D7B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589BF-FB99-4D37-B67B-F5F31CA50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803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7C51B-B0AA-40F7-8655-39A4C2395D7B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589BF-FB99-4D37-B67B-F5F31CA50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591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7C51B-B0AA-40F7-8655-39A4C2395D7B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589BF-FB99-4D37-B67B-F5F31CA50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549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7C51B-B0AA-40F7-8655-39A4C2395D7B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589BF-FB99-4D37-B67B-F5F31CA50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724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7C51B-B0AA-40F7-8655-39A4C2395D7B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589BF-FB99-4D37-B67B-F5F31CA50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752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7C51B-B0AA-40F7-8655-39A4C2395D7B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589BF-FB99-4D37-B67B-F5F31CA50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36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7C51B-B0AA-40F7-8655-39A4C2395D7B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589BF-FB99-4D37-B67B-F5F31CA50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167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589BF-FB99-4D37-B67B-F5F31CA5068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7C51B-B0AA-40F7-8655-39A4C2395D7B}" type="datetimeFigureOut">
              <a:rPr lang="en-US" smtClean="0"/>
              <a:t>12/6/2025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5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7C51B-B0AA-40F7-8655-39A4C2395D7B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7D589BF-FB99-4D37-B67B-F5F31CA50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066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D7EC6-3E52-4DD3-BD86-D96CDAC43C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7522" y="1008992"/>
            <a:ext cx="7766936" cy="1812133"/>
          </a:xfrm>
        </p:spPr>
        <p:txBody>
          <a:bodyPr/>
          <a:lstStyle/>
          <a:p>
            <a:pPr algn="r" rtl="1"/>
            <a:r>
              <a:rPr lang="fa-IR" sz="4800" b="1" dirty="0">
                <a:cs typeface="2  Baran" panose="00000400000000000000" pitchFamily="2" charset="-78"/>
              </a:rPr>
              <a:t>کنترل کیفی دستگاه اسپکتوفتومتر و فتومتر</a:t>
            </a:r>
            <a:endParaRPr lang="en-US" sz="4800" b="1" dirty="0">
              <a:cs typeface="2  Baran" panose="00000400000000000000" pitchFamily="2" charset="-78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4805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27ED5B-7CF9-4C39-8C60-75C18D66B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624" y="118241"/>
            <a:ext cx="8596668" cy="6235262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endParaRPr lang="fa-IR" dirty="0">
              <a:cs typeface="2  Baran" panose="00000400000000000000" pitchFamily="2" charset="-78"/>
            </a:endParaRPr>
          </a:p>
          <a:p>
            <a:pPr algn="r" rtl="1">
              <a:lnSpc>
                <a:spcPct val="270000"/>
              </a:lnSpc>
              <a:buFont typeface="Wingdings" panose="05000000000000000000" pitchFamily="2" charset="2"/>
              <a:buChar char="q"/>
            </a:pPr>
            <a:r>
              <a:rPr lang="fa-IR" sz="2400" dirty="0">
                <a:solidFill>
                  <a:schemeClr val="tx1"/>
                </a:solidFill>
                <a:cs typeface="2  Baran" panose="00000400000000000000" pitchFamily="2" charset="-78"/>
              </a:rPr>
              <a:t>مونوکروماتور</a:t>
            </a:r>
            <a:r>
              <a:rPr lang="fa-IR" sz="1800" dirty="0">
                <a:solidFill>
                  <a:schemeClr val="tx1"/>
                </a:solidFill>
                <a:cs typeface="2  Baran" panose="00000400000000000000" pitchFamily="2" charset="-78"/>
              </a:rPr>
              <a:t>:نور عبوری از عدسی و شکاف هارا به نوری با طول موج مشخص و انتخابی تبدیل میکند.</a:t>
            </a:r>
          </a:p>
          <a:p>
            <a:pPr algn="r" rtl="1">
              <a:lnSpc>
                <a:spcPct val="270000"/>
              </a:lnSpc>
              <a:buFont typeface="Wingdings" panose="05000000000000000000" pitchFamily="2" charset="2"/>
              <a:buChar char="q"/>
            </a:pPr>
            <a:r>
              <a:rPr lang="fa-IR" sz="2400" dirty="0">
                <a:solidFill>
                  <a:schemeClr val="tx1"/>
                </a:solidFill>
                <a:cs typeface="2  Baran" panose="00000400000000000000" pitchFamily="2" charset="-78"/>
              </a:rPr>
              <a:t>منشور،فیلترو گریتینگ:</a:t>
            </a:r>
            <a:r>
              <a:rPr lang="fa-IR" sz="2000" dirty="0">
                <a:solidFill>
                  <a:schemeClr val="tx1"/>
                </a:solidFill>
                <a:cs typeface="2  Baran" panose="00000400000000000000" pitchFamily="2" charset="-78"/>
              </a:rPr>
              <a:t>جهت تجزیه نور و حذف نور های ناخواسته</a:t>
            </a:r>
          </a:p>
          <a:p>
            <a:pPr algn="r" rtl="1">
              <a:lnSpc>
                <a:spcPct val="270000"/>
              </a:lnSpc>
              <a:buFont typeface="Wingdings" panose="05000000000000000000" pitchFamily="2" charset="2"/>
              <a:buChar char="q"/>
            </a:pPr>
            <a:r>
              <a:rPr lang="fa-IR" sz="2400" dirty="0">
                <a:solidFill>
                  <a:schemeClr val="tx1"/>
                </a:solidFill>
                <a:cs typeface="2  Baran" panose="00000400000000000000" pitchFamily="2" charset="-78"/>
              </a:rPr>
              <a:t>ظرف محتوی نمونه(کوت):</a:t>
            </a:r>
            <a:r>
              <a:rPr lang="fa-IR" sz="2000" dirty="0">
                <a:solidFill>
                  <a:schemeClr val="tx1"/>
                </a:solidFill>
                <a:cs typeface="2  Baran" panose="00000400000000000000" pitchFamily="2" charset="-78"/>
              </a:rPr>
              <a:t>از جنس شیشه،کوارتز یا پلاستیک است و از نظر شکل دو نوع گرد و مکعبی هستند.</a:t>
            </a:r>
            <a:r>
              <a:rPr lang="fa-IR" sz="1800" dirty="0">
                <a:solidFill>
                  <a:schemeClr val="tx1"/>
                </a:solidFill>
                <a:cs typeface="2  Baran" panose="00000400000000000000" pitchFamily="2" charset="-78"/>
              </a:rPr>
              <a:t/>
            </a:r>
            <a:br>
              <a:rPr lang="fa-IR" sz="1800" dirty="0">
                <a:solidFill>
                  <a:schemeClr val="tx1"/>
                </a:solidFill>
                <a:cs typeface="2  Baran" panose="00000400000000000000" pitchFamily="2" charset="-78"/>
              </a:rPr>
            </a:br>
            <a:r>
              <a:rPr lang="fa-IR" sz="1800" dirty="0">
                <a:solidFill>
                  <a:schemeClr val="tx1"/>
                </a:solidFill>
                <a:cs typeface="2  Baran" panose="00000400000000000000" pitchFamily="2" charset="-78"/>
              </a:rPr>
              <a:t/>
            </a:r>
            <a:br>
              <a:rPr lang="fa-IR" sz="1800" dirty="0">
                <a:solidFill>
                  <a:schemeClr val="tx1"/>
                </a:solidFill>
                <a:cs typeface="2  Baran" panose="00000400000000000000" pitchFamily="2" charset="-78"/>
              </a:rPr>
            </a:br>
            <a:r>
              <a:rPr lang="fa-IR" sz="1800" dirty="0">
                <a:solidFill>
                  <a:schemeClr val="tx1"/>
                </a:solidFill>
                <a:cs typeface="2  Baran" panose="00000400000000000000" pitchFamily="2" charset="-78"/>
              </a:rPr>
              <a:t> </a:t>
            </a:r>
            <a:endParaRPr lang="fa-IR" dirty="0">
              <a:cs typeface="2  Baran" panose="00000400000000000000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FBC7DA-3612-4875-A761-A93D39CCDC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977" y="4461641"/>
            <a:ext cx="1631731" cy="16317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106FE5-F833-40F2-9E4C-9EB38F89DC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708" y="4461641"/>
            <a:ext cx="1718442" cy="163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224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28601"/>
            <a:ext cx="8229600" cy="5897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a-IR" sz="2800" dirty="0">
                <a:cs typeface="2  Baran" panose="00000400000000000000" pitchFamily="2" charset="-78"/>
              </a:rPr>
              <a:t>     3    منوکروماتور</a:t>
            </a:r>
          </a:p>
          <a:p>
            <a:pPr marL="0" indent="0">
              <a:buNone/>
            </a:pPr>
            <a:endParaRPr lang="fa-IR" sz="2800" dirty="0">
              <a:cs typeface="2  Baran" panose="00000400000000000000" pitchFamily="2" charset="-78"/>
            </a:endParaRPr>
          </a:p>
          <a:p>
            <a:pPr marL="0" indent="0">
              <a:buNone/>
            </a:pPr>
            <a:endParaRPr lang="fa-IR" sz="2800" dirty="0">
              <a:cs typeface="2  Baran" panose="00000400000000000000" pitchFamily="2" charset="-78"/>
            </a:endParaRPr>
          </a:p>
          <a:p>
            <a:pPr marL="0" indent="0">
              <a:buNone/>
            </a:pPr>
            <a:endParaRPr lang="fa-IR" sz="2800" dirty="0">
              <a:cs typeface="2  Baran" panose="00000400000000000000" pitchFamily="2" charset="-78"/>
            </a:endParaRPr>
          </a:p>
          <a:p>
            <a:pPr marL="0" indent="0">
              <a:buNone/>
            </a:pPr>
            <a:endParaRPr lang="fa-IR" sz="2800" dirty="0">
              <a:cs typeface="2  Baran" panose="00000400000000000000" pitchFamily="2" charset="-78"/>
            </a:endParaRPr>
          </a:p>
          <a:p>
            <a:pPr marL="0" indent="0">
              <a:buNone/>
            </a:pPr>
            <a:endParaRPr lang="fa-IR" sz="2800" dirty="0">
              <a:cs typeface="2  Baran" panose="00000400000000000000" pitchFamily="2" charset="-78"/>
            </a:endParaRPr>
          </a:p>
          <a:p>
            <a:pPr marL="0" indent="0">
              <a:buNone/>
            </a:pPr>
            <a:endParaRPr lang="fa-IR" sz="2800" dirty="0">
              <a:cs typeface="2  Baran" panose="00000400000000000000" pitchFamily="2" charset="-78"/>
            </a:endParaRPr>
          </a:p>
          <a:p>
            <a:pPr marL="0" indent="0">
              <a:buNone/>
            </a:pPr>
            <a:endParaRPr lang="fa-IR" sz="2800" dirty="0">
              <a:cs typeface="2  Baran" panose="00000400000000000000" pitchFamily="2" charset="-78"/>
            </a:endParaRPr>
          </a:p>
          <a:p>
            <a:pPr marL="0" indent="0">
              <a:buNone/>
            </a:pPr>
            <a:endParaRPr lang="fa-IR" sz="2800" dirty="0">
              <a:cs typeface="2  Baran" panose="00000400000000000000" pitchFamily="2" charset="-78"/>
            </a:endParaRPr>
          </a:p>
          <a:p>
            <a:pPr marL="0" indent="0">
              <a:buNone/>
            </a:pPr>
            <a:r>
              <a:rPr lang="fa-IR" sz="2400" dirty="0">
                <a:cs typeface="2  Baran" panose="00000400000000000000" pitchFamily="2" charset="-78"/>
              </a:rPr>
              <a:t>*زاویه ی برخورد نور با منشور یا گریتینگ طول موج را مشخص میکند.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345" y="939503"/>
            <a:ext cx="3165764" cy="23023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0" y="939503"/>
            <a:ext cx="2524844" cy="22194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0" y="2819400"/>
            <a:ext cx="3048000" cy="1905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30912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5548">
        <p14:gallery dir="l"/>
      </p:transition>
    </mc:Choice>
    <mc:Fallback xmlns="">
      <p:transition spd="slow" advTm="3554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9D307-3998-4B57-87DE-E74FFDE2B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457" y="1238306"/>
            <a:ext cx="8596668" cy="4626466"/>
          </a:xfrm>
        </p:spPr>
        <p:txBody>
          <a:bodyPr>
            <a:normAutofit/>
          </a:bodyPr>
          <a:lstStyle/>
          <a:p>
            <a:pPr algn="r" rtl="1">
              <a:lnSpc>
                <a:spcPct val="250000"/>
              </a:lnSpc>
              <a:buFont typeface="Wingdings" panose="05000000000000000000" pitchFamily="2" charset="2"/>
              <a:buChar char="q"/>
            </a:pPr>
            <a:r>
              <a:rPr lang="fa-IR" sz="2400" dirty="0">
                <a:cs typeface="2  Baran" panose="00000400000000000000" pitchFamily="2" charset="-78"/>
              </a:rPr>
              <a:t>نورسنج:</a:t>
            </a:r>
            <a:r>
              <a:rPr lang="fa-IR" sz="2000" dirty="0">
                <a:cs typeface="2  Baran" panose="00000400000000000000" pitchFamily="2" charset="-78"/>
              </a:rPr>
              <a:t>باتبدیل انرژی نورانی به انرژی الکتریکی مقدار جذب نور به وسیله محلول را اندازه گیری میکند.</a:t>
            </a:r>
          </a:p>
          <a:p>
            <a:pPr algn="r" rtl="1">
              <a:lnSpc>
                <a:spcPct val="250000"/>
              </a:lnSpc>
              <a:buFont typeface="Wingdings" panose="05000000000000000000" pitchFamily="2" charset="2"/>
              <a:buChar char="q"/>
            </a:pPr>
            <a:r>
              <a:rPr lang="fa-IR" sz="2400" dirty="0">
                <a:cs typeface="2  Baran" panose="00000400000000000000" pitchFamily="2" charset="-78"/>
              </a:rPr>
              <a:t>الکتریک سنج(آشکارساز):</a:t>
            </a:r>
            <a:r>
              <a:rPr lang="fa-IR" sz="2000" dirty="0">
                <a:cs typeface="2  Baran" panose="00000400000000000000" pitchFamily="2" charset="-78"/>
              </a:rPr>
              <a:t>جریان الکتریکی نورسنج را اندازه گیری میکندو دارای انواع عقربه ای و دیجیتالی است.</a:t>
            </a:r>
            <a:endParaRPr lang="en-US" sz="2400" dirty="0">
              <a:cs typeface="2  Bar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0102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304801"/>
            <a:ext cx="8229600" cy="582136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fa-IR" sz="2800" dirty="0">
                <a:cs typeface="2  Baran" panose="00000400000000000000" pitchFamily="2" charset="-78"/>
              </a:rPr>
              <a:t>     4   ظرف محتوی نمونه(کووت)</a:t>
            </a:r>
          </a:p>
          <a:p>
            <a:pPr marL="0" indent="0" algn="r">
              <a:buNone/>
            </a:pPr>
            <a:endParaRPr lang="fa-IR" sz="2800" dirty="0">
              <a:cs typeface="2  Baran" panose="00000400000000000000" pitchFamily="2" charset="-78"/>
            </a:endParaRPr>
          </a:p>
          <a:p>
            <a:pPr marL="0" indent="0" algn="r">
              <a:buNone/>
            </a:pPr>
            <a:r>
              <a:rPr lang="fa-IR" sz="2800" dirty="0">
                <a:cs typeface="2  Baran" panose="00000400000000000000" pitchFamily="2" charset="-78"/>
              </a:rPr>
              <a:t>-شیشه</a:t>
            </a:r>
          </a:p>
          <a:p>
            <a:pPr marL="0" indent="0" algn="r">
              <a:buNone/>
            </a:pPr>
            <a:r>
              <a:rPr lang="fa-IR" sz="2800" dirty="0">
                <a:cs typeface="2  Baran" panose="00000400000000000000" pitchFamily="2" charset="-78"/>
              </a:rPr>
              <a:t>-پلاستیک</a:t>
            </a:r>
          </a:p>
          <a:p>
            <a:pPr marL="0" indent="0" algn="r">
              <a:buNone/>
            </a:pPr>
            <a:r>
              <a:rPr lang="fa-IR" sz="2800" dirty="0">
                <a:cs typeface="2  Baran" panose="00000400000000000000" pitchFamily="2" charset="-78"/>
              </a:rPr>
              <a:t>-کوارتز          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709017"/>
            <a:ext cx="2209800" cy="2209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154" y="4419600"/>
            <a:ext cx="2064246" cy="22073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67000" y="1147695"/>
            <a:ext cx="27432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dirty="0"/>
              <a:t>مکعبی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71800" y="3918818"/>
            <a:ext cx="27432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dirty="0"/>
              <a:t>گرد</a:t>
            </a:r>
          </a:p>
        </p:txBody>
      </p:sp>
      <p:sp>
        <p:nvSpPr>
          <p:cNvPr id="2" name="Left Brace 1"/>
          <p:cNvSpPr/>
          <p:nvPr/>
        </p:nvSpPr>
        <p:spPr>
          <a:xfrm>
            <a:off x="8229600" y="1597736"/>
            <a:ext cx="762000" cy="840664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" name="TextBox 8"/>
          <p:cNvSpPr txBox="1"/>
          <p:nvPr/>
        </p:nvSpPr>
        <p:spPr>
          <a:xfrm>
            <a:off x="6130636" y="1756458"/>
            <a:ext cx="19812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2800" dirty="0"/>
              <a:t>نور مرئی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8229600" y="2813917"/>
            <a:ext cx="9144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567055" y="2552308"/>
            <a:ext cx="1558636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2800" dirty="0"/>
              <a:t>ماورا بنفش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3060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8397">
        <p14:gallery dir="l"/>
      </p:transition>
    </mc:Choice>
    <mc:Fallback xmlns="">
      <p:transition spd="slow" advTm="4839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  <p:bldP spid="2" grpId="0" animBg="1"/>
      <p:bldP spid="9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304801"/>
            <a:ext cx="8229600" cy="582136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fa-IR" sz="2800" dirty="0">
                <a:cs typeface="2  Baran" panose="00000400000000000000" pitchFamily="2" charset="-78"/>
              </a:rPr>
              <a:t>     5    نورسنج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49995" y="4105239"/>
            <a:ext cx="2281810" cy="2819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266" y="4380961"/>
            <a:ext cx="2020859" cy="23103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62600" y="3829399"/>
            <a:ext cx="243840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200" dirty="0"/>
              <a:t>فتو مولتی پلایر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1" y="3844354"/>
            <a:ext cx="2630459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200" dirty="0"/>
              <a:t>  اشکال مختلف فتودیود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244" y="4418228"/>
            <a:ext cx="2832676" cy="22661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65412" y="3829399"/>
            <a:ext cx="1868459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200" dirty="0"/>
              <a:t>فتوتیوب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665411" y="1523314"/>
            <a:ext cx="1371600" cy="838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/>
              <a:t>مونوکروماتور</a:t>
            </a:r>
          </a:p>
        </p:txBody>
      </p:sp>
      <p:sp>
        <p:nvSpPr>
          <p:cNvPr id="12" name="Right Arrow 11"/>
          <p:cNvSpPr/>
          <p:nvPr/>
        </p:nvSpPr>
        <p:spPr>
          <a:xfrm rot="10800000">
            <a:off x="7548015" y="1847507"/>
            <a:ext cx="775276" cy="189814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3" name="TextBox 12"/>
          <p:cNvSpPr txBox="1"/>
          <p:nvPr/>
        </p:nvSpPr>
        <p:spPr>
          <a:xfrm>
            <a:off x="7549185" y="1513102"/>
            <a:ext cx="94516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/>
              <a:t>نور مکمل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831566" y="1523314"/>
            <a:ext cx="1328506" cy="838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/>
              <a:t>کووت</a:t>
            </a:r>
          </a:p>
        </p:txBody>
      </p:sp>
      <p:sp>
        <p:nvSpPr>
          <p:cNvPr id="15" name="Teardrop 14"/>
          <p:cNvSpPr/>
          <p:nvPr/>
        </p:nvSpPr>
        <p:spPr>
          <a:xfrm>
            <a:off x="6781801" y="1598059"/>
            <a:ext cx="299995" cy="284374"/>
          </a:xfrm>
          <a:prstGeom prst="teardrop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6" name="Right Arrow 15"/>
          <p:cNvSpPr/>
          <p:nvPr/>
        </p:nvSpPr>
        <p:spPr>
          <a:xfrm rot="10800000">
            <a:off x="4800600" y="1847507"/>
            <a:ext cx="762000" cy="189815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8" name="Teardrop 17"/>
          <p:cNvSpPr/>
          <p:nvPr/>
        </p:nvSpPr>
        <p:spPr>
          <a:xfrm>
            <a:off x="5096411" y="1598060"/>
            <a:ext cx="260855" cy="249447"/>
          </a:xfrm>
          <a:prstGeom prst="teardrop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9" name="Rounded Rectangle 18"/>
          <p:cNvSpPr/>
          <p:nvPr/>
        </p:nvSpPr>
        <p:spPr>
          <a:xfrm>
            <a:off x="3041611" y="1574330"/>
            <a:ext cx="1357259" cy="838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/>
              <a:t>نور سنج</a:t>
            </a:r>
          </a:p>
        </p:txBody>
      </p:sp>
      <p:sp>
        <p:nvSpPr>
          <p:cNvPr id="21" name="Curved Up Arrow 20"/>
          <p:cNvSpPr/>
          <p:nvPr/>
        </p:nvSpPr>
        <p:spPr>
          <a:xfrm rot="5006508">
            <a:off x="2075536" y="2224898"/>
            <a:ext cx="1248212" cy="630581"/>
          </a:xfrm>
          <a:prstGeom prst="curvedUp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329535" y="2747441"/>
            <a:ext cx="1852065" cy="762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400" dirty="0"/>
              <a:t>اندازه گیری میزان</a:t>
            </a:r>
          </a:p>
          <a:p>
            <a:pPr algn="ctr"/>
            <a:r>
              <a:rPr lang="fa-IR" sz="1400" dirty="0"/>
              <a:t>نور جذب شده در محلول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789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1746">
        <p14:gallery dir="l"/>
      </p:transition>
    </mc:Choice>
    <mc:Fallback xmlns="">
      <p:transition spd="slow" advTm="6174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 animBg="1"/>
      <p:bldP spid="12" grpId="0" animBg="1"/>
      <p:bldP spid="13" grpId="0"/>
      <p:bldP spid="14" grpId="0" animBg="1"/>
      <p:bldP spid="15" grpId="0" animBg="1"/>
      <p:bldP spid="16" grpId="0" animBg="1"/>
      <p:bldP spid="18" grpId="0" animBg="1"/>
      <p:bldP spid="19" grpId="0" animBg="1"/>
      <p:bldP spid="21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304801"/>
            <a:ext cx="8229600" cy="582136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fa-IR" sz="2800" dirty="0">
                <a:cs typeface="2  Baran" panose="00000400000000000000" pitchFamily="2" charset="-78"/>
              </a:rPr>
              <a:t>     6     الکتریک سنج(آشکار ساز)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056" y="2362201"/>
            <a:ext cx="4100945" cy="30757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856" y="2230582"/>
            <a:ext cx="3338945" cy="33389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29000" y="1768916"/>
            <a:ext cx="23622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dirty="0"/>
              <a:t>دیجیتال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0" y="1768917"/>
            <a:ext cx="22860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dirty="0"/>
              <a:t>عقربه ای آنالوگ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205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2116">
        <p14:gallery dir="l"/>
      </p:transition>
    </mc:Choice>
    <mc:Fallback xmlns="">
      <p:transition spd="slow" advTm="1211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027664"/>
            <a:ext cx="7534834" cy="5144536"/>
          </a:xfrm>
        </p:spPr>
        <p:txBody>
          <a:bodyPr/>
          <a:lstStyle/>
          <a:p>
            <a:endParaRPr lang="fa-IR" dirty="0">
              <a:cs typeface="2  Baran" panose="00000400000000000000" pitchFamily="2" charset="-78"/>
            </a:endParaRPr>
          </a:p>
        </p:txBody>
      </p:sp>
      <p:pic>
        <p:nvPicPr>
          <p:cNvPr id="4" name="4_598306301154636892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47133" y="1295400"/>
            <a:ext cx="70866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051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41F4C-380E-40F0-A1BC-2ECA7C19C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959" y="560389"/>
            <a:ext cx="8596668" cy="5945186"/>
          </a:xfrm>
        </p:spPr>
        <p:txBody>
          <a:bodyPr>
            <a:normAutofit fontScale="85000" lnSpcReduction="20000"/>
          </a:bodyPr>
          <a:lstStyle/>
          <a:p>
            <a:pPr marL="0" indent="0" algn="r" rtl="1">
              <a:buNone/>
            </a:pPr>
            <a:r>
              <a:rPr lang="fa-IR" sz="5100" dirty="0">
                <a:solidFill>
                  <a:schemeClr val="accent2">
                    <a:lumMod val="50000"/>
                  </a:schemeClr>
                </a:solidFill>
                <a:cs typeface="2  Baran" panose="00000400000000000000" pitchFamily="2" charset="-78"/>
              </a:rPr>
              <a:t>دستگاه فتومتر</a:t>
            </a:r>
          </a:p>
          <a:p>
            <a:pPr marL="0" indent="0" algn="r" rtl="1">
              <a:buNone/>
            </a:pPr>
            <a:endParaRPr lang="fa-IR" sz="3600" dirty="0">
              <a:solidFill>
                <a:schemeClr val="accent2">
                  <a:lumMod val="50000"/>
                </a:schemeClr>
              </a:solidFill>
              <a:cs typeface="2  Baran" panose="00000400000000000000" pitchFamily="2" charset="-78"/>
            </a:endParaRPr>
          </a:p>
          <a:p>
            <a:pPr marL="0" indent="0" algn="r" rtl="1">
              <a:lnSpc>
                <a:spcPct val="270000"/>
              </a:lnSpc>
              <a:buNone/>
            </a:pPr>
            <a:r>
              <a:rPr lang="fa-IR" sz="2600" dirty="0">
                <a:solidFill>
                  <a:schemeClr val="tx1"/>
                </a:solidFill>
                <a:cs typeface="2  Baran" panose="00000400000000000000" pitchFamily="2" charset="-78"/>
              </a:rPr>
              <a:t>اساس کار همانند اسپکتوفتومتر</a:t>
            </a:r>
          </a:p>
          <a:p>
            <a:pPr marL="0" indent="0" algn="r" rtl="1">
              <a:lnSpc>
                <a:spcPct val="270000"/>
              </a:lnSpc>
              <a:buNone/>
            </a:pPr>
            <a:r>
              <a:rPr lang="fa-IR" sz="2600" dirty="0">
                <a:solidFill>
                  <a:schemeClr val="tx1"/>
                </a:solidFill>
                <a:cs typeface="2  Baran" panose="00000400000000000000" pitchFamily="2" charset="-78"/>
              </a:rPr>
              <a:t>مونوکروماتور در فتومتر بخش اعظم نورراجذب کرده و فقط طول موج های محدود را عبور میدهند</a:t>
            </a:r>
          </a:p>
          <a:p>
            <a:pPr marL="0" indent="0" algn="r" rtl="1">
              <a:lnSpc>
                <a:spcPct val="270000"/>
              </a:lnSpc>
              <a:buNone/>
            </a:pPr>
            <a:r>
              <a:rPr lang="fa-IR" sz="2600" dirty="0">
                <a:solidFill>
                  <a:schemeClr val="tx1"/>
                </a:solidFill>
                <a:cs typeface="2  Baran" panose="00000400000000000000" pitchFamily="2" charset="-78"/>
              </a:rPr>
              <a:t>فتومتر هاید نسل جدید نیمه اتوماتیک اند و دارای انکوباتور 37درجه برای آزمایش های آنزیمی که نیاز به خوانش متوالی در دمای 37 درجه دارند دبه کار میرود</a:t>
            </a:r>
          </a:p>
          <a:p>
            <a:pPr marL="0" indent="0" algn="r" rtl="1">
              <a:buNone/>
            </a:pPr>
            <a:endParaRPr lang="fa-IR" sz="2000" dirty="0">
              <a:solidFill>
                <a:schemeClr val="tx1"/>
              </a:solidFill>
              <a:cs typeface="2  Bara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2000" dirty="0">
                <a:solidFill>
                  <a:schemeClr val="tx1"/>
                </a:solidFill>
                <a:cs typeface="2  Baran" panose="00000400000000000000" pitchFamily="2" charset="-78"/>
              </a:rPr>
              <a:t>																																										</a:t>
            </a:r>
          </a:p>
          <a:p>
            <a:pPr marL="0" indent="0" algn="r" rtl="1">
              <a:buNone/>
            </a:pPr>
            <a:endParaRPr lang="en-US" sz="2000" dirty="0">
              <a:solidFill>
                <a:schemeClr val="tx1"/>
              </a:solidFill>
              <a:cs typeface="2  Baran" panose="00000400000000000000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0C8BC4-FEA6-4212-BD45-AB9893B561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685" y="560389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088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96A62F-FE36-49B4-BBF0-E9A902B4C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09" y="541339"/>
            <a:ext cx="8596668" cy="6669086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3200" dirty="0">
                <a:solidFill>
                  <a:srgbClr val="7030A0"/>
                </a:solidFill>
                <a:cs typeface="2  Baran" panose="00000400000000000000" pitchFamily="2" charset="-78"/>
              </a:rPr>
              <a:t>عوامل ایجاد خطا در سیستم های فتومتری</a:t>
            </a:r>
          </a:p>
          <a:p>
            <a:pPr marL="0" indent="0" algn="r" rtl="1">
              <a:buNone/>
            </a:pPr>
            <a:endParaRPr lang="fa-IR" sz="3200" dirty="0">
              <a:solidFill>
                <a:srgbClr val="7030A0"/>
              </a:solidFill>
              <a:cs typeface="2  Baran" panose="00000400000000000000" pitchFamily="2" charset="-78"/>
            </a:endParaRPr>
          </a:p>
          <a:p>
            <a:pPr marL="457200" indent="-457200" algn="r" rtl="1">
              <a:lnSpc>
                <a:spcPct val="300000"/>
              </a:lnSpc>
              <a:buFont typeface="+mj-lt"/>
              <a:buAutoNum type="arabicParenR"/>
            </a:pPr>
            <a:r>
              <a:rPr lang="fa-IR" sz="2000" b="1" dirty="0">
                <a:solidFill>
                  <a:schemeClr val="tx1"/>
                </a:solidFill>
                <a:cs typeface="2  Baran" panose="00000400000000000000" pitchFamily="2" charset="-78"/>
              </a:rPr>
              <a:t>کیفیت نامناسب منبع نوری</a:t>
            </a:r>
            <a:r>
              <a:rPr lang="fa-IR" sz="2000" dirty="0">
                <a:solidFill>
                  <a:schemeClr val="tx1"/>
                </a:solidFill>
                <a:cs typeface="2  Baran" panose="00000400000000000000" pitchFamily="2" charset="-78"/>
              </a:rPr>
              <a:t>:</a:t>
            </a:r>
            <a:r>
              <a:rPr lang="fa-IR" dirty="0">
                <a:solidFill>
                  <a:schemeClr val="tx1"/>
                </a:solidFill>
                <a:cs typeface="2  Baran" panose="00000400000000000000" pitchFamily="2" charset="-78"/>
              </a:rPr>
              <a:t>به علت کارکرد بیش از حد یا کثیف شدن جداره بیرونی لامپ</a:t>
            </a:r>
          </a:p>
          <a:p>
            <a:pPr marL="457200" indent="-457200" algn="r" rtl="1">
              <a:lnSpc>
                <a:spcPct val="300000"/>
              </a:lnSpc>
              <a:buFont typeface="+mj-lt"/>
              <a:buAutoNum type="arabicParenR"/>
            </a:pPr>
            <a:r>
              <a:rPr lang="fa-IR" sz="2000" b="1" dirty="0">
                <a:solidFill>
                  <a:schemeClr val="tx1"/>
                </a:solidFill>
                <a:cs typeface="2  Baran" panose="00000400000000000000" pitchFamily="2" charset="-78"/>
              </a:rPr>
              <a:t>کیفیت نامناسب مونوکروماتور:</a:t>
            </a:r>
            <a:r>
              <a:rPr lang="fa-IR" dirty="0">
                <a:solidFill>
                  <a:schemeClr val="tx1"/>
                </a:solidFill>
                <a:cs typeface="2  Baran" panose="00000400000000000000" pitchFamily="2" charset="-78"/>
              </a:rPr>
              <a:t>کثیف شدن فیلتر ها،منشور توسط گردو غبار</a:t>
            </a:r>
          </a:p>
          <a:p>
            <a:pPr marL="457200" indent="-457200" algn="r" rtl="1">
              <a:lnSpc>
                <a:spcPct val="300000"/>
              </a:lnSpc>
              <a:buFont typeface="+mj-lt"/>
              <a:buAutoNum type="arabicParenR"/>
            </a:pPr>
            <a:r>
              <a:rPr lang="fa-IR" sz="2000" b="1" dirty="0">
                <a:solidFill>
                  <a:schemeClr val="tx1"/>
                </a:solidFill>
                <a:cs typeface="2  Baran" panose="00000400000000000000" pitchFamily="2" charset="-78"/>
              </a:rPr>
              <a:t>اشکال در آشکارساز:</a:t>
            </a:r>
            <a:r>
              <a:rPr lang="fa-IR" dirty="0">
                <a:solidFill>
                  <a:schemeClr val="tx1"/>
                </a:solidFill>
                <a:cs typeface="2  Baran" panose="00000400000000000000" pitchFamily="2" charset="-78"/>
              </a:rPr>
              <a:t>کثیف شدن و ضعیف شدن گیرنده های نوری</a:t>
            </a:r>
            <a:endParaRPr lang="en-US" sz="2000" b="1" dirty="0">
              <a:solidFill>
                <a:schemeClr val="tx1"/>
              </a:solidFill>
              <a:cs typeface="2  Bar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97605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A4DDC8-E22E-45BF-95F4-B341FC0B0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788" y="473678"/>
            <a:ext cx="8596668" cy="6463149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3200" dirty="0">
                <a:solidFill>
                  <a:srgbClr val="002060"/>
                </a:solidFill>
                <a:cs typeface="2  Baran" panose="00000400000000000000" pitchFamily="2" charset="-78"/>
              </a:rPr>
              <a:t>کنترل کیفی دستگاه اسپکتوفتومتر</a:t>
            </a:r>
          </a:p>
          <a:p>
            <a:pPr marL="0" indent="0" algn="r" rtl="1">
              <a:buNone/>
            </a:pPr>
            <a:endParaRPr lang="fa-IR" sz="3200" dirty="0">
              <a:solidFill>
                <a:schemeClr val="accent5">
                  <a:lumMod val="75000"/>
                </a:schemeClr>
              </a:solidFill>
              <a:cs typeface="2  Baran" panose="00000400000000000000" pitchFamily="2" charset="-78"/>
            </a:endParaRPr>
          </a:p>
          <a:p>
            <a:pPr algn="r" rtl="1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fa-IR" sz="2400" dirty="0">
                <a:solidFill>
                  <a:schemeClr val="tx1"/>
                </a:solidFill>
                <a:cs typeface="2  Baran" panose="00000400000000000000" pitchFamily="2" charset="-78"/>
              </a:rPr>
              <a:t>صحت فتومتریک</a:t>
            </a:r>
          </a:p>
          <a:p>
            <a:pPr algn="r" rtl="1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fa-IR" sz="2400" dirty="0">
                <a:solidFill>
                  <a:schemeClr val="tx1"/>
                </a:solidFill>
                <a:cs typeface="2  Baran" panose="00000400000000000000" pitchFamily="2" charset="-78"/>
              </a:rPr>
              <a:t>صحت طول موج</a:t>
            </a:r>
          </a:p>
          <a:p>
            <a:pPr algn="r" rtl="1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fa-IR" sz="2400" dirty="0">
                <a:solidFill>
                  <a:schemeClr val="tx1"/>
                </a:solidFill>
                <a:cs typeface="2  Baran" panose="00000400000000000000" pitchFamily="2" charset="-78"/>
              </a:rPr>
              <a:t>خطی بودن</a:t>
            </a:r>
          </a:p>
          <a:p>
            <a:pPr algn="r" rtl="1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fa-IR" sz="2400" dirty="0">
                <a:solidFill>
                  <a:schemeClr val="tx1"/>
                </a:solidFill>
                <a:cs typeface="2  Baran" panose="00000400000000000000" pitchFamily="2" charset="-78"/>
              </a:rPr>
              <a:t>رانش فتومتری</a:t>
            </a:r>
          </a:p>
          <a:p>
            <a:pPr algn="r" rtl="1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fa-IR" sz="2400" dirty="0">
                <a:solidFill>
                  <a:schemeClr val="tx1"/>
                </a:solidFill>
                <a:cs typeface="2  Baran" panose="00000400000000000000" pitchFamily="2" charset="-78"/>
              </a:rPr>
              <a:t>نورهای ناخواسته</a:t>
            </a:r>
            <a:endParaRPr lang="en-US" sz="2400" dirty="0">
              <a:solidFill>
                <a:schemeClr val="tx1"/>
              </a:solidFill>
              <a:cs typeface="2  Bar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89616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FB046-63AD-4B62-A921-9FB729944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76" y="488731"/>
            <a:ext cx="8596668" cy="1320800"/>
          </a:xfrm>
        </p:spPr>
        <p:txBody>
          <a:bodyPr>
            <a:normAutofit/>
          </a:bodyPr>
          <a:lstStyle/>
          <a:p>
            <a:pPr algn="r" rtl="1"/>
            <a:r>
              <a:rPr lang="fa-IR" sz="3200" dirty="0">
                <a:solidFill>
                  <a:schemeClr val="accent1">
                    <a:lumMod val="75000"/>
                  </a:schemeClr>
                </a:solidFill>
                <a:cs typeface="2  Baran" panose="00000400000000000000" pitchFamily="2" charset="-78"/>
              </a:rPr>
              <a:t>اسپکتوفتومتر</a:t>
            </a:r>
            <a:endParaRPr lang="en-US" sz="3200" dirty="0">
              <a:solidFill>
                <a:schemeClr val="accent1">
                  <a:lumMod val="75000"/>
                </a:schemeClr>
              </a:solidFill>
              <a:cs typeface="2  Baran" panose="000004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284C09-47C2-4169-88ED-4995A8AE8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810" y="952585"/>
            <a:ext cx="8596668" cy="3880773"/>
          </a:xfrm>
        </p:spPr>
        <p:txBody>
          <a:bodyPr>
            <a:normAutofit/>
          </a:bodyPr>
          <a:lstStyle/>
          <a:p>
            <a:pPr marL="0" indent="0" algn="ctr" rtl="1">
              <a:buNone/>
            </a:pPr>
            <a:endParaRPr lang="fa-IR" sz="3200" dirty="0">
              <a:solidFill>
                <a:srgbClr val="7030A0"/>
              </a:solidFill>
              <a:cs typeface="2  Baran" panose="00000400000000000000" pitchFamily="2" charset="-78"/>
            </a:endParaRP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3600" dirty="0">
                <a:cs typeface="2  Baran" panose="00000400000000000000" pitchFamily="2" charset="-78"/>
              </a:rPr>
              <a:t>دستگاهی است برای </a:t>
            </a:r>
            <a:r>
              <a:rPr lang="fa-IR" sz="3600" dirty="0">
                <a:solidFill>
                  <a:srgbClr val="7030A0"/>
                </a:solidFill>
                <a:cs typeface="2  Baran" panose="00000400000000000000" pitchFamily="2" charset="-78"/>
              </a:rPr>
              <a:t>اندازه گیری غلظت ماده رنگی</a:t>
            </a:r>
            <a:r>
              <a:rPr lang="fa-IR" sz="3600" dirty="0">
                <a:cs typeface="2  Baran" panose="00000400000000000000" pitchFamily="2" charset="-78"/>
              </a:rPr>
              <a:t> محلول هایی مثل قند،اوره، اسید اوریک و نظایر آن.</a:t>
            </a:r>
          </a:p>
          <a:p>
            <a:pPr marL="0" indent="0" algn="r" rtl="1">
              <a:buNone/>
            </a:pPr>
            <a:r>
              <a:rPr lang="fa-IR" sz="3600" dirty="0">
                <a:cs typeface="2  Baran" panose="00000400000000000000" pitchFamily="2" charset="-78"/>
              </a:rPr>
              <a:t> </a:t>
            </a:r>
            <a:endParaRPr lang="en-US" sz="3600" dirty="0">
              <a:cs typeface="2  Baran" panose="00000400000000000000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D7B66F-638E-4F6A-92DF-0A07C79E2F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427" y="3848015"/>
            <a:ext cx="3105806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22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BE5AC-07BE-4BDA-8D49-E12171EBAF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208" y="276225"/>
            <a:ext cx="8876241" cy="6305550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3200" dirty="0">
                <a:solidFill>
                  <a:srgbClr val="002060"/>
                </a:solidFill>
                <a:cs typeface="2  Baran" panose="00000400000000000000" pitchFamily="2" charset="-78"/>
              </a:rPr>
              <a:t>کنترل کیفی دستگاه فتومتر</a:t>
            </a:r>
          </a:p>
          <a:p>
            <a:pPr marL="0" indent="0" algn="r" rtl="1">
              <a:buNone/>
            </a:pPr>
            <a:endParaRPr lang="fa-IR" sz="2000" dirty="0">
              <a:solidFill>
                <a:srgbClr val="002060"/>
              </a:solidFill>
              <a:cs typeface="2  Baran" panose="00000400000000000000" pitchFamily="2" charset="-78"/>
            </a:endParaRPr>
          </a:p>
          <a:p>
            <a:pPr algn="r" rtl="1">
              <a:lnSpc>
                <a:spcPct val="310000"/>
              </a:lnSpc>
              <a:buFont typeface="Wingdings" panose="05000000000000000000" pitchFamily="2" charset="2"/>
              <a:buChar char="v"/>
            </a:pPr>
            <a:r>
              <a:rPr lang="fa-IR" sz="2000" dirty="0">
                <a:solidFill>
                  <a:srgbClr val="002060"/>
                </a:solidFill>
                <a:cs typeface="2  Baran" panose="00000400000000000000" pitchFamily="2" charset="-78"/>
              </a:rPr>
              <a:t>خطی بودن</a:t>
            </a:r>
          </a:p>
          <a:p>
            <a:pPr algn="r" rtl="1">
              <a:lnSpc>
                <a:spcPct val="310000"/>
              </a:lnSpc>
              <a:buFont typeface="Wingdings" panose="05000000000000000000" pitchFamily="2" charset="2"/>
              <a:buChar char="v"/>
            </a:pPr>
            <a:r>
              <a:rPr lang="fa-IR" sz="2000" dirty="0">
                <a:solidFill>
                  <a:srgbClr val="002060"/>
                </a:solidFill>
                <a:cs typeface="2  Baran" panose="00000400000000000000" pitchFamily="2" charset="-78"/>
              </a:rPr>
              <a:t>رانش فتومتری</a:t>
            </a:r>
          </a:p>
          <a:p>
            <a:pPr algn="r" rtl="1">
              <a:lnSpc>
                <a:spcPct val="310000"/>
              </a:lnSpc>
              <a:buFont typeface="Wingdings" panose="05000000000000000000" pitchFamily="2" charset="2"/>
              <a:buChar char="v"/>
            </a:pPr>
            <a:r>
              <a:rPr lang="fa-IR" sz="2000" dirty="0">
                <a:solidFill>
                  <a:srgbClr val="002060"/>
                </a:solidFill>
                <a:cs typeface="2  Baran" panose="00000400000000000000" pitchFamily="2" charset="-78"/>
              </a:rPr>
              <a:t>انوار ناخواسته</a:t>
            </a:r>
          </a:p>
          <a:p>
            <a:pPr marL="0" indent="0" algn="r" rtl="1">
              <a:lnSpc>
                <a:spcPct val="310000"/>
              </a:lnSpc>
              <a:buNone/>
            </a:pPr>
            <a:r>
              <a:rPr lang="fa-IR" sz="2000" dirty="0">
                <a:solidFill>
                  <a:srgbClr val="002060"/>
                </a:solidFill>
                <a:cs typeface="2  Baran" panose="00000400000000000000" pitchFamily="2" charset="-78"/>
              </a:rPr>
              <a:t>صحت فتومتریک و صحت طول موج و دمای محفظه باید از طریق شرکت پشتیبان بررسی شود</a:t>
            </a:r>
          </a:p>
        </p:txBody>
      </p:sp>
    </p:spTree>
    <p:extLst>
      <p:ext uri="{BB962C8B-B14F-4D97-AF65-F5344CB8AC3E}">
        <p14:creationId xmlns:p14="http://schemas.microsoft.com/office/powerpoint/2010/main" val="181586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4F376-2FDC-4449-A0EB-A2BEC2409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726" y="441434"/>
            <a:ext cx="9081522" cy="5841125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2400" dirty="0">
                <a:solidFill>
                  <a:schemeClr val="accent1">
                    <a:lumMod val="50000"/>
                  </a:schemeClr>
                </a:solidFill>
                <a:cs typeface="2  Baran" panose="00000400000000000000" pitchFamily="2" charset="-78"/>
              </a:rPr>
              <a:t>صحت فتومتری</a:t>
            </a:r>
          </a:p>
          <a:p>
            <a:pPr marL="0" indent="0" algn="r" rtl="1">
              <a:buNone/>
            </a:pPr>
            <a:endParaRPr lang="fa-IR" sz="2000" dirty="0">
              <a:solidFill>
                <a:schemeClr val="tx1"/>
              </a:solidFill>
              <a:cs typeface="2  Baran" panose="00000400000000000000" pitchFamily="2" charset="-78"/>
            </a:endParaRP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000" dirty="0">
                <a:solidFill>
                  <a:schemeClr val="tx1"/>
                </a:solidFill>
                <a:cs typeface="2  Baran" panose="00000400000000000000" pitchFamily="2" charset="-78"/>
              </a:rPr>
              <a:t>برای اطمینان از درستی جذب نور دستگاه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000" dirty="0">
                <a:solidFill>
                  <a:schemeClr val="tx1"/>
                </a:solidFill>
                <a:cs typeface="2  Baran" panose="00000400000000000000" pitchFamily="2" charset="-78"/>
              </a:rPr>
              <a:t>عوامل موثر:توانایی </a:t>
            </a:r>
            <a:r>
              <a:rPr lang="fa-IR" sz="2000" u="sng" dirty="0">
                <a:solidFill>
                  <a:schemeClr val="tx1"/>
                </a:solidFill>
                <a:cs typeface="2  Baran" panose="00000400000000000000" pitchFamily="2" charset="-78"/>
              </a:rPr>
              <a:t>لامپ</a:t>
            </a:r>
            <a:r>
              <a:rPr lang="fa-IR" sz="2000" dirty="0">
                <a:solidFill>
                  <a:schemeClr val="tx1"/>
                </a:solidFill>
                <a:cs typeface="2  Baran" panose="00000400000000000000" pitchFamily="2" charset="-78"/>
              </a:rPr>
              <a:t> در ارائه حداکثرتابش،پهنای </a:t>
            </a:r>
            <a:r>
              <a:rPr lang="fa-IR" sz="2000" u="sng" dirty="0">
                <a:solidFill>
                  <a:schemeClr val="tx1"/>
                </a:solidFill>
                <a:cs typeface="2  Baran" panose="00000400000000000000" pitchFamily="2" charset="-78"/>
              </a:rPr>
              <a:t>طیف نور</a:t>
            </a:r>
            <a:r>
              <a:rPr lang="fa-IR" sz="2000" dirty="0">
                <a:solidFill>
                  <a:schemeClr val="tx1"/>
                </a:solidFill>
                <a:cs typeface="2  Baran" panose="00000400000000000000" pitchFamily="2" charset="-78"/>
              </a:rPr>
              <a:t>،نوع و کیفیت </a:t>
            </a:r>
            <a:r>
              <a:rPr lang="fa-IR" sz="2000" u="sng" dirty="0">
                <a:solidFill>
                  <a:schemeClr val="tx1"/>
                </a:solidFill>
                <a:cs typeface="2  Baran" panose="00000400000000000000" pitchFamily="2" charset="-78"/>
              </a:rPr>
              <a:t>منوکروماتور </a:t>
            </a:r>
            <a:r>
              <a:rPr lang="fa-IR" sz="2000" dirty="0">
                <a:solidFill>
                  <a:schemeClr val="tx1"/>
                </a:solidFill>
                <a:cs typeface="2  Baran" panose="00000400000000000000" pitchFamily="2" charset="-78"/>
              </a:rPr>
              <a:t>و...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000" dirty="0">
                <a:solidFill>
                  <a:schemeClr val="tx1"/>
                </a:solidFill>
                <a:cs typeface="2  Baran" panose="00000400000000000000" pitchFamily="2" charset="-78"/>
              </a:rPr>
              <a:t>روشها:</a:t>
            </a:r>
          </a:p>
          <a:p>
            <a:pPr marL="457200" indent="-457200" algn="r" rtl="1">
              <a:lnSpc>
                <a:spcPct val="150000"/>
              </a:lnSpc>
              <a:buFont typeface="+mj-lt"/>
              <a:buAutoNum type="arabicPeriod"/>
            </a:pPr>
            <a:r>
              <a:rPr lang="fa-IR" sz="2000" dirty="0">
                <a:solidFill>
                  <a:schemeClr val="tx1"/>
                </a:solidFill>
                <a:cs typeface="2  Baran" panose="00000400000000000000" pitchFamily="2" charset="-78"/>
              </a:rPr>
              <a:t>استفاده از فیلترهای شیشه ای استانداردبا دانسیته خنثی</a:t>
            </a:r>
            <a:endParaRPr lang="fa-IR" sz="2000" dirty="0">
              <a:solidFill>
                <a:schemeClr val="accent1">
                  <a:lumMod val="50000"/>
                </a:schemeClr>
              </a:solidFill>
              <a:cs typeface="2  Baran" panose="00000400000000000000" pitchFamily="2" charset="-78"/>
            </a:endParaRPr>
          </a:p>
          <a:p>
            <a:pPr marL="457200" indent="-457200" algn="r" rtl="1">
              <a:lnSpc>
                <a:spcPct val="150000"/>
              </a:lnSpc>
              <a:buFont typeface="+mj-lt"/>
              <a:buAutoNum type="arabicPeriod"/>
            </a:pPr>
            <a:r>
              <a:rPr lang="fa-IR" sz="2000" dirty="0">
                <a:solidFill>
                  <a:schemeClr val="tx1"/>
                </a:solidFill>
                <a:cs typeface="2  Baran" panose="00000400000000000000" pitchFamily="2" charset="-78"/>
              </a:rPr>
              <a:t>استفاده از محلول های استاندارد</a:t>
            </a:r>
          </a:p>
          <a:p>
            <a:pPr marL="457200" indent="-457200" algn="r" rtl="1">
              <a:lnSpc>
                <a:spcPct val="150000"/>
              </a:lnSpc>
              <a:buFont typeface="+mj-lt"/>
              <a:buAutoNum type="arabicPeriod"/>
            </a:pPr>
            <a:r>
              <a:rPr lang="fa-IR" sz="2000" dirty="0">
                <a:solidFill>
                  <a:schemeClr val="tx1"/>
                </a:solidFill>
                <a:cs typeface="2  Baran" panose="00000400000000000000" pitchFamily="2" charset="-78"/>
              </a:rPr>
              <a:t>استفاده از محلول های تجاری آماده</a:t>
            </a:r>
          </a:p>
        </p:txBody>
      </p:sp>
    </p:spTree>
    <p:extLst>
      <p:ext uri="{BB962C8B-B14F-4D97-AF65-F5344CB8AC3E}">
        <p14:creationId xmlns:p14="http://schemas.microsoft.com/office/powerpoint/2010/main" val="279798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3B9B92-52FD-4073-86AB-802A65AAD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64431"/>
            <a:ext cx="8596668" cy="5201907"/>
          </a:xfrm>
        </p:spPr>
        <p:txBody>
          <a:bodyPr/>
          <a:lstStyle/>
          <a:p>
            <a:pPr marL="0" indent="0" algn="r" rtl="1">
              <a:buNone/>
            </a:pPr>
            <a:r>
              <a:rPr lang="fa-IR" sz="2800" dirty="0">
                <a:cs typeface="2  Baran" panose="00000400000000000000" pitchFamily="2" charset="-78"/>
              </a:rPr>
              <a:t>1- فیلتر های شیشه ای استاندارد</a:t>
            </a:r>
          </a:p>
          <a:p>
            <a:pPr algn="r" rtl="1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fa-IR" dirty="0">
                <a:cs typeface="2  Baran" panose="00000400000000000000" pitchFamily="2" charset="-78"/>
              </a:rPr>
              <a:t> </a:t>
            </a:r>
            <a:r>
              <a:rPr lang="fa-IR" sz="2000" dirty="0">
                <a:solidFill>
                  <a:srgbClr val="FF0000"/>
                </a:solidFill>
                <a:cs typeface="2  Baran" panose="00000400000000000000" pitchFamily="2" charset="-78"/>
              </a:rPr>
              <a:t>شیشه استاندارد با دانسیته خنثی</a:t>
            </a:r>
            <a:r>
              <a:rPr lang="fa-IR" sz="2000" dirty="0">
                <a:cs typeface="2  Baran" panose="00000400000000000000" pitchFamily="2" charset="-78"/>
              </a:rPr>
              <a:t>: </a:t>
            </a:r>
            <a:r>
              <a:rPr lang="fa-IR" sz="2000" dirty="0">
                <a:solidFill>
                  <a:schemeClr val="tx1"/>
                </a:solidFill>
                <a:cs typeface="2  Baran" panose="00000400000000000000" pitchFamily="2" charset="-78"/>
              </a:rPr>
              <a:t>برای کنترل صحت فتومتری در طیف نور مرئی و کنترل دراز مدت به شرط کالیبراسیون متناوب</a:t>
            </a:r>
          </a:p>
          <a:p>
            <a:pPr marL="0" indent="0" algn="r" rtl="1">
              <a:lnSpc>
                <a:spcPct val="200000"/>
              </a:lnSpc>
              <a:buNone/>
            </a:pPr>
            <a:r>
              <a:rPr lang="fa-IR" sz="2000" dirty="0">
                <a:solidFill>
                  <a:schemeClr val="tx1"/>
                </a:solidFill>
                <a:cs typeface="2  Baran" panose="00000400000000000000" pitchFamily="2" charset="-78"/>
              </a:rPr>
              <a:t> با تغییر طول موج در گستره نور مرئی همواره میزان جذب ثابتی را نشان میدهد</a:t>
            </a:r>
          </a:p>
          <a:p>
            <a:pPr algn="r" rtl="1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fa-IR" sz="2000" dirty="0">
                <a:solidFill>
                  <a:srgbClr val="FF0000"/>
                </a:solidFill>
                <a:cs typeface="2  Baran" panose="00000400000000000000" pitchFamily="2" charset="-78"/>
              </a:rPr>
              <a:t>فیلتر دیدیمیوم: </a:t>
            </a:r>
            <a:r>
              <a:rPr lang="fa-IR" sz="2000" dirty="0">
                <a:solidFill>
                  <a:schemeClr val="tx1"/>
                </a:solidFill>
                <a:cs typeface="2  Baran" panose="00000400000000000000" pitchFamily="2" charset="-78"/>
              </a:rPr>
              <a:t>کنترل صحت فتومتر و کنترل صحت طول موج</a:t>
            </a:r>
            <a:endParaRPr lang="en-US" sz="2000" dirty="0">
              <a:solidFill>
                <a:srgbClr val="FF0000"/>
              </a:solidFill>
              <a:cs typeface="2  Bar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7011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1D3056-229F-47C2-A34F-793AB25E1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733" y="770926"/>
            <a:ext cx="8750445" cy="5316148"/>
          </a:xfrm>
        </p:spPr>
        <p:txBody>
          <a:bodyPr>
            <a:normAutofit/>
          </a:bodyPr>
          <a:lstStyle/>
          <a:p>
            <a:pPr marL="0" indent="0" algn="r" rtl="1">
              <a:lnSpc>
                <a:spcPct val="200000"/>
              </a:lnSpc>
              <a:buNone/>
            </a:pPr>
            <a:r>
              <a:rPr lang="fa-IR" sz="2400" dirty="0">
                <a:cs typeface="2  Baran" panose="00000400000000000000" pitchFamily="2" charset="-78"/>
              </a:rPr>
              <a:t>2- محلول های استاندارد</a:t>
            </a:r>
          </a:p>
          <a:p>
            <a:pPr marL="0" indent="0" algn="r" rtl="1">
              <a:lnSpc>
                <a:spcPct val="200000"/>
              </a:lnSpc>
              <a:buNone/>
            </a:pPr>
            <a:r>
              <a:rPr lang="fa-IR" sz="2000" dirty="0">
                <a:cs typeface="2  Baran" panose="00000400000000000000" pitchFamily="2" charset="-78"/>
              </a:rPr>
              <a:t>مناسب برای کنترل کیفی کوتاه مدت </a:t>
            </a:r>
          </a:p>
          <a:p>
            <a:pPr marL="0" indent="0" algn="r" rtl="1">
              <a:lnSpc>
                <a:spcPct val="200000"/>
              </a:lnSpc>
              <a:buNone/>
            </a:pPr>
            <a:r>
              <a:rPr lang="fa-IR" sz="2000" dirty="0">
                <a:cs typeface="2  Baran" panose="00000400000000000000" pitchFamily="2" charset="-78"/>
              </a:rPr>
              <a:t>انواع</a:t>
            </a:r>
            <a:r>
              <a:rPr lang="fa-IR" sz="2400" dirty="0">
                <a:cs typeface="2  Baran" panose="00000400000000000000" pitchFamily="2" charset="-78"/>
              </a:rPr>
              <a:t>:</a:t>
            </a:r>
            <a:r>
              <a:rPr lang="fa-IR" sz="2000" dirty="0">
                <a:cs typeface="2  Baran" panose="00000400000000000000" pitchFamily="2" charset="-78"/>
              </a:rPr>
              <a:t>دی کرومات پتاسیم،سولفات آمونیوم کبالت، نیترات پتاسیم</a:t>
            </a:r>
          </a:p>
          <a:p>
            <a:pPr marL="0" indent="0" algn="r" rtl="1">
              <a:lnSpc>
                <a:spcPct val="200000"/>
              </a:lnSpc>
              <a:buNone/>
            </a:pPr>
            <a:r>
              <a:rPr lang="fa-IR" sz="2000" dirty="0">
                <a:cs typeface="2  Baran" panose="00000400000000000000" pitchFamily="2" charset="-78"/>
              </a:rPr>
              <a:t>(طول موج:350 نانومتر-جذب نوری قابل قبول:0.536با تلورانس 0.005)</a:t>
            </a:r>
          </a:p>
          <a:p>
            <a:pPr marL="0" indent="0" algn="r" rtl="1">
              <a:lnSpc>
                <a:spcPct val="200000"/>
              </a:lnSpc>
              <a:buNone/>
            </a:pPr>
            <a:r>
              <a:rPr lang="fa-IR" sz="2400" dirty="0">
                <a:cs typeface="2  Baran" panose="00000400000000000000" pitchFamily="2" charset="-78"/>
              </a:rPr>
              <a:t>3-محلول های تجاری آماده</a:t>
            </a:r>
          </a:p>
          <a:p>
            <a:pPr marL="0" indent="0" algn="r" rtl="1">
              <a:lnSpc>
                <a:spcPct val="200000"/>
              </a:lnSpc>
              <a:buNone/>
            </a:pPr>
            <a:r>
              <a:rPr lang="fa-IR" sz="2000" dirty="0">
                <a:cs typeface="2  Baran" panose="00000400000000000000" pitchFamily="2" charset="-78"/>
              </a:rPr>
              <a:t>مثال:</a:t>
            </a:r>
            <a:r>
              <a:rPr lang="ar-LY" sz="2000" dirty="0">
                <a:cs typeface="2  Baran" panose="00000400000000000000" pitchFamily="2" charset="-78"/>
              </a:rPr>
              <a:t>محلول </a:t>
            </a:r>
            <a:r>
              <a:rPr lang="en-US" sz="2000" dirty="0" err="1">
                <a:cs typeface="2  Baran" panose="00000400000000000000" pitchFamily="2" charset="-78"/>
              </a:rPr>
              <a:t>preciset</a:t>
            </a:r>
            <a:r>
              <a:rPr lang="en-US" sz="2000" dirty="0">
                <a:cs typeface="2  Baran" panose="00000400000000000000" pitchFamily="2" charset="-78"/>
              </a:rPr>
              <a:t> BM </a:t>
            </a:r>
            <a:r>
              <a:rPr lang="fa-IR" sz="2000" dirty="0">
                <a:cs typeface="2  Baran" panose="00000400000000000000" pitchFamily="2" charset="-78"/>
              </a:rPr>
              <a:t> که در طول موج 405 نانومتر استفاده میشود</a:t>
            </a:r>
          </a:p>
          <a:p>
            <a:pPr marL="0" indent="0" algn="r" rtl="1">
              <a:lnSpc>
                <a:spcPct val="200000"/>
              </a:lnSpc>
              <a:buNone/>
            </a:pPr>
            <a:endParaRPr lang="fa-IR" sz="2000" dirty="0">
              <a:cs typeface="2  Baran" panose="00000400000000000000" pitchFamily="2" charset="-78"/>
            </a:endParaRPr>
          </a:p>
          <a:p>
            <a:pPr marL="0" indent="0" algn="r" rtl="1">
              <a:buNone/>
            </a:pPr>
            <a:endParaRPr lang="en-US" sz="2400" dirty="0">
              <a:cs typeface="2  Bar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5024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D3DB5C-7DA0-499E-92A3-D7510776F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748" y="457913"/>
            <a:ext cx="8596668" cy="6076893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2400" dirty="0">
                <a:cs typeface="2  Baran" panose="00000400000000000000" pitchFamily="2" charset="-78"/>
              </a:rPr>
              <a:t>صحت طول موج</a:t>
            </a:r>
          </a:p>
          <a:p>
            <a:pPr marL="0" indent="0" algn="r" rtl="1">
              <a:lnSpc>
                <a:spcPct val="200000"/>
              </a:lnSpc>
              <a:buNone/>
            </a:pPr>
            <a:r>
              <a:rPr lang="fa-IR" sz="2000" dirty="0">
                <a:cs typeface="2  Baran" panose="00000400000000000000" pitchFamily="2" charset="-78"/>
              </a:rPr>
              <a:t>برای تصدیق طول موج تنظیم شده و ارزیابی ادعای سازنده سیستم در تاباندن طول موج تنظیمی به کار میررود.</a:t>
            </a:r>
          </a:p>
          <a:p>
            <a:pPr marL="0" indent="0" algn="r" rtl="1">
              <a:lnSpc>
                <a:spcPct val="200000"/>
              </a:lnSpc>
              <a:buNone/>
            </a:pPr>
            <a:r>
              <a:rPr lang="fa-IR" sz="2000" dirty="0">
                <a:solidFill>
                  <a:srgbClr val="FF0000"/>
                </a:solidFill>
                <a:cs typeface="2  Baran" panose="00000400000000000000" pitchFamily="2" charset="-78"/>
              </a:rPr>
              <a:t>روش ها:</a:t>
            </a:r>
          </a:p>
          <a:p>
            <a:pPr algn="r" rtl="1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fa-IR" sz="2000" dirty="0">
                <a:solidFill>
                  <a:schemeClr val="tx1"/>
                </a:solidFill>
                <a:cs typeface="2  Baran" panose="00000400000000000000" pitchFamily="2" charset="-78"/>
              </a:rPr>
              <a:t>جایگزینی منبع نوری معمولی اسپکتوفتومتر با منبع نوری دارای حداکثر تابش مانندلامپ جیوه یا دوتریم</a:t>
            </a:r>
          </a:p>
          <a:p>
            <a:pPr algn="r" rtl="1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fa-IR" sz="2000" dirty="0">
                <a:solidFill>
                  <a:schemeClr val="tx1"/>
                </a:solidFill>
                <a:cs typeface="2  Baran" panose="00000400000000000000" pitchFamily="2" charset="-78"/>
              </a:rPr>
              <a:t>استفاده از فیلترهای شیشه ای مانندهولمیووم اکساید و دیدمیوم</a:t>
            </a:r>
          </a:p>
          <a:p>
            <a:pPr algn="r" rtl="1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fa-IR" sz="2000" dirty="0">
                <a:solidFill>
                  <a:schemeClr val="tx1"/>
                </a:solidFill>
                <a:cs typeface="2  Baran" panose="00000400000000000000" pitchFamily="2" charset="-78"/>
              </a:rPr>
              <a:t> استفاده از محلول های رنگی مثل دی کرومات پتاسیم</a:t>
            </a:r>
          </a:p>
          <a:p>
            <a:pPr marL="0" indent="0" algn="r" rtl="1">
              <a:buNone/>
            </a:pPr>
            <a:endParaRPr lang="en-US" sz="2000" dirty="0">
              <a:cs typeface="2  Bar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2412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D59BD-C21E-4F49-98D0-3D7723F27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6062" y="434263"/>
            <a:ext cx="7788166" cy="3880773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2400" dirty="0">
                <a:solidFill>
                  <a:srgbClr val="7030A0"/>
                </a:solidFill>
                <a:cs typeface="2  Baran" panose="00000400000000000000" pitchFamily="2" charset="-78"/>
              </a:rPr>
              <a:t>جایگزینی منبع نوری معمولی اسپکتوفتومتر بامنبع نوری دارای حداکثر تابش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5AEE0D-24F2-4A11-9A12-4927DAB15F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215" y="3249636"/>
            <a:ext cx="3783068" cy="23556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FA7560-B25E-494B-90E6-1B6F281B44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062" y="3249636"/>
            <a:ext cx="3483359" cy="23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01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4E6B04-68D1-4184-9DFF-2CE39676A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890" y="197782"/>
            <a:ext cx="8596668" cy="6660218"/>
          </a:xfrm>
        </p:spPr>
        <p:txBody>
          <a:bodyPr>
            <a:normAutofit/>
          </a:bodyPr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fa-IR" sz="3200" dirty="0">
                <a:solidFill>
                  <a:srgbClr val="7030A0"/>
                </a:solidFill>
                <a:cs typeface="2  Baran" panose="00000400000000000000" pitchFamily="2" charset="-78"/>
              </a:rPr>
              <a:t>استفاده از محلول های رنگی</a:t>
            </a:r>
          </a:p>
          <a:p>
            <a:pPr marL="0" indent="0" algn="r" rtl="1">
              <a:lnSpc>
                <a:spcPct val="200000"/>
              </a:lnSpc>
              <a:buNone/>
            </a:pPr>
            <a:r>
              <a:rPr lang="fa-IR" sz="2400" dirty="0">
                <a:solidFill>
                  <a:srgbClr val="FF0000"/>
                </a:solidFill>
                <a:cs typeface="2  Baran" panose="00000400000000000000" pitchFamily="2" charset="-78"/>
              </a:rPr>
              <a:t>درطول موج های مختلف دارای ماکسیمم جذب هستند</a:t>
            </a:r>
            <a:endParaRPr lang="en-US" sz="2400" dirty="0">
              <a:solidFill>
                <a:srgbClr val="FF0000"/>
              </a:solidFill>
              <a:cs typeface="2  Baran" panose="00000400000000000000" pitchFamily="2" charset="-78"/>
            </a:endParaRPr>
          </a:p>
          <a:p>
            <a:pPr algn="r" rtl="1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fa-IR" sz="2400" dirty="0">
                <a:solidFill>
                  <a:schemeClr val="tx1"/>
                </a:solidFill>
                <a:cs typeface="2  Baran" panose="00000400000000000000" pitchFamily="2" charset="-78"/>
              </a:rPr>
              <a:t>محلول دی کرومات پتاسیم (</a:t>
            </a:r>
            <a:r>
              <a:rPr lang="fa-IR" dirty="0">
                <a:solidFill>
                  <a:schemeClr val="tx1"/>
                </a:solidFill>
                <a:cs typeface="2  Baran" panose="00000400000000000000" pitchFamily="2" charset="-78"/>
              </a:rPr>
              <a:t>مناسب برای محدوده</a:t>
            </a:r>
            <a:r>
              <a:rPr lang="ar-LY" dirty="0">
                <a:solidFill>
                  <a:schemeClr val="tx1"/>
                </a:solidFill>
                <a:cs typeface="2  Baran" panose="00000400000000000000" pitchFamily="2" charset="-78"/>
              </a:rPr>
              <a:t> </a:t>
            </a:r>
            <a:r>
              <a:rPr lang="fa-IR" dirty="0">
                <a:solidFill>
                  <a:schemeClr val="tx1"/>
                </a:solidFill>
                <a:cs typeface="2  Baran" panose="00000400000000000000" pitchFamily="2" charset="-78"/>
              </a:rPr>
              <a:t> </a:t>
            </a:r>
            <a:r>
              <a:rPr lang="en-US" dirty="0">
                <a:solidFill>
                  <a:schemeClr val="tx1"/>
                </a:solidFill>
                <a:cs typeface="2  Baran" panose="00000400000000000000" pitchFamily="2" charset="-78"/>
              </a:rPr>
              <a:t>UV</a:t>
            </a:r>
            <a:r>
              <a:rPr lang="fa-IR" dirty="0">
                <a:solidFill>
                  <a:schemeClr val="tx1"/>
                </a:solidFill>
                <a:cs typeface="2  Baran" panose="00000400000000000000" pitchFamily="2" charset="-78"/>
              </a:rPr>
              <a:t>-ماکسیمم جذب نوری در257 و350 نانومتر)</a:t>
            </a:r>
            <a:endParaRPr lang="fa-IR" sz="2400" dirty="0">
              <a:solidFill>
                <a:schemeClr val="tx1"/>
              </a:solidFill>
              <a:cs typeface="2  Baran" panose="00000400000000000000" pitchFamily="2" charset="-78"/>
            </a:endParaRPr>
          </a:p>
          <a:p>
            <a:pPr algn="r" rtl="1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fa-IR" sz="2400" dirty="0">
                <a:solidFill>
                  <a:schemeClr val="tx1"/>
                </a:solidFill>
                <a:cs typeface="2  Baran" panose="00000400000000000000" pitchFamily="2" charset="-78"/>
              </a:rPr>
              <a:t>محلول پارانیتروفنل(</a:t>
            </a:r>
            <a:r>
              <a:rPr lang="fa-IR" dirty="0">
                <a:solidFill>
                  <a:schemeClr val="tx1"/>
                </a:solidFill>
                <a:cs typeface="2  Baran" panose="00000400000000000000" pitchFamily="2" charset="-78"/>
              </a:rPr>
              <a:t>بیشترین جذب نوری در 401 نانومتر</a:t>
            </a:r>
            <a:r>
              <a:rPr lang="fa-IR" sz="2400" dirty="0">
                <a:solidFill>
                  <a:schemeClr val="tx1"/>
                </a:solidFill>
                <a:cs typeface="2  Baran" panose="00000400000000000000" pitchFamily="2" charset="-78"/>
              </a:rPr>
              <a:t>)</a:t>
            </a:r>
          </a:p>
          <a:p>
            <a:pPr algn="r" rtl="1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fa-IR" sz="2400" dirty="0">
                <a:solidFill>
                  <a:schemeClr val="tx1"/>
                </a:solidFill>
                <a:cs typeface="2  Baran" panose="00000400000000000000" pitchFamily="2" charset="-78"/>
              </a:rPr>
              <a:t>محلول سولفات آمونیوم کبالت( </a:t>
            </a:r>
            <a:r>
              <a:rPr lang="fa-IR" dirty="0">
                <a:solidFill>
                  <a:schemeClr val="tx1"/>
                </a:solidFill>
                <a:cs typeface="2  Baran" panose="00000400000000000000" pitchFamily="2" charset="-78"/>
              </a:rPr>
              <a:t>ماکسیمم جذب در 562 نانومتر)</a:t>
            </a:r>
            <a:endParaRPr lang="fa-IR" sz="2400" dirty="0">
              <a:solidFill>
                <a:schemeClr val="tx1"/>
              </a:solidFill>
              <a:cs typeface="2  Baran" panose="00000400000000000000" pitchFamily="2" charset="-78"/>
            </a:endParaRPr>
          </a:p>
          <a:p>
            <a:pPr algn="r" rtl="1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fa-IR" sz="2400" dirty="0">
                <a:solidFill>
                  <a:schemeClr val="tx1"/>
                </a:solidFill>
                <a:cs typeface="2  Baran" panose="00000400000000000000" pitchFamily="2" charset="-78"/>
              </a:rPr>
              <a:t>محلول سیان مت هموگلوبین(</a:t>
            </a:r>
            <a:r>
              <a:rPr lang="fa-IR" dirty="0">
                <a:solidFill>
                  <a:schemeClr val="tx1"/>
                </a:solidFill>
                <a:cs typeface="2  Baran" panose="00000400000000000000" pitchFamily="2" charset="-78"/>
              </a:rPr>
              <a:t>ماکسیمم جذب در 540 نانومتر</a:t>
            </a:r>
            <a:r>
              <a:rPr lang="fa-IR" sz="2400" dirty="0">
                <a:solidFill>
                  <a:schemeClr val="tx1"/>
                </a:solidFill>
                <a:cs typeface="2  Baran" panose="00000400000000000000" pitchFamily="2" charset="-78"/>
              </a:rPr>
              <a:t>)</a:t>
            </a:r>
          </a:p>
          <a:p>
            <a:pPr marL="0" indent="0" algn="r" rtl="1">
              <a:buNone/>
            </a:pPr>
            <a:endParaRPr lang="en-US" sz="2400" dirty="0">
              <a:solidFill>
                <a:srgbClr val="7030A0"/>
              </a:solidFill>
              <a:cs typeface="2  Bar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75063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51D66-6578-40B7-B5D7-745029C0E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759" y="379414"/>
            <a:ext cx="8596668" cy="6478586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3200" dirty="0">
                <a:solidFill>
                  <a:srgbClr val="7030A0"/>
                </a:solidFill>
                <a:cs typeface="2  Baran" panose="00000400000000000000" pitchFamily="2" charset="-78"/>
              </a:rPr>
              <a:t>خطی بودن</a:t>
            </a:r>
          </a:p>
          <a:p>
            <a:pPr marL="0" indent="0" algn="r" rtl="1">
              <a:buNone/>
            </a:pPr>
            <a:endParaRPr lang="fa-IR" sz="2400" dirty="0">
              <a:solidFill>
                <a:srgbClr val="7030A0"/>
              </a:solidFill>
              <a:cs typeface="2  Baran" panose="00000400000000000000" pitchFamily="2" charset="-78"/>
            </a:endParaRPr>
          </a:p>
          <a:p>
            <a:pPr marL="0" indent="0" algn="r" rtl="1">
              <a:lnSpc>
                <a:spcPct val="200000"/>
              </a:lnSpc>
              <a:buNone/>
            </a:pPr>
            <a:r>
              <a:rPr lang="fa-IR" sz="2400" dirty="0">
                <a:solidFill>
                  <a:srgbClr val="FF0000"/>
                </a:solidFill>
                <a:cs typeface="2  Baran" panose="00000400000000000000" pitchFamily="2" charset="-78"/>
              </a:rPr>
              <a:t>هدف</a:t>
            </a:r>
            <a:r>
              <a:rPr lang="fa-IR" sz="2400" dirty="0">
                <a:solidFill>
                  <a:schemeClr val="tx1"/>
                </a:solidFill>
                <a:cs typeface="2  Baran" panose="00000400000000000000" pitchFamily="2" charset="-78"/>
              </a:rPr>
              <a:t>: تعیین محدوده ای که در آن ارتباط خطی بین نور جذب شده و خوانش فتومتر وجود دارد.همچنین میزان عدم صحت جذب نوری در هر رقت بررسی میشود.</a:t>
            </a:r>
          </a:p>
          <a:p>
            <a:pPr marL="0" indent="0" algn="r" rtl="1">
              <a:lnSpc>
                <a:spcPct val="200000"/>
              </a:lnSpc>
              <a:buNone/>
            </a:pPr>
            <a:r>
              <a:rPr lang="fa-IR" sz="2400" dirty="0">
                <a:solidFill>
                  <a:schemeClr val="tx1"/>
                </a:solidFill>
                <a:cs typeface="2  Baran" panose="00000400000000000000" pitchFamily="2" charset="-78"/>
              </a:rPr>
              <a:t>عواملی مانند </a:t>
            </a:r>
            <a:r>
              <a:rPr lang="fa-IR" sz="2400" u="sng" dirty="0">
                <a:solidFill>
                  <a:schemeClr val="tx1"/>
                </a:solidFill>
                <a:cs typeface="2  Baran" panose="00000400000000000000" pitchFamily="2" charset="-78"/>
              </a:rPr>
              <a:t>تغییرات </a:t>
            </a:r>
            <a:r>
              <a:rPr lang="en-US" sz="2400" u="sng" dirty="0">
                <a:solidFill>
                  <a:schemeClr val="tx1"/>
                </a:solidFill>
                <a:cs typeface="2  Baran" panose="00000400000000000000" pitchFamily="2" charset="-78"/>
              </a:rPr>
              <a:t>PH</a:t>
            </a:r>
            <a:r>
              <a:rPr lang="fa-IR" sz="2400" dirty="0">
                <a:solidFill>
                  <a:schemeClr val="tx1"/>
                </a:solidFill>
                <a:cs typeface="2  Baran" panose="00000400000000000000" pitchFamily="2" charset="-78"/>
              </a:rPr>
              <a:t>و </a:t>
            </a:r>
            <a:r>
              <a:rPr lang="fa-IR" sz="2400" u="sng" dirty="0">
                <a:solidFill>
                  <a:schemeClr val="tx1"/>
                </a:solidFill>
                <a:cs typeface="2  Baran" panose="00000400000000000000" pitchFamily="2" charset="-78"/>
              </a:rPr>
              <a:t>تاثیرات دمادر محلول ها </a:t>
            </a:r>
            <a:r>
              <a:rPr lang="fa-IR" sz="2400" dirty="0">
                <a:solidFill>
                  <a:schemeClr val="tx1"/>
                </a:solidFill>
                <a:cs typeface="2  Baran" panose="00000400000000000000" pitchFamily="2" charset="-78"/>
              </a:rPr>
              <a:t>و </a:t>
            </a:r>
            <a:r>
              <a:rPr lang="fa-IR" sz="2400" u="sng" dirty="0">
                <a:solidFill>
                  <a:schemeClr val="tx1"/>
                </a:solidFill>
                <a:cs typeface="2  Baran" panose="00000400000000000000" pitchFamily="2" charset="-78"/>
              </a:rPr>
              <a:t>خطای رقت </a:t>
            </a:r>
            <a:r>
              <a:rPr lang="fa-IR" sz="2400" dirty="0">
                <a:solidFill>
                  <a:schemeClr val="tx1"/>
                </a:solidFill>
                <a:cs typeface="2  Baran" panose="00000400000000000000" pitchFamily="2" charset="-78"/>
              </a:rPr>
              <a:t>و </a:t>
            </a:r>
            <a:r>
              <a:rPr lang="fa-IR" sz="2400" u="sng" dirty="0">
                <a:solidFill>
                  <a:schemeClr val="tx1"/>
                </a:solidFill>
                <a:cs typeface="2  Baran" panose="00000400000000000000" pitchFamily="2" charset="-78"/>
              </a:rPr>
              <a:t>کاهش پایداری </a:t>
            </a:r>
            <a:r>
              <a:rPr lang="fa-IR" sz="2400" dirty="0">
                <a:solidFill>
                  <a:schemeClr val="tx1"/>
                </a:solidFill>
                <a:cs typeface="2  Baran" panose="00000400000000000000" pitchFamily="2" charset="-78"/>
              </a:rPr>
              <a:t>در این آزمایش تاثیر میگذارد در نتیجه این عوامل باید تحت کنترل قرار بگیرند.</a:t>
            </a:r>
          </a:p>
        </p:txBody>
      </p:sp>
    </p:spTree>
    <p:extLst>
      <p:ext uri="{BB962C8B-B14F-4D97-AF65-F5344CB8AC3E}">
        <p14:creationId xmlns:p14="http://schemas.microsoft.com/office/powerpoint/2010/main" val="53970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5BD93A-0363-4445-935C-14ED34AF72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409575" y="227014"/>
            <a:ext cx="9734550" cy="6878636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3200" dirty="0">
                <a:solidFill>
                  <a:srgbClr val="7030A0"/>
                </a:solidFill>
                <a:cs typeface="2  Baran" panose="00000400000000000000" pitchFamily="2" charset="-78"/>
              </a:rPr>
              <a:t>آزمایش رانش فتومتری</a:t>
            </a:r>
          </a:p>
          <a:p>
            <a:pPr marL="0" indent="0" algn="r" rtl="1">
              <a:buNone/>
            </a:pPr>
            <a:endParaRPr lang="fa-IR" sz="2000" dirty="0">
              <a:solidFill>
                <a:schemeClr val="tx1"/>
              </a:solidFill>
              <a:cs typeface="2  Baran" panose="00000400000000000000" pitchFamily="2" charset="-78"/>
            </a:endParaRP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000" dirty="0">
                <a:solidFill>
                  <a:schemeClr val="tx1"/>
                </a:solidFill>
                <a:cs typeface="2  Baran" panose="00000400000000000000" pitchFamily="2" charset="-78"/>
              </a:rPr>
              <a:t>تعریف:رانش فتومتری یعنی عدم پایداری مقدار جذب قرائت شده در طول زمان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000" dirty="0">
                <a:solidFill>
                  <a:schemeClr val="tx1"/>
                </a:solidFill>
                <a:cs typeface="2  Baran" panose="00000400000000000000" pitchFamily="2" charset="-78"/>
              </a:rPr>
              <a:t>علت:فرسودگی شدید منبع نوری دستگاه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000" dirty="0">
                <a:solidFill>
                  <a:schemeClr val="tx1"/>
                </a:solidFill>
                <a:cs typeface="2  Baran" panose="00000400000000000000" pitchFamily="2" charset="-78"/>
              </a:rPr>
              <a:t>روش تست:</a:t>
            </a:r>
          </a:p>
          <a:p>
            <a:pPr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000" dirty="0">
                <a:solidFill>
                  <a:schemeClr val="tx1"/>
                </a:solidFill>
                <a:cs typeface="2  Baran" panose="00000400000000000000" pitchFamily="2" charset="-78"/>
              </a:rPr>
              <a:t>صفرکردن دستگاه با محلول درابکلین</a:t>
            </a:r>
          </a:p>
          <a:p>
            <a:pPr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000" dirty="0">
                <a:solidFill>
                  <a:schemeClr val="tx1"/>
                </a:solidFill>
                <a:cs typeface="2  Baran" panose="00000400000000000000" pitchFamily="2" charset="-78"/>
              </a:rPr>
              <a:t>ریختن محلول سیانید مت هموگلوبین در کووت</a:t>
            </a:r>
          </a:p>
          <a:p>
            <a:pPr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000" dirty="0">
                <a:solidFill>
                  <a:schemeClr val="tx1"/>
                </a:solidFill>
                <a:cs typeface="2  Baran" panose="00000400000000000000" pitchFamily="2" charset="-78"/>
              </a:rPr>
              <a:t>بستن درب کووت با پارافین</a:t>
            </a:r>
          </a:p>
          <a:p>
            <a:pPr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000" dirty="0">
                <a:solidFill>
                  <a:schemeClr val="tx1"/>
                </a:solidFill>
                <a:cs typeface="2  Baran" panose="00000400000000000000" pitchFamily="2" charset="-78"/>
              </a:rPr>
              <a:t>بررسی جذب نوری محلول به فاصله ی هر 5 تا 15 دقیقه یک بار به مدت یک ساعت</a:t>
            </a:r>
          </a:p>
          <a:p>
            <a:pPr marL="0" indent="0" algn="r" rtl="1">
              <a:lnSpc>
                <a:spcPct val="150000"/>
              </a:lnSpc>
              <a:buNone/>
            </a:pPr>
            <a:endParaRPr lang="fa-IR" sz="2000" dirty="0">
              <a:solidFill>
                <a:srgbClr val="7030A0"/>
              </a:solidFill>
              <a:cs typeface="2  Baran" panose="00000400000000000000" pitchFamily="2" charset="-78"/>
            </a:endParaRPr>
          </a:p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2000" dirty="0">
                <a:solidFill>
                  <a:srgbClr val="7030A0"/>
                </a:solidFill>
                <a:cs typeface="2  Baran" panose="00000400000000000000" pitchFamily="2" charset="-78"/>
              </a:rPr>
              <a:t>حداکثرتغییر مجاز در جذب های نوری طی این مدت:0.005 </a:t>
            </a:r>
          </a:p>
        </p:txBody>
      </p:sp>
    </p:spTree>
    <p:extLst>
      <p:ext uri="{BB962C8B-B14F-4D97-AF65-F5344CB8AC3E}">
        <p14:creationId xmlns:p14="http://schemas.microsoft.com/office/powerpoint/2010/main" val="363777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C8A49-2111-4E4F-849E-AF6F8BD44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434" y="407989"/>
            <a:ext cx="8596668" cy="6240461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2800" dirty="0">
                <a:solidFill>
                  <a:srgbClr val="7030A0"/>
                </a:solidFill>
                <a:cs typeface="2  Baran" panose="00000400000000000000" pitchFamily="2" charset="-78"/>
              </a:rPr>
              <a:t>نورهای ناخواسته</a:t>
            </a:r>
          </a:p>
          <a:p>
            <a:pPr marL="0" indent="0" algn="r" rtl="1">
              <a:buNone/>
            </a:pPr>
            <a:endParaRPr lang="fa-IR" sz="2800" dirty="0">
              <a:solidFill>
                <a:srgbClr val="7030A0"/>
              </a:solidFill>
              <a:cs typeface="2  Baran" panose="00000400000000000000" pitchFamily="2" charset="-78"/>
            </a:endParaRPr>
          </a:p>
          <a:p>
            <a:pPr marL="0" indent="0" algn="r" rtl="1">
              <a:lnSpc>
                <a:spcPct val="250000"/>
              </a:lnSpc>
              <a:buNone/>
            </a:pPr>
            <a:r>
              <a:rPr lang="fa-IR" sz="2000" dirty="0">
                <a:solidFill>
                  <a:schemeClr val="tx1"/>
                </a:solidFill>
                <a:cs typeface="2  Baran" panose="00000400000000000000" pitchFamily="2" charset="-78"/>
              </a:rPr>
              <a:t>نور هایی هستند که به غیر از نور عبور داده شده از مونوکروماتور به نمونه تابیده شده و موجب بروز خطا میشوند.</a:t>
            </a:r>
          </a:p>
          <a:p>
            <a:pPr marL="0" indent="0" algn="r" rtl="1">
              <a:lnSpc>
                <a:spcPct val="250000"/>
              </a:lnSpc>
              <a:buNone/>
            </a:pPr>
            <a:r>
              <a:rPr lang="fa-IR" sz="2000" dirty="0">
                <a:solidFill>
                  <a:schemeClr val="tx1"/>
                </a:solidFill>
                <a:cs typeface="2  Baran" panose="00000400000000000000" pitchFamily="2" charset="-78"/>
              </a:rPr>
              <a:t>روش کار:از محلول هایی که نور رابه طور کامل جذب میکنند استفاده میشوند</a:t>
            </a:r>
          </a:p>
          <a:p>
            <a:pPr marL="0" indent="0" algn="r" rtl="1">
              <a:lnSpc>
                <a:spcPct val="250000"/>
              </a:lnSpc>
              <a:buNone/>
            </a:pPr>
            <a:r>
              <a:rPr lang="fa-IR" sz="2000" dirty="0">
                <a:solidFill>
                  <a:schemeClr val="tx1"/>
                </a:solidFill>
                <a:cs typeface="2  Baran" panose="00000400000000000000" pitchFamily="2" charset="-78"/>
              </a:rPr>
              <a:t>مثل:استن،نیتریت سدیم،کلرید پتاسیم</a:t>
            </a:r>
          </a:p>
          <a:p>
            <a:pPr marL="0" indent="0" algn="r" rtl="1">
              <a:lnSpc>
                <a:spcPct val="250000"/>
              </a:lnSpc>
              <a:buNone/>
            </a:pPr>
            <a:r>
              <a:rPr lang="fa-IR" sz="2000" dirty="0">
                <a:solidFill>
                  <a:schemeClr val="tx1"/>
                </a:solidFill>
                <a:cs typeface="2  Baran" panose="00000400000000000000" pitchFamily="2" charset="-78"/>
              </a:rPr>
              <a:t> ترانس میتانس یعنی جذب بی نهایت و غیرقابل خوانش باید صفر باشد</a:t>
            </a:r>
            <a:endParaRPr lang="en-US" sz="2000" dirty="0">
              <a:solidFill>
                <a:schemeClr val="tx1"/>
              </a:solidFill>
              <a:cs typeface="2  Bar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9759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034E7-748C-46C4-97A7-767F111FC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188" y="561893"/>
            <a:ext cx="8596668" cy="1320800"/>
          </a:xfrm>
        </p:spPr>
        <p:txBody>
          <a:bodyPr>
            <a:normAutofit fontScale="90000"/>
          </a:bodyPr>
          <a:lstStyle/>
          <a:p>
            <a:pPr algn="r" rtl="1">
              <a:lnSpc>
                <a:spcPct val="250000"/>
              </a:lnSpc>
            </a:pPr>
            <a:r>
              <a:rPr lang="fa-IR" dirty="0">
                <a:solidFill>
                  <a:srgbClr val="FF0000"/>
                </a:solidFill>
                <a:cs typeface="2  Baran" panose="00000400000000000000" pitchFamily="2" charset="-78"/>
              </a:rPr>
              <a:t>نحوه ی عملکرد</a:t>
            </a:r>
            <a:r>
              <a:rPr lang="fa-IR" dirty="0">
                <a:solidFill>
                  <a:schemeClr val="tx1"/>
                </a:solidFill>
                <a:cs typeface="2  Baran" panose="00000400000000000000" pitchFamily="2" charset="-78"/>
              </a:rPr>
              <a:t/>
            </a:r>
            <a:br>
              <a:rPr lang="fa-IR" dirty="0">
                <a:solidFill>
                  <a:schemeClr val="tx1"/>
                </a:solidFill>
                <a:cs typeface="2  Baran" panose="00000400000000000000" pitchFamily="2" charset="-78"/>
              </a:rPr>
            </a:br>
            <a:r>
              <a:rPr lang="fa-IR" dirty="0">
                <a:solidFill>
                  <a:schemeClr val="tx1"/>
                </a:solidFill>
                <a:cs typeface="2  Baran" panose="00000400000000000000" pitchFamily="2" charset="-78"/>
              </a:rPr>
              <a:t> اندازه گیری مقدار کمپلکس رنگی که در اثر برخورد معرف ها(آلی یا معدنی) به قند،چربی،پروتئین،یون، آنزیم و...در خون یا مایعات ایجاد میشود</a:t>
            </a:r>
            <a:endParaRPr lang="en-US" dirty="0">
              <a:solidFill>
                <a:schemeClr val="tx1"/>
              </a:solidFill>
              <a:cs typeface="2  Baran" panose="000004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14E4B8-00E4-41FC-86DE-310FA2B9B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1776" y="6756444"/>
            <a:ext cx="8596668" cy="3880773"/>
          </a:xfrm>
        </p:spPr>
        <p:txBody>
          <a:bodyPr/>
          <a:lstStyle/>
          <a:p>
            <a:pPr marL="0" indent="0" algn="r" rt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72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EF84C-2800-4DC3-AD6F-27E19C9F4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8320" y="404649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fa-IR" sz="2400" dirty="0">
                <a:solidFill>
                  <a:srgbClr val="7030A0"/>
                </a:solidFill>
                <a:cs typeface="2  Baran" panose="00000400000000000000" pitchFamily="2" charset="-78"/>
              </a:rPr>
              <a:t> </a:t>
            </a:r>
            <a:endParaRPr lang="en-US" sz="2400" dirty="0">
              <a:solidFill>
                <a:srgbClr val="7030A0"/>
              </a:solidFill>
              <a:cs typeface="2  Baran" panose="000004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8A23E9-FED2-435E-9C92-7417ECA77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445" y="763071"/>
            <a:ext cx="8596668" cy="3880773"/>
          </a:xfrm>
        </p:spPr>
        <p:txBody>
          <a:bodyPr>
            <a:normAutofit/>
          </a:bodyPr>
          <a:lstStyle/>
          <a:p>
            <a:pPr marL="0" indent="0" algn="r">
              <a:lnSpc>
                <a:spcPct val="150000"/>
              </a:lnSpc>
              <a:buNone/>
            </a:pPr>
            <a:r>
              <a:rPr lang="fa-IR" sz="3600" dirty="0">
                <a:solidFill>
                  <a:srgbClr val="FF0000"/>
                </a:solidFill>
                <a:cs typeface="2  Baran" panose="00000400000000000000" pitchFamily="2" charset="-78"/>
              </a:rPr>
              <a:t>اساس کار : </a:t>
            </a:r>
            <a:r>
              <a:rPr lang="fa-IR" sz="3600" dirty="0">
                <a:solidFill>
                  <a:schemeClr val="tx1"/>
                </a:solidFill>
                <a:cs typeface="2  Baran" panose="00000400000000000000" pitchFamily="2" charset="-78"/>
              </a:rPr>
              <a:t>اندازه گیری شدت نور در طیفی از طول موج نوری که توسط منشور ایجاد شده</a:t>
            </a:r>
            <a:endParaRPr lang="en-US" sz="3600" dirty="0">
              <a:solidFill>
                <a:schemeClr val="tx1"/>
              </a:solidFill>
              <a:cs typeface="2  Baran" panose="00000400000000000000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25A523-749A-46E2-A0A1-21D69B1AE2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808" y="3604375"/>
            <a:ext cx="6368995" cy="279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11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83125-5770-4586-A990-1F0A328DF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160" y="170309"/>
            <a:ext cx="8634351" cy="1597572"/>
          </a:xfrm>
        </p:spPr>
        <p:txBody>
          <a:bodyPr/>
          <a:lstStyle/>
          <a:p>
            <a:pPr algn="r" rtl="1"/>
            <a:r>
              <a:rPr lang="fa-IR" dirty="0">
                <a:solidFill>
                  <a:srgbClr val="FF0000"/>
                </a:solidFill>
                <a:cs typeface="2  Baran" panose="00000400000000000000" pitchFamily="2" charset="-78"/>
              </a:rPr>
              <a:t>روش کار</a:t>
            </a:r>
            <a:r>
              <a:rPr lang="fa-IR" dirty="0">
                <a:solidFill>
                  <a:schemeClr val="tx1"/>
                </a:solidFill>
                <a:cs typeface="2  Baran" panose="00000400000000000000" pitchFamily="2" charset="-78"/>
              </a:rPr>
              <a:t>:</a:t>
            </a:r>
            <a:endParaRPr lang="en-US" dirty="0">
              <a:solidFill>
                <a:srgbClr val="FF0000"/>
              </a:solidFill>
              <a:cs typeface="2  Baran" panose="000004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7247FE-30C4-4771-A6C4-084F977F0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601" y="896409"/>
            <a:ext cx="9037467" cy="4741901"/>
          </a:xfrm>
        </p:spPr>
        <p:txBody>
          <a:bodyPr/>
          <a:lstStyle/>
          <a:p>
            <a:pPr marL="0" indent="0" algn="r" rtl="1">
              <a:lnSpc>
                <a:spcPct val="250000"/>
              </a:lnSpc>
              <a:buNone/>
            </a:pPr>
            <a:r>
              <a:rPr lang="fa-IR" sz="2400" dirty="0">
                <a:cs typeface="2  Baran" panose="00000400000000000000" pitchFamily="2" charset="-78"/>
              </a:rPr>
              <a:t>حجم مشخی از سرم بیمار را بامقدار معینی  از معرف یا معرف ها(بسته به نوع تست)مخلوط میکنند و کمپلکس رنگی ایجاد میشود.</a:t>
            </a:r>
          </a:p>
          <a:p>
            <a:pPr marL="0" indent="0" algn="r" rtl="1">
              <a:lnSpc>
                <a:spcPct val="250000"/>
              </a:lnSpc>
              <a:buNone/>
            </a:pPr>
            <a:r>
              <a:rPr lang="fa-IR" sz="2400" dirty="0">
                <a:cs typeface="2  Baran" panose="00000400000000000000" pitchFamily="2" charset="-78"/>
              </a:rPr>
              <a:t>بسته به شدت رنگ، مقدار ماده ی مورد نظردر آن حجم سرم توسط دستگاهی به نام فتومتر اندازه گیری میشود.</a:t>
            </a:r>
          </a:p>
          <a:p>
            <a:pPr marL="0" indent="0" algn="r" rtl="1">
              <a:buNone/>
            </a:pPr>
            <a:endParaRPr lang="en-US" dirty="0">
              <a:cs typeface="2  Baran" panose="00000400000000000000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C50ECF-61EB-4E27-8FC2-3807265B03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349" y="4914041"/>
            <a:ext cx="2084626" cy="15145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F6A2C1-DB16-497A-8B2B-65E631F279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975" y="4937399"/>
            <a:ext cx="2175434" cy="146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54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DDDC7-70D8-4012-A7B3-FA0ECBA82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17483"/>
            <a:ext cx="8596668" cy="1320800"/>
          </a:xfrm>
        </p:spPr>
        <p:txBody>
          <a:bodyPr/>
          <a:lstStyle/>
          <a:p>
            <a:pPr algn="r" rtl="1"/>
            <a:r>
              <a:rPr lang="fa-IR" dirty="0">
                <a:solidFill>
                  <a:srgbClr val="FF0000"/>
                </a:solidFill>
                <a:cs typeface="2  Baran" panose="00000400000000000000" pitchFamily="2" charset="-78"/>
              </a:rPr>
              <a:t>مشخصات:</a:t>
            </a:r>
            <a:endParaRPr lang="en-US" dirty="0">
              <a:solidFill>
                <a:srgbClr val="FF0000"/>
              </a:solidFill>
              <a:cs typeface="2  Baran" panose="000004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82A78-C976-43B8-B0B3-0EF3B07C40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92317"/>
            <a:ext cx="8596668" cy="4721773"/>
          </a:xfrm>
        </p:spPr>
        <p:txBody>
          <a:bodyPr>
            <a:normAutofit/>
          </a:bodyPr>
          <a:lstStyle/>
          <a:p>
            <a:pPr marL="0" indent="0" algn="r" rtl="1">
              <a:lnSpc>
                <a:spcPct val="200000"/>
              </a:lnSpc>
              <a:buNone/>
            </a:pPr>
            <a:r>
              <a:rPr lang="fa-IR" sz="2400" dirty="0">
                <a:solidFill>
                  <a:schemeClr val="tx1"/>
                </a:solidFill>
                <a:cs typeface="2  Baran" panose="00000400000000000000" pitchFamily="2" charset="-78"/>
              </a:rPr>
              <a:t>1-اسپکتوفتومتر (تشکیل طیف)</a:t>
            </a:r>
          </a:p>
          <a:p>
            <a:pPr marL="0" indent="0" algn="r" rtl="1">
              <a:lnSpc>
                <a:spcPct val="200000"/>
              </a:lnSpc>
              <a:buNone/>
            </a:pPr>
            <a:r>
              <a:rPr lang="fa-IR" sz="2000" dirty="0">
                <a:solidFill>
                  <a:schemeClr val="tx1"/>
                </a:solidFill>
                <a:cs typeface="2  Baran" panose="00000400000000000000" pitchFamily="2" charset="-78"/>
              </a:rPr>
              <a:t>بخشی که نور ثابت با طول موج دلخواه به وجود میاورد</a:t>
            </a:r>
          </a:p>
          <a:p>
            <a:pPr marL="0" indent="0" algn="r" rtl="1">
              <a:lnSpc>
                <a:spcPct val="200000"/>
              </a:lnSpc>
              <a:buNone/>
            </a:pPr>
            <a:r>
              <a:rPr lang="fa-IR" sz="2000" dirty="0">
                <a:solidFill>
                  <a:schemeClr val="tx1"/>
                </a:solidFill>
                <a:cs typeface="2  Baran" panose="00000400000000000000" pitchFamily="2" charset="-78"/>
              </a:rPr>
              <a:t>شامل:منبع نور- عدسی-شکاف ها-منوکروماتور</a:t>
            </a:r>
          </a:p>
          <a:p>
            <a:pPr marL="0" indent="0" algn="r" rtl="1">
              <a:lnSpc>
                <a:spcPct val="200000"/>
              </a:lnSpc>
              <a:buNone/>
            </a:pPr>
            <a:r>
              <a:rPr lang="fa-IR" sz="2400" dirty="0">
                <a:solidFill>
                  <a:schemeClr val="tx1"/>
                </a:solidFill>
                <a:cs typeface="2  Baran" panose="00000400000000000000" pitchFamily="2" charset="-78"/>
              </a:rPr>
              <a:t>2-فتومتر(نور سنج)</a:t>
            </a:r>
          </a:p>
          <a:p>
            <a:pPr marL="0" indent="0" algn="r" rtl="1">
              <a:lnSpc>
                <a:spcPct val="200000"/>
              </a:lnSpc>
              <a:buNone/>
            </a:pPr>
            <a:r>
              <a:rPr lang="fa-IR" sz="2000" dirty="0">
                <a:solidFill>
                  <a:schemeClr val="tx1"/>
                </a:solidFill>
                <a:cs typeface="2  Baran" panose="00000400000000000000" pitchFamily="2" charset="-78"/>
              </a:rPr>
              <a:t>شامل</a:t>
            </a:r>
            <a:r>
              <a:rPr lang="fa-IR" sz="2400" dirty="0">
                <a:solidFill>
                  <a:schemeClr val="tx1"/>
                </a:solidFill>
                <a:cs typeface="2  Baran" panose="00000400000000000000" pitchFamily="2" charset="-78"/>
              </a:rPr>
              <a:t>:</a:t>
            </a:r>
            <a:r>
              <a:rPr lang="fa-IR" sz="2000" dirty="0">
                <a:solidFill>
                  <a:schemeClr val="tx1"/>
                </a:solidFill>
                <a:cs typeface="2  Baran" panose="00000400000000000000" pitchFamily="2" charset="-78"/>
              </a:rPr>
              <a:t>دتکتور- قسمت محاسب- نمایشگر</a:t>
            </a:r>
            <a:endParaRPr lang="en-US" sz="2400" dirty="0">
              <a:solidFill>
                <a:schemeClr val="tx1"/>
              </a:solidFill>
              <a:cs typeface="2  Bar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0162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8710" y="228600"/>
            <a:ext cx="7211490" cy="1624648"/>
          </a:xfrm>
        </p:spPr>
        <p:txBody>
          <a:bodyPr/>
          <a:lstStyle/>
          <a:p>
            <a:pPr algn="r"/>
            <a:r>
              <a:rPr lang="fa-IR" sz="3800" dirty="0">
                <a:cs typeface="2  Baran" panose="00000400000000000000" pitchFamily="2" charset="-78"/>
              </a:rPr>
              <a:t>انواع اسپکتروفتومتر</a:t>
            </a:r>
            <a:endParaRPr lang="en-US" sz="3800" dirty="0">
              <a:cs typeface="2  Baran" panose="00000400000000000000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560872" y="4343400"/>
            <a:ext cx="2438400" cy="1752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dirty="0"/>
              <a:t>دو پرتویی</a:t>
            </a:r>
            <a:endParaRPr lang="en-US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7560872" y="1620289"/>
            <a:ext cx="2438400" cy="1828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dirty="0"/>
              <a:t>تک پرتویی</a:t>
            </a:r>
          </a:p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711" y="1749931"/>
            <a:ext cx="4876799" cy="1828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3485" y="3981349"/>
            <a:ext cx="4761389" cy="22374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3371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8115">
        <p14:gallery dir="l"/>
      </p:transition>
    </mc:Choice>
    <mc:Fallback xmlns="">
      <p:transition spd="slow" advTm="5811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9AE72-2627-4CB3-A5F0-0FE2281BB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3200" dirty="0">
                <a:solidFill>
                  <a:schemeClr val="tx1"/>
                </a:solidFill>
                <a:cs typeface="2  Baran" panose="00000400000000000000" pitchFamily="2" charset="-78"/>
              </a:rPr>
              <a:t>اجزای داخلی</a:t>
            </a:r>
            <a:endParaRPr lang="en-US" sz="3200" dirty="0">
              <a:solidFill>
                <a:schemeClr val="tx1"/>
              </a:solidFill>
              <a:cs typeface="2  Baran" panose="000004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F1E2B-DF3D-4C82-AE1E-5BD1BBCCC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044" y="1930400"/>
            <a:ext cx="8596668" cy="3880773"/>
          </a:xfrm>
        </p:spPr>
        <p:txBody>
          <a:bodyPr/>
          <a:lstStyle/>
          <a:p>
            <a:pPr algn="r" rtl="1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fa-IR" sz="2400" dirty="0">
                <a:cs typeface="2  Baran" panose="00000400000000000000" pitchFamily="2" charset="-78"/>
              </a:rPr>
              <a:t>منبع انرژی الکتریکی :</a:t>
            </a:r>
            <a:r>
              <a:rPr lang="fa-IR" sz="2000" dirty="0">
                <a:cs typeface="2  Baran" panose="00000400000000000000" pitchFamily="2" charset="-78"/>
              </a:rPr>
              <a:t>باطری خشک یا مرطوب یا جریان الکتریکی متناوب</a:t>
            </a:r>
            <a:r>
              <a:rPr lang="fa-IR" dirty="0">
                <a:cs typeface="2  Baran" panose="00000400000000000000" pitchFamily="2" charset="-78"/>
              </a:rPr>
              <a:t> </a:t>
            </a:r>
            <a:r>
              <a:rPr lang="en-US" dirty="0">
                <a:cs typeface="2  Baran" panose="00000400000000000000" pitchFamily="2" charset="-78"/>
              </a:rPr>
              <a:t>AC</a:t>
            </a:r>
            <a:endParaRPr lang="fa-IR" dirty="0">
              <a:cs typeface="2  Baran" panose="00000400000000000000" pitchFamily="2" charset="-78"/>
            </a:endParaRPr>
          </a:p>
          <a:p>
            <a:pPr algn="r" rtl="1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fa-IR" sz="2400" dirty="0">
                <a:cs typeface="2  Baran" panose="00000400000000000000" pitchFamily="2" charset="-78"/>
              </a:rPr>
              <a:t>منبع انرژی نورانی:</a:t>
            </a:r>
            <a:r>
              <a:rPr lang="fa-IR" sz="2000" dirty="0">
                <a:cs typeface="2  Baran" panose="00000400000000000000" pitchFamily="2" charset="-78"/>
              </a:rPr>
              <a:t>لامپ تنگستن،لامپ دوتریم(</a:t>
            </a:r>
            <a:r>
              <a:rPr lang="fa-IR" dirty="0">
                <a:cs typeface="2  Baran" panose="00000400000000000000" pitchFamily="2" charset="-78"/>
              </a:rPr>
              <a:t>تولید نور ماورابنفش)،</a:t>
            </a:r>
            <a:r>
              <a:rPr lang="fa-IR" sz="2000" dirty="0">
                <a:cs typeface="2  Baran" panose="00000400000000000000" pitchFamily="2" charset="-78"/>
              </a:rPr>
              <a:t>لامپ هالوژنه(</a:t>
            </a:r>
            <a:r>
              <a:rPr lang="fa-IR" dirty="0">
                <a:cs typeface="2  Baran" panose="00000400000000000000" pitchFamily="2" charset="-78"/>
              </a:rPr>
              <a:t>نور مرئی و ماورابنفش)</a:t>
            </a:r>
          </a:p>
          <a:p>
            <a:pPr algn="r" rtl="1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fa-IR" sz="2400" dirty="0">
                <a:cs typeface="2  Baran" panose="00000400000000000000" pitchFamily="2" charset="-78"/>
              </a:rPr>
              <a:t>عدسی و شکاف:</a:t>
            </a:r>
            <a:r>
              <a:rPr lang="fa-IR" sz="2000" dirty="0">
                <a:cs typeface="2  Baran" panose="00000400000000000000" pitchFamily="2" charset="-78"/>
              </a:rPr>
              <a:t>نقش فیلتر دارند و مسیر نور را تعیین میکنند</a:t>
            </a:r>
            <a:endParaRPr lang="en-US" sz="2400" dirty="0">
              <a:cs typeface="2  Bar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6024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304801"/>
            <a:ext cx="8229600" cy="582136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fa-IR" sz="2000" dirty="0">
                <a:solidFill>
                  <a:srgbClr val="FF0000"/>
                </a:solidFill>
                <a:cs typeface="2  Baran" panose="00000400000000000000" pitchFamily="2" charset="-78"/>
              </a:rPr>
              <a:t>               ب)نورانی: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983" y="1066800"/>
            <a:ext cx="2352675" cy="2819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898" y="1409700"/>
            <a:ext cx="2540000" cy="2133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566" y="4096802"/>
            <a:ext cx="2331134" cy="26650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4094458"/>
            <a:ext cx="2667397" cy="266739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43201" y="533401"/>
            <a:ext cx="235267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dirty="0">
                <a:solidFill>
                  <a:schemeClr val="bg1"/>
                </a:solidFill>
              </a:rPr>
              <a:t>تنگستن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52502" y="4219545"/>
            <a:ext cx="22098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000" dirty="0">
                <a:solidFill>
                  <a:schemeClr val="bg1"/>
                </a:solidFill>
              </a:rPr>
              <a:t>تنگستن هالوژنه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48600" y="894377"/>
            <a:ext cx="16002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000" dirty="0">
                <a:solidFill>
                  <a:schemeClr val="bg1"/>
                </a:solidFill>
              </a:rPr>
              <a:t>هالوژنه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48600" y="3658513"/>
            <a:ext cx="25908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000" dirty="0">
                <a:solidFill>
                  <a:schemeClr val="bg1"/>
                </a:solidFill>
              </a:rPr>
              <a:t>دوتریوم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748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6146">
        <p14:gallery dir="l"/>
      </p:transition>
    </mc:Choice>
    <mc:Fallback xmlns="">
      <p:transition spd="slow" advTm="3614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3.1|13.8|1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|0.4|1.6|0.4|4.2|0.5|0.6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7|7.4|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3.2|0.7|0.7|6.8|0.7|2.8|0.4|8.3|0.8|18.1|0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|1.4|2|0.6|4.5|1.6|0.7|0.5|1.6|5.8|15.3|0.9|0.4|0.5|0.9|0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0.4|0.8|0.4"/>
</p:tagLst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700</TotalTime>
  <Words>919</Words>
  <Application>Microsoft Office PowerPoint</Application>
  <PresentationFormat>Widescreen</PresentationFormat>
  <Paragraphs>144</Paragraphs>
  <Slides>29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2  Baran</vt:lpstr>
      <vt:lpstr>Arial</vt:lpstr>
      <vt:lpstr>Tahoma</vt:lpstr>
      <vt:lpstr>Trebuchet MS</vt:lpstr>
      <vt:lpstr>Wingdings</vt:lpstr>
      <vt:lpstr>Wingdings 3</vt:lpstr>
      <vt:lpstr>Facet</vt:lpstr>
      <vt:lpstr>کنترل کیفی دستگاه اسپکتوفتومتر و فتومتر</vt:lpstr>
      <vt:lpstr>اسپکتوفتومتر</vt:lpstr>
      <vt:lpstr>نحوه ی عملکرد  اندازه گیری مقدار کمپلکس رنگی که در اثر برخورد معرف ها(آلی یا معدنی) به قند،چربی،پروتئین،یون، آنزیم و...در خون یا مایعات ایجاد میشود</vt:lpstr>
      <vt:lpstr> </vt:lpstr>
      <vt:lpstr>روش کار:</vt:lpstr>
      <vt:lpstr>مشخصات:</vt:lpstr>
      <vt:lpstr>انواع اسپکتروفتومتر</vt:lpstr>
      <vt:lpstr>اجزای داخلی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کنترل کیفی دستگاه اسپکتوفتومتر و فتومتر</dc:title>
  <dc:creator>maede asadpour</dc:creator>
  <cp:lastModifiedBy>surface</cp:lastModifiedBy>
  <cp:revision>37</cp:revision>
  <dcterms:created xsi:type="dcterms:W3CDTF">2022-05-02T06:44:28Z</dcterms:created>
  <dcterms:modified xsi:type="dcterms:W3CDTF">2025-12-06T17:53:04Z</dcterms:modified>
</cp:coreProperties>
</file>