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8" autoAdjust="0"/>
    <p:restoredTop sz="95317" autoAdjust="0"/>
  </p:normalViewPr>
  <p:slideViewPr>
    <p:cSldViewPr snapToGrid="0">
      <p:cViewPr varScale="1">
        <p:scale>
          <a:sx n="86" d="100"/>
          <a:sy n="86" d="100"/>
        </p:scale>
        <p:origin x="129" y="30"/>
      </p:cViewPr>
      <p:guideLst/>
    </p:cSldViewPr>
  </p:slideViewPr>
  <p:outlineViewPr>
    <p:cViewPr>
      <p:scale>
        <a:sx n="33" d="100"/>
        <a:sy n="33" d="100"/>
      </p:scale>
      <p:origin x="0" y="-1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1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8.jpg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22.jpg"/><Relationship Id="rId4" Type="http://schemas.openxmlformats.org/officeDocument/2006/relationships/image" Target="../media/image2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687800"/>
            <a:ext cx="3793678" cy="1037760"/>
          </a:xfrm>
        </p:spPr>
        <p:txBody>
          <a:bodyPr/>
          <a:lstStyle/>
          <a:p>
            <a:pPr algn="ctr"/>
            <a:endParaRPr lang="fa-IR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>
                <a:cs typeface="2  Baran" panose="00000400000000000000" pitchFamily="2" charset="-78"/>
              </a:rPr>
              <a:t>لوازم شیشه ای</a:t>
            </a:r>
            <a:br>
              <a:rPr lang="fa-IR" dirty="0">
                <a:cs typeface="2  Baran" panose="00000400000000000000" pitchFamily="2" charset="-78"/>
              </a:rPr>
            </a:b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0915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980"/>
    </mc:Choice>
    <mc:Fallback xmlns="">
      <p:transition spd="slow" advTm="1898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2  Baran" panose="00000400000000000000" pitchFamily="2" charset="-78"/>
              </a:rPr>
              <a:t>تعاریف</a:t>
            </a:r>
            <a:endParaRPr lang="fa-IR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a-IR" dirty="0" smtClean="0">
                <a:cs typeface="2  Baran" panose="00000400000000000000" pitchFamily="2" charset="-78"/>
              </a:rPr>
              <a:t>تعریف شیشه</a:t>
            </a:r>
          </a:p>
          <a:p>
            <a:pPr>
              <a:buFont typeface="Wingdings" panose="05000000000000000000" pitchFamily="2" charset="2"/>
              <a:buChar char="v"/>
            </a:pPr>
            <a:endParaRPr lang="fa-IR" dirty="0">
              <a:cs typeface="2  Baran" panose="00000400000000000000" pitchFamily="2" charset="-78"/>
            </a:endParaRPr>
          </a:p>
          <a:p>
            <a:pPr algn="l">
              <a:buFont typeface="Wingdings" panose="05000000000000000000" pitchFamily="2" charset="2"/>
              <a:buChar char="v"/>
            </a:pPr>
            <a:r>
              <a:rPr lang="en-US" dirty="0" smtClean="0">
                <a:cs typeface="2  Baran" panose="00000400000000000000" pitchFamily="2" charset="-78"/>
              </a:rPr>
              <a:t>Glass or Glassware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>
              <a:cs typeface="2  Baran" panose="00000400000000000000" pitchFamily="2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a-IR" dirty="0" smtClean="0">
                <a:cs typeface="2  Baran" panose="00000400000000000000" pitchFamily="2" charset="-78"/>
              </a:rPr>
              <a:t>تحمل شوک گرمایی</a:t>
            </a:r>
          </a:p>
          <a:p>
            <a:pPr>
              <a:buFont typeface="Wingdings" panose="05000000000000000000" pitchFamily="2" charset="2"/>
              <a:buChar char="v"/>
            </a:pPr>
            <a:endParaRPr lang="fa-IR" dirty="0">
              <a:cs typeface="2  Baran" panose="00000400000000000000" pitchFamily="2" charset="-78"/>
            </a:endParaRPr>
          </a:p>
          <a:p>
            <a:pPr algn="l">
              <a:buFont typeface="Wingdings" panose="05000000000000000000" pitchFamily="2" charset="2"/>
              <a:buChar char="v"/>
            </a:pPr>
            <a:r>
              <a:rPr lang="fa-IR" dirty="0" smtClean="0">
                <a:cs typeface="2  Baran" panose="00000400000000000000" pitchFamily="2" charset="-78"/>
              </a:rPr>
              <a:t>ظریب انبساط گرمایی</a:t>
            </a:r>
            <a:endParaRPr lang="fa-IR" dirty="0">
              <a:cs typeface="2  Bara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92" r="17772"/>
          <a:stretch/>
        </p:blipFill>
        <p:spPr>
          <a:xfrm>
            <a:off x="7964245" y="2428351"/>
            <a:ext cx="1545465" cy="1562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85"/>
          <a:stretch/>
        </p:blipFill>
        <p:spPr>
          <a:xfrm>
            <a:off x="5514348" y="3164062"/>
            <a:ext cx="1804637" cy="14864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515" y="4264152"/>
            <a:ext cx="1562926" cy="15629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4487" y="4714875"/>
            <a:ext cx="2143125" cy="21431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99427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936"/>
    </mc:Choice>
    <mc:Fallback xmlns="">
      <p:transition spd="slow" advTm="7293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2  Baran" panose="00000400000000000000" pitchFamily="2" charset="-78"/>
              </a:rPr>
              <a:t>انواع شیشه از نظر جنس و خواص فیزیکی</a:t>
            </a:r>
            <a:endParaRPr lang="fa-IR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شیشه های قلیایی</a:t>
            </a:r>
          </a:p>
          <a:p>
            <a:pPr marL="514350" indent="-514350">
              <a:buFont typeface="+mj-lt"/>
              <a:buAutoNum type="romanUcPeriod"/>
            </a:pPr>
            <a:endParaRPr lang="fa-IR" dirty="0">
              <a:cs typeface="2  Baran" panose="00000400000000000000" pitchFamily="2" charset="-78"/>
            </a:endParaRPr>
          </a:p>
          <a:p>
            <a:pPr marL="514350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شیشه های بوروسیلیکات</a:t>
            </a:r>
          </a:p>
          <a:p>
            <a:pPr marL="514350" indent="-514350">
              <a:buFont typeface="+mj-lt"/>
              <a:buAutoNum type="romanUcPeriod"/>
            </a:pPr>
            <a:endParaRPr lang="fa-IR" dirty="0">
              <a:cs typeface="2  Baran" panose="00000400000000000000" pitchFamily="2" charset="-78"/>
            </a:endParaRPr>
          </a:p>
          <a:p>
            <a:pPr marL="514350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شیشه های کوارتز</a:t>
            </a:r>
          </a:p>
          <a:p>
            <a:pPr marL="514350" indent="-514350">
              <a:buFont typeface="+mj-lt"/>
              <a:buAutoNum type="romanUcPeriod"/>
            </a:pPr>
            <a:endParaRPr lang="fa-IR" dirty="0">
              <a:cs typeface="2  Baran" panose="00000400000000000000" pitchFamily="2" charset="-78"/>
            </a:endParaRPr>
          </a:p>
          <a:p>
            <a:pPr marL="514350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شیشه های مخصوص</a:t>
            </a:r>
            <a:endParaRPr lang="fa-IR" dirty="0">
              <a:cs typeface="2  Bara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3910" y="2622777"/>
            <a:ext cx="4022406" cy="336001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9682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859"/>
    </mc:Choice>
    <mc:Fallback xmlns="">
      <p:transition spd="slow" advTm="3585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 algn="ctr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شیشه های قلیایی</a:t>
            </a:r>
            <a:endParaRPr lang="fa-IR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a-IR" dirty="0" smtClean="0">
                <a:cs typeface="2  Baran" panose="00000400000000000000" pitchFamily="2" charset="-78"/>
              </a:rPr>
              <a:t>مشخصات کلی </a:t>
            </a:r>
            <a:endParaRPr lang="fa-IR" dirty="0" smtClean="0">
              <a:cs typeface="2  Baran" panose="00000400000000000000" pitchFamily="2" charset="-78"/>
            </a:endParaRPr>
          </a:p>
          <a:p>
            <a:r>
              <a:rPr lang="fa-IR" dirty="0" smtClean="0">
                <a:cs typeface="2  Baran" panose="00000400000000000000" pitchFamily="2" charset="-78"/>
              </a:rPr>
              <a:t>شکل پذیر</a:t>
            </a:r>
          </a:p>
          <a:p>
            <a:r>
              <a:rPr lang="fa-IR" dirty="0" smtClean="0">
                <a:cs typeface="2  Baran" panose="00000400000000000000" pitchFamily="2" charset="-78"/>
              </a:rPr>
              <a:t>در طراحی لوازم شیشه ای با طرح پیچیده و دیواره نه چندان ضخیم</a:t>
            </a:r>
          </a:p>
          <a:p>
            <a:r>
              <a:rPr lang="fa-IR" dirty="0" smtClean="0">
                <a:cs typeface="2  Baran" panose="00000400000000000000" pitchFamily="2" charset="-78"/>
              </a:rPr>
              <a:t>عدم تحمل حرارت بالا</a:t>
            </a:r>
          </a:p>
          <a:p>
            <a:endParaRPr lang="fa-IR" dirty="0" smtClean="0">
              <a:cs typeface="2  Baran" panose="00000400000000000000" pitchFamily="2" charset="-78"/>
            </a:endParaRPr>
          </a:p>
          <a:p>
            <a:endParaRPr lang="fa-IR" dirty="0">
              <a:cs typeface="2  Baran" panose="00000400000000000000" pitchFamily="2" charset="-78"/>
            </a:endParaRPr>
          </a:p>
          <a:p>
            <a:endParaRPr lang="fa-IR" dirty="0" smtClean="0">
              <a:cs typeface="2  Baran" panose="00000400000000000000" pitchFamily="2" charset="-78"/>
            </a:endParaRPr>
          </a:p>
          <a:p>
            <a:r>
              <a:rPr lang="fa-IR" dirty="0" smtClean="0">
                <a:cs typeface="2  Baran" panose="00000400000000000000" pitchFamily="2" charset="-78"/>
              </a:rPr>
              <a:t>مواد متشکله شیشه های </a:t>
            </a:r>
            <a:r>
              <a:rPr lang="fa-IR" dirty="0" smtClean="0">
                <a:cs typeface="2  Baran" panose="00000400000000000000" pitchFamily="2" charset="-78"/>
              </a:rPr>
              <a:t>قلیایی</a:t>
            </a:r>
          </a:p>
          <a:p>
            <a:pPr lvl="1"/>
            <a:r>
              <a:rPr lang="fa-IR" dirty="0" smtClean="0">
                <a:cs typeface="2  Baran" panose="00000400000000000000" pitchFamily="2" charset="-78"/>
              </a:rPr>
              <a:t>سیلیس، اکسید منیزیوم و کلسیم و سدیم و آلومینیوم</a:t>
            </a:r>
          </a:p>
          <a:p>
            <a:pPr lvl="1"/>
            <a:r>
              <a:rPr lang="fa-IR" dirty="0" smtClean="0">
                <a:cs typeface="2  Baran" panose="00000400000000000000" pitchFamily="2" charset="-78"/>
              </a:rPr>
              <a:t>سدیم و آهک</a:t>
            </a:r>
          </a:p>
          <a:p>
            <a:pPr lvl="1"/>
            <a:r>
              <a:rPr lang="fa-IR" dirty="0" smtClean="0">
                <a:cs typeface="2  Baran" panose="00000400000000000000" pitchFamily="2" charset="-78"/>
              </a:rPr>
              <a:t>ساخت لوازم شیه شه ای یک بار مصرف</a:t>
            </a:r>
            <a:endParaRPr lang="fa-IR" dirty="0">
              <a:cs typeface="2  Bara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643" y="2438400"/>
            <a:ext cx="2143125" cy="26195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98" r="17492"/>
          <a:stretch/>
        </p:blipFill>
        <p:spPr>
          <a:xfrm>
            <a:off x="6126480" y="3667193"/>
            <a:ext cx="1384663" cy="239570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2344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932"/>
    </mc:Choice>
    <mc:Fallback xmlns="">
      <p:transition spd="slow" advTm="949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 algn="ctr">
              <a:buFont typeface="+mj-lt"/>
              <a:buAutoNum type="romanUcPeriod" startAt="2"/>
            </a:pPr>
            <a:r>
              <a:rPr lang="fa-IR" dirty="0" smtClean="0">
                <a:cs typeface="2  Baran" panose="00000400000000000000" pitchFamily="2" charset="-78"/>
              </a:rPr>
              <a:t>شیشه های بوروسیلیکات</a:t>
            </a:r>
            <a:endParaRPr lang="fa-IR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2  Baran" panose="00000400000000000000" pitchFamily="2" charset="-78"/>
              </a:rPr>
              <a:t>مزایای این نوع شیشه </a:t>
            </a:r>
            <a:endParaRPr lang="fa-IR" dirty="0" smtClean="0">
              <a:cs typeface="2  Baran" panose="00000400000000000000" pitchFamily="2" charset="-78"/>
            </a:endParaRPr>
          </a:p>
          <a:p>
            <a:pPr lvl="1"/>
            <a:r>
              <a:rPr lang="fa-IR" dirty="0" smtClean="0">
                <a:cs typeface="2  Baran" panose="00000400000000000000" pitchFamily="2" charset="-78"/>
              </a:rPr>
              <a:t>ضریب انبساط گرمایی</a:t>
            </a:r>
          </a:p>
          <a:p>
            <a:pPr lvl="1"/>
            <a:r>
              <a:rPr lang="fa-IR" dirty="0" smtClean="0">
                <a:cs typeface="2  Baran" panose="00000400000000000000" pitchFamily="2" charset="-78"/>
              </a:rPr>
              <a:t>جداره ضخیم تر (مقاومت گرمایی و مکانیکی)</a:t>
            </a:r>
          </a:p>
          <a:p>
            <a:pPr lvl="1"/>
            <a:r>
              <a:rPr lang="fa-IR" dirty="0" smtClean="0">
                <a:cs typeface="2  Baran" panose="00000400000000000000" pitchFamily="2" charset="-78"/>
              </a:rPr>
              <a:t>مقاومت در برابر مواد شیمیایی</a:t>
            </a:r>
            <a:endParaRPr lang="fa-IR" dirty="0" smtClean="0">
              <a:cs typeface="2  Baran" panose="00000400000000000000" pitchFamily="2" charset="-78"/>
            </a:endParaRPr>
          </a:p>
          <a:p>
            <a:pPr marL="0" indent="0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r>
              <a:rPr lang="fa-IR" dirty="0" smtClean="0">
                <a:cs typeface="2  Baran" panose="00000400000000000000" pitchFamily="2" charset="-78"/>
              </a:rPr>
              <a:t>مواد متشکله شیشه های </a:t>
            </a:r>
            <a:r>
              <a:rPr lang="fa-IR" dirty="0" smtClean="0">
                <a:cs typeface="2  Baran" panose="00000400000000000000" pitchFamily="2" charset="-78"/>
              </a:rPr>
              <a:t>بروسیلیکات</a:t>
            </a:r>
          </a:p>
          <a:p>
            <a:pPr lvl="1"/>
            <a:r>
              <a:rPr lang="fa-IR" dirty="0" smtClean="0">
                <a:cs typeface="2  Baran" panose="00000400000000000000" pitchFamily="2" charset="-78"/>
              </a:rPr>
              <a:t>میزان اکسید بوریک و سیلیس</a:t>
            </a:r>
            <a:endParaRPr lang="fa-IR" dirty="0">
              <a:cs typeface="2  Bara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785" y="3364397"/>
            <a:ext cx="1600200" cy="28479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5470" y="2315932"/>
            <a:ext cx="2619375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43" r="14552" b="17729"/>
          <a:stretch/>
        </p:blipFill>
        <p:spPr>
          <a:xfrm>
            <a:off x="3084987" y="4877135"/>
            <a:ext cx="1567542" cy="141836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6979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9759"/>
    </mc:Choice>
    <mc:Fallback xmlns="">
      <p:transition spd="slow" advTm="8975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 algn="ctr">
              <a:buFont typeface="+mj-lt"/>
              <a:buAutoNum type="romanUcPeriod" startAt="3"/>
            </a:pPr>
            <a:r>
              <a:rPr lang="fa-IR" dirty="0" smtClean="0">
                <a:cs typeface="2  Baran" panose="00000400000000000000" pitchFamily="2" charset="-78"/>
              </a:rPr>
              <a:t>شیشه های کوارتز</a:t>
            </a:r>
            <a:endParaRPr lang="fa-IR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a-IR" dirty="0" smtClean="0">
                <a:cs typeface="2  Baran" panose="00000400000000000000" pitchFamily="2" charset="-78"/>
              </a:rPr>
              <a:t>مشخصات </a:t>
            </a:r>
            <a:r>
              <a:rPr lang="fa-IR" dirty="0" smtClean="0">
                <a:cs typeface="2  Baran" panose="00000400000000000000" pitchFamily="2" charset="-78"/>
              </a:rPr>
              <a:t>کلی</a:t>
            </a:r>
          </a:p>
          <a:p>
            <a:pPr lvl="1"/>
            <a:r>
              <a:rPr lang="fa-IR" dirty="0" smtClean="0">
                <a:cs typeface="2  Baran" panose="00000400000000000000" pitchFamily="2" charset="-78"/>
              </a:rPr>
              <a:t>سیلیس</a:t>
            </a:r>
          </a:p>
          <a:p>
            <a:pPr lvl="1"/>
            <a:r>
              <a:rPr lang="fa-IR" dirty="0" smtClean="0">
                <a:cs typeface="2  Baran" panose="00000400000000000000" pitchFamily="2" charset="-78"/>
              </a:rPr>
              <a:t>ضریب انبساط گرمایی</a:t>
            </a:r>
            <a:endParaRPr lang="fa-IR" dirty="0" smtClean="0">
              <a:cs typeface="2  Baran" panose="00000400000000000000" pitchFamily="2" charset="-78"/>
            </a:endParaRPr>
          </a:p>
          <a:p>
            <a:endParaRPr lang="fa-IR" dirty="0">
              <a:cs typeface="2  Baran" panose="00000400000000000000" pitchFamily="2" charset="-78"/>
            </a:endParaRPr>
          </a:p>
          <a:p>
            <a:r>
              <a:rPr lang="fa-IR" dirty="0" smtClean="0">
                <a:cs typeface="2  Baran" panose="00000400000000000000" pitchFamily="2" charset="-78"/>
              </a:rPr>
              <a:t>انواع آن :</a:t>
            </a:r>
          </a:p>
          <a:p>
            <a:pPr marL="0" indent="0">
              <a:buNone/>
            </a:pPr>
            <a:r>
              <a:rPr lang="fa-IR" dirty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              1. </a:t>
            </a:r>
            <a:r>
              <a:rPr lang="en-US" dirty="0" smtClean="0">
                <a:cs typeface="2  Baran" panose="00000400000000000000" pitchFamily="2" charset="-78"/>
              </a:rPr>
              <a:t>Glazed Glass</a:t>
            </a:r>
            <a:endParaRPr lang="en-US" dirty="0">
              <a:cs typeface="2  Baran" panose="00000400000000000000" pitchFamily="2" charset="-78"/>
            </a:endParaRPr>
          </a:p>
          <a:p>
            <a:pPr marL="0" indent="0">
              <a:buNone/>
            </a:pPr>
            <a:r>
              <a:rPr lang="fa-IR" dirty="0" smtClean="0">
                <a:cs typeface="2  Baran" panose="00000400000000000000" pitchFamily="2" charset="-78"/>
              </a:rPr>
              <a:t>               2. </a:t>
            </a:r>
            <a:r>
              <a:rPr lang="en-US" dirty="0" smtClean="0">
                <a:cs typeface="2  Baran" panose="00000400000000000000" pitchFamily="2" charset="-78"/>
              </a:rPr>
              <a:t>Unglazed Glass</a:t>
            </a:r>
            <a:r>
              <a:rPr lang="fa-IR" dirty="0" smtClean="0">
                <a:cs typeface="2  Baran" panose="00000400000000000000" pitchFamily="2" charset="-78"/>
              </a:rPr>
              <a:t> (شیشه های شنی)</a:t>
            </a:r>
            <a:endParaRPr lang="en-US" dirty="0" smtClean="0">
              <a:cs typeface="2  Baran" panose="00000400000000000000" pitchFamily="2" charset="-78"/>
            </a:endParaRPr>
          </a:p>
          <a:p>
            <a:pPr marL="0" indent="0">
              <a:buNone/>
            </a:pPr>
            <a:r>
              <a:rPr lang="fa-IR" dirty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              3. نوع دیگری از شیشه های شنی</a:t>
            </a:r>
          </a:p>
          <a:p>
            <a:pPr marL="0" indent="0">
              <a:buNone/>
            </a:pPr>
            <a:r>
              <a:rPr lang="fa-IR" dirty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              4. شیشه ای با شفافیت </a:t>
            </a:r>
            <a:r>
              <a:rPr lang="fa-IR" dirty="0" smtClean="0">
                <a:cs typeface="2  Baran" panose="00000400000000000000" pitchFamily="2" charset="-78"/>
              </a:rPr>
              <a:t>بالا (استاندارد)</a:t>
            </a:r>
            <a:endParaRPr lang="en-US" dirty="0" smtClean="0">
              <a:cs typeface="2  Bara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437" y="2357438"/>
            <a:ext cx="2143125" cy="15893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43" b="14871"/>
          <a:stretch/>
        </p:blipFill>
        <p:spPr>
          <a:xfrm>
            <a:off x="5024436" y="4433936"/>
            <a:ext cx="2143125" cy="148916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924" y="3827602"/>
            <a:ext cx="2095500" cy="2095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3" t="30191" r="12616" b="25923"/>
          <a:stretch/>
        </p:blipFill>
        <p:spPr>
          <a:xfrm>
            <a:off x="2403566" y="2508069"/>
            <a:ext cx="1632857" cy="9405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793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05"/>
    </mc:Choice>
    <mc:Fallback xmlns="">
      <p:transition spd="slow" advTm="8630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 algn="ctr">
              <a:buFont typeface="+mj-lt"/>
              <a:buAutoNum type="romanUcPeriod" startAt="4"/>
            </a:pPr>
            <a:r>
              <a:rPr lang="fa-IR" dirty="0" smtClean="0">
                <a:cs typeface="2  Baran" panose="00000400000000000000" pitchFamily="2" charset="-78"/>
              </a:rPr>
              <a:t>شیشه های مخصوص</a:t>
            </a:r>
            <a:endParaRPr lang="fa-IR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9366" y="2261062"/>
            <a:ext cx="8770571" cy="3651504"/>
          </a:xfrm>
        </p:spPr>
        <p:txBody>
          <a:bodyPr/>
          <a:lstStyle/>
          <a:p>
            <a:r>
              <a:rPr lang="fa-IR" dirty="0" smtClean="0">
                <a:cs typeface="2  Baran" panose="00000400000000000000" pitchFamily="2" charset="-78"/>
              </a:rPr>
              <a:t>شیشه های سربی ( شیشه با ضریب انکسار زیاد </a:t>
            </a:r>
            <a:r>
              <a:rPr lang="fa-IR" dirty="0" smtClean="0">
                <a:cs typeface="2  Baran" panose="00000400000000000000" pitchFamily="2" charset="-78"/>
              </a:rPr>
              <a:t>)</a:t>
            </a:r>
          </a:p>
          <a:p>
            <a:pPr lvl="1"/>
            <a:r>
              <a:rPr lang="fa-IR" dirty="0" smtClean="0">
                <a:cs typeface="2  Baran" panose="00000400000000000000" pitchFamily="2" charset="-78"/>
              </a:rPr>
              <a:t>صنایع برق و الکترونیک </a:t>
            </a:r>
            <a:endParaRPr lang="fa-IR" dirty="0" smtClean="0">
              <a:cs typeface="2  Baran" panose="00000400000000000000" pitchFamily="2" charset="-78"/>
            </a:endParaRPr>
          </a:p>
          <a:p>
            <a:pPr marL="0" indent="0">
              <a:buNone/>
            </a:pPr>
            <a:endParaRPr lang="fa-IR" dirty="0">
              <a:cs typeface="2  Baran" panose="00000400000000000000" pitchFamily="2" charset="-78"/>
            </a:endParaRPr>
          </a:p>
          <a:p>
            <a:endParaRPr lang="fa-IR" dirty="0" smtClean="0">
              <a:cs typeface="2  Baran" panose="00000400000000000000" pitchFamily="2" charset="-78"/>
            </a:endParaRPr>
          </a:p>
          <a:p>
            <a:endParaRPr lang="fa-IR" dirty="0">
              <a:cs typeface="2  Baran" panose="00000400000000000000" pitchFamily="2" charset="-78"/>
            </a:endParaRPr>
          </a:p>
          <a:p>
            <a:endParaRPr lang="fa-IR" dirty="0" smtClean="0">
              <a:cs typeface="2  Baran" panose="00000400000000000000" pitchFamily="2" charset="-78"/>
            </a:endParaRPr>
          </a:p>
          <a:p>
            <a:pPr marL="0" indent="0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r>
              <a:rPr lang="fa-IR" dirty="0" smtClean="0">
                <a:cs typeface="2  Baran" panose="00000400000000000000" pitchFamily="2" charset="-78"/>
              </a:rPr>
              <a:t>مواد متشکله شیشه های سربی با جذب بالای اشعه ایکس و گاما</a:t>
            </a:r>
            <a:endParaRPr lang="fa-IR" dirty="0">
              <a:cs typeface="2  Bara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960" y="3131138"/>
            <a:ext cx="2143125" cy="16789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814"/>
          <a:stretch/>
        </p:blipFill>
        <p:spPr>
          <a:xfrm>
            <a:off x="2685803" y="3143044"/>
            <a:ext cx="1453923" cy="1676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464" y="3057319"/>
            <a:ext cx="2143125" cy="18266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4589" y="3057319"/>
            <a:ext cx="2466975" cy="18478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07413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913"/>
    </mc:Choice>
    <mc:Fallback xmlns="">
      <p:transition spd="slow" advTm="7991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698974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 smtClean="0">
                <a:cs typeface="2  Baran" panose="00000400000000000000" pitchFamily="2" charset="-78"/>
              </a:rPr>
              <a:t>انواع شیشه از نقطه نظر کاربرد</a:t>
            </a:r>
            <a:endParaRPr lang="fa-IR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549" y="1335578"/>
            <a:ext cx="11432722" cy="559169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شیشه های مقاوم به حرارت بالا(</a:t>
            </a:r>
            <a:r>
              <a:rPr lang="en-US" dirty="0" smtClean="0">
                <a:cs typeface="2  Baran" panose="00000400000000000000" pitchFamily="2" charset="-78"/>
              </a:rPr>
              <a:t>High </a:t>
            </a:r>
            <a:r>
              <a:rPr lang="en-US" dirty="0" err="1" smtClean="0">
                <a:cs typeface="2  Baran" panose="00000400000000000000" pitchFamily="2" charset="-78"/>
              </a:rPr>
              <a:t>termal</a:t>
            </a:r>
            <a:r>
              <a:rPr lang="en-US" dirty="0" smtClean="0">
                <a:cs typeface="2  Baran" panose="00000400000000000000" pitchFamily="2" charset="-78"/>
              </a:rPr>
              <a:t> Resistant Glass</a:t>
            </a:r>
            <a:r>
              <a:rPr lang="fa-IR" dirty="0" smtClean="0">
                <a:cs typeface="2  Baran" panose="00000400000000000000" pitchFamily="2" charset="-78"/>
              </a:rPr>
              <a:t>)</a:t>
            </a:r>
          </a:p>
          <a:p>
            <a:pPr marL="834390" lvl="1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بروسیلیکات و مقدار کمی قلیا</a:t>
            </a:r>
          </a:p>
          <a:p>
            <a:pPr marL="834390" lvl="1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مقاوم در برابر گرما، سایش ، شوک و خوردگی</a:t>
            </a:r>
          </a:p>
          <a:p>
            <a:pPr marL="834390" lvl="1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ساخت وسایلی که در حرارت بالا نیاز به استریل دارند</a:t>
            </a:r>
          </a:p>
          <a:p>
            <a:pPr marL="834390" lvl="1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پیرکس و کیماکس</a:t>
            </a:r>
          </a:p>
          <a:p>
            <a:pPr marL="834390" lvl="1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کورکس و ویکور</a:t>
            </a:r>
            <a:endParaRPr lang="fa-IR" dirty="0" smtClean="0">
              <a:cs typeface="2  Baran" panose="00000400000000000000" pitchFamily="2" charset="-78"/>
            </a:endParaRPr>
          </a:p>
          <a:p>
            <a:pPr marL="514350" indent="-514350">
              <a:buFont typeface="+mj-lt"/>
              <a:buAutoNum type="romanUcPeriod"/>
            </a:pPr>
            <a:endParaRPr lang="fa-IR" dirty="0">
              <a:cs typeface="2  Baran" panose="00000400000000000000" pitchFamily="2" charset="-78"/>
            </a:endParaRPr>
          </a:p>
          <a:p>
            <a:pPr marL="514350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شیشه های مقاوم به ترکیبات قلیایی غلیظ یا شیشه های </a:t>
            </a:r>
            <a:r>
              <a:rPr lang="fa-IR" dirty="0" smtClean="0">
                <a:cs typeface="2  Baran" panose="00000400000000000000" pitchFamily="2" charset="-78"/>
              </a:rPr>
              <a:t>نرم</a:t>
            </a:r>
          </a:p>
          <a:p>
            <a:pPr marL="834390" lvl="1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ذخیره و نگهدای محلولهای غلیظ قلیایی</a:t>
            </a:r>
            <a:endParaRPr lang="fa-IR" dirty="0" smtClean="0">
              <a:cs typeface="2  Baran" panose="00000400000000000000" pitchFamily="2" charset="-78"/>
            </a:endParaRPr>
          </a:p>
          <a:p>
            <a:pPr marL="514350" indent="-514350">
              <a:buFont typeface="+mj-lt"/>
              <a:buAutoNum type="romanUcPeriod"/>
            </a:pPr>
            <a:endParaRPr lang="fa-IR" dirty="0">
              <a:cs typeface="2  Baran" panose="00000400000000000000" pitchFamily="2" charset="-78"/>
            </a:endParaRPr>
          </a:p>
          <a:p>
            <a:pPr marL="514350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شیشه های دارای خاصیت پرتوزایی </a:t>
            </a:r>
            <a:r>
              <a:rPr lang="fa-IR" dirty="0" smtClean="0">
                <a:cs typeface="2  Baran" panose="00000400000000000000" pitchFamily="2" charset="-78"/>
              </a:rPr>
              <a:t>پائین</a:t>
            </a:r>
          </a:p>
          <a:p>
            <a:pPr marL="834390" lvl="1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رنگ قهوه ای مایل به قرمز و حاوی گوگرد (رنگ کهربایی)</a:t>
            </a:r>
          </a:p>
          <a:p>
            <a:pPr marL="834390" lvl="1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نگهداری مواد حساس به نور</a:t>
            </a:r>
            <a:endParaRPr lang="fa-IR" dirty="0" smtClean="0">
              <a:cs typeface="2  Baran" panose="00000400000000000000" pitchFamily="2" charset="-78"/>
            </a:endParaRPr>
          </a:p>
          <a:p>
            <a:pPr marL="514350" indent="-514350">
              <a:buFont typeface="+mj-lt"/>
              <a:buAutoNum type="romanUcPeriod"/>
            </a:pPr>
            <a:endParaRPr lang="fa-IR" dirty="0">
              <a:cs typeface="2  Baran" panose="00000400000000000000" pitchFamily="2" charset="-78"/>
            </a:endParaRPr>
          </a:p>
          <a:p>
            <a:pPr marL="514350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شیشه های </a:t>
            </a:r>
            <a:r>
              <a:rPr lang="fa-IR" dirty="0" smtClean="0">
                <a:cs typeface="2  Baran" panose="00000400000000000000" pitchFamily="2" charset="-78"/>
              </a:rPr>
              <a:t>اپتیک (سودالایم، سرب و بروسیلیکات) منشور ، عدسی ، آیینه و فیلترهای نوری</a:t>
            </a:r>
            <a:endParaRPr lang="fa-IR" dirty="0" smtClean="0">
              <a:cs typeface="2  Baran" panose="00000400000000000000" pitchFamily="2" charset="-78"/>
            </a:endParaRPr>
          </a:p>
          <a:p>
            <a:pPr marL="514350" indent="-514350">
              <a:buFont typeface="+mj-lt"/>
              <a:buAutoNum type="romanUcPeriod"/>
            </a:pPr>
            <a:endParaRPr lang="fa-IR" dirty="0">
              <a:cs typeface="2  Baran" panose="00000400000000000000" pitchFamily="2" charset="-78"/>
            </a:endParaRPr>
          </a:p>
          <a:p>
            <a:pPr marL="514350" indent="-514350">
              <a:buFont typeface="+mj-lt"/>
              <a:buAutoNum type="romanUcPeriod"/>
            </a:pPr>
            <a:r>
              <a:rPr lang="fa-IR" dirty="0" smtClean="0">
                <a:cs typeface="2  Baran" panose="00000400000000000000" pitchFamily="2" charset="-78"/>
              </a:rPr>
              <a:t>شیشه های </a:t>
            </a:r>
            <a:r>
              <a:rPr lang="fa-IR" dirty="0" smtClean="0">
                <a:cs typeface="2  Baran" panose="00000400000000000000" pitchFamily="2" charset="-78"/>
              </a:rPr>
              <a:t>سرامیکی (ساختار کریستالی، مقاومت بالا در برابر خوردگی، میز کار آزمایشگاه، صفحه های نسوز و مبدل های گرمایی)</a:t>
            </a:r>
            <a:endParaRPr lang="fa-IR" dirty="0">
              <a:cs typeface="2  Bara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735" y="2591195"/>
            <a:ext cx="3686175" cy="220626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0412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5161"/>
    </mc:Choice>
    <mc:Fallback xmlns="">
      <p:transition spd="slow" advTm="12516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2  Baran" panose="00000400000000000000" pitchFamily="2" charset="-78"/>
              </a:rPr>
              <a:t>درجه بندی و شستشوی لوازم شیشه ای</a:t>
            </a:r>
            <a:endParaRPr lang="fa-IR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2438400"/>
            <a:ext cx="8770571" cy="4053840"/>
          </a:xfrm>
        </p:spPr>
        <p:txBody>
          <a:bodyPr>
            <a:normAutofit fontScale="92500" lnSpcReduction="10000"/>
          </a:bodyPr>
          <a:lstStyle/>
          <a:p>
            <a:r>
              <a:rPr lang="fa-IR" dirty="0" smtClean="0">
                <a:cs typeface="2  Baran" panose="00000400000000000000" pitchFamily="2" charset="-78"/>
              </a:rPr>
              <a:t>درجه بندی ( کلاس </a:t>
            </a:r>
            <a:r>
              <a:rPr lang="en-US" dirty="0" smtClean="0">
                <a:cs typeface="2  Baran" panose="00000400000000000000" pitchFamily="2" charset="-78"/>
              </a:rPr>
              <a:t>A</a:t>
            </a:r>
            <a:r>
              <a:rPr lang="fa-IR" dirty="0" smtClean="0">
                <a:cs typeface="2  Baran" panose="00000400000000000000" pitchFamily="2" charset="-78"/>
              </a:rPr>
              <a:t> و </a:t>
            </a:r>
            <a:r>
              <a:rPr lang="en-US" dirty="0" smtClean="0">
                <a:cs typeface="2  Baran" panose="00000400000000000000" pitchFamily="2" charset="-78"/>
              </a:rPr>
              <a:t>B</a:t>
            </a:r>
            <a:r>
              <a:rPr lang="fa-IR" dirty="0" smtClean="0">
                <a:cs typeface="2  Baran" panose="00000400000000000000" pitchFamily="2" charset="-78"/>
              </a:rPr>
              <a:t> )</a:t>
            </a:r>
          </a:p>
          <a:p>
            <a:endParaRPr lang="fa-IR" dirty="0">
              <a:cs typeface="2  Baran" panose="00000400000000000000" pitchFamily="2" charset="-78"/>
            </a:endParaRPr>
          </a:p>
          <a:p>
            <a:endParaRPr lang="fa-IR" dirty="0" smtClean="0">
              <a:cs typeface="2  Baran" panose="00000400000000000000" pitchFamily="2" charset="-78"/>
            </a:endParaRPr>
          </a:p>
          <a:p>
            <a:pPr marL="0" indent="0">
              <a:buNone/>
            </a:pPr>
            <a:endParaRPr lang="fa-IR" dirty="0">
              <a:cs typeface="2  Baran" panose="00000400000000000000" pitchFamily="2" charset="-78"/>
            </a:endParaRPr>
          </a:p>
          <a:p>
            <a:pPr marL="0" indent="0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pPr marL="0" indent="0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r>
              <a:rPr lang="fa-IR" dirty="0" smtClean="0">
                <a:cs typeface="2  Baran" panose="00000400000000000000" pitchFamily="2" charset="-78"/>
              </a:rPr>
              <a:t>نکات شستشو</a:t>
            </a:r>
          </a:p>
          <a:p>
            <a:r>
              <a:rPr lang="fa-IR" dirty="0" smtClean="0">
                <a:cs typeface="2  Baran" panose="00000400000000000000" pitchFamily="2" charset="-78"/>
              </a:rPr>
              <a:t>روش شستشوی پیپت و بالن حجم سنجی و </a:t>
            </a:r>
            <a:r>
              <a:rPr lang="fa-IR" dirty="0" smtClean="0">
                <a:cs typeface="2  Baran" panose="00000400000000000000" pitchFamily="2" charset="-78"/>
              </a:rPr>
              <a:t>بورت (مایعات پروتینی، رنگی و آلوده)</a:t>
            </a:r>
            <a:endParaRPr lang="fa-IR" dirty="0" smtClean="0">
              <a:cs typeface="2  Baran" panose="00000400000000000000" pitchFamily="2" charset="-78"/>
            </a:endParaRPr>
          </a:p>
          <a:p>
            <a:r>
              <a:rPr lang="fa-IR" dirty="0" smtClean="0">
                <a:cs typeface="2  Baran" panose="00000400000000000000" pitchFamily="2" charset="-78"/>
              </a:rPr>
              <a:t>تهیه محلول </a:t>
            </a:r>
            <a:r>
              <a:rPr lang="fa-IR" dirty="0" smtClean="0">
                <a:cs typeface="2  Baran" panose="00000400000000000000" pitchFamily="2" charset="-78"/>
              </a:rPr>
              <a:t>تمییز کننده (محلول اشباع دی کرومات پتاسیم در اسید سولفوریک محلول هیدروکسید پتاسیم الکلی)</a:t>
            </a:r>
          </a:p>
          <a:p>
            <a:r>
              <a:rPr lang="fa-IR" dirty="0" smtClean="0">
                <a:cs typeface="2  Baran" panose="00000400000000000000" pitchFamily="2" charset="-78"/>
              </a:rPr>
              <a:t>مخاطرات شستشو</a:t>
            </a:r>
            <a:endParaRPr lang="fa-IR" dirty="0" smtClean="0">
              <a:cs typeface="2  Baran" panose="00000400000000000000" pitchFamily="2" charset="-78"/>
            </a:endParaRPr>
          </a:p>
          <a:p>
            <a:endParaRPr lang="fa-IR" dirty="0" smtClean="0">
              <a:cs typeface="2  Bara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7278" y="3230540"/>
            <a:ext cx="3381375" cy="17494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427" y="2871787"/>
            <a:ext cx="1847850" cy="24669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1654" y="3230540"/>
            <a:ext cx="1847850" cy="174947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0986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2723"/>
    </mc:Choice>
    <mc:Fallback xmlns="">
      <p:transition spd="slow" advTm="27272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3.3|24|1.3|14.2|1.4|14.8|0.7|1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5.9|15.1|5.1|2.8|2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.9|46.9|2|1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4.5|55.1|1.5|3.4|1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.9|8|2.8|2.4|2.7|1.2|3.1|12.2|10.8|1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7.6|3.9|54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3.7|3.6|45.4|14.3|18.6|15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7.4|10.9|12.4|57.4|144.3"/>
</p:tagLst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200</TotalTime>
  <Words>381</Words>
  <Application>Microsoft Office PowerPoint</Application>
  <PresentationFormat>Widescreen</PresentationFormat>
  <Paragraphs>85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2  Baran</vt:lpstr>
      <vt:lpstr>Arial</vt:lpstr>
      <vt:lpstr>Calibri</vt:lpstr>
      <vt:lpstr>Century Schoolbook</vt:lpstr>
      <vt:lpstr>Corbel</vt:lpstr>
      <vt:lpstr>Wingdings</vt:lpstr>
      <vt:lpstr>Feathered</vt:lpstr>
      <vt:lpstr>لوازم شیشه ای </vt:lpstr>
      <vt:lpstr>تعاریف</vt:lpstr>
      <vt:lpstr>انواع شیشه از نظر جنس و خواص فیزیکی</vt:lpstr>
      <vt:lpstr>شیشه های قلیایی</vt:lpstr>
      <vt:lpstr>شیشه های بوروسیلیکات</vt:lpstr>
      <vt:lpstr>شیشه های کوارتز</vt:lpstr>
      <vt:lpstr>شیشه های مخصوص</vt:lpstr>
      <vt:lpstr>انواع شیشه از نقطه نظر کاربرد</vt:lpstr>
      <vt:lpstr>درجه بندی و شستشوی لوازم شیشه ای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اصول کنترول کیفی تجهیزات آزمایشگاهی    استاد مربوطه: آقای دکتر ابراهیم شهروزیان   ارائه دهنده : سید محمد رضا قدمگاهی</dc:title>
  <dc:creator>Artantech</dc:creator>
  <cp:lastModifiedBy>surface</cp:lastModifiedBy>
  <cp:revision>16</cp:revision>
  <dcterms:created xsi:type="dcterms:W3CDTF">2021-02-24T11:23:49Z</dcterms:created>
  <dcterms:modified xsi:type="dcterms:W3CDTF">2025-11-29T17:49:38Z</dcterms:modified>
</cp:coreProperties>
</file>