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05" autoAdjust="0"/>
  </p:normalViewPr>
  <p:slideViewPr>
    <p:cSldViewPr snapToGrid="0">
      <p:cViewPr varScale="1">
        <p:scale>
          <a:sx n="67" d="100"/>
          <a:sy n="67" d="100"/>
        </p:scale>
        <p:origin x="69" y="276"/>
      </p:cViewPr>
      <p:guideLst/>
    </p:cSldViewPr>
  </p:slideViewPr>
  <p:outlineViewPr>
    <p:cViewPr>
      <p:scale>
        <a:sx n="33" d="100"/>
        <a:sy n="33" d="100"/>
      </p:scale>
      <p:origin x="0" y="-111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434C-BA32-449F-B182-C5DCB79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4" y="-15057"/>
            <a:ext cx="9404723" cy="1026727"/>
          </a:xfrm>
        </p:spPr>
        <p:txBody>
          <a:bodyPr/>
          <a:lstStyle/>
          <a:p>
            <a:pPr algn="ctr" rtl="1"/>
            <a:r>
              <a:rPr lang="fa-IR" dirty="0">
                <a:cs typeface="2  Baran" panose="00000400000000000000" pitchFamily="2" charset="-78"/>
              </a:rPr>
              <a:t>پی پت ها</a:t>
            </a:r>
          </a:p>
        </p:txBody>
      </p:sp>
      <p:pic>
        <p:nvPicPr>
          <p:cNvPr id="1026" name="Picture 2" descr="لوازم آزمایشگاه شیمی به همراه لیست کامل — از صفر تا صد (+ دانلود فیلم آموزش  رایگان) | مجله فرادرس">
            <a:extLst>
              <a:ext uri="{FF2B5EF4-FFF2-40B4-BE49-F238E27FC236}">
                <a16:creationId xmlns:a16="http://schemas.microsoft.com/office/drawing/2014/main" id="{7C13CDF9-36C1-4757-A077-6BCD47C0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016510"/>
            <a:ext cx="8591167" cy="55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8"/>
    </mc:Choice>
    <mc:Fallback xmlns="">
      <p:transition spd="slow" advTm="139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AD95-AAC2-461D-867E-B813CFCC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650" y="1486387"/>
            <a:ext cx="9404723" cy="1400530"/>
          </a:xfrm>
        </p:spPr>
        <p:txBody>
          <a:bodyPr/>
          <a:lstStyle/>
          <a:p>
            <a:pPr algn="r" rtl="1"/>
            <a:r>
              <a:rPr lang="fa-IR" dirty="0" smtClean="0">
                <a:cs typeface="2  Baran" panose="00000400000000000000" pitchFamily="2" charset="-78"/>
              </a:rPr>
              <a:t>تعریف:</a:t>
            </a:r>
            <a:br>
              <a:rPr lang="fa-IR" dirty="0" smtClean="0">
                <a:cs typeface="2  Baran" panose="00000400000000000000" pitchFamily="2" charset="-78"/>
              </a:rPr>
            </a:br>
            <a:r>
              <a:rPr lang="fa-IR" dirty="0" smtClean="0">
                <a:cs typeface="2  Baran" panose="00000400000000000000" pitchFamily="2" charset="-78"/>
              </a:rPr>
              <a:t>برداشت اندازه های دقیق و توانایی تکرار آن</a:t>
            </a:r>
            <a:br>
              <a:rPr lang="fa-IR" dirty="0" smtClean="0">
                <a:cs typeface="2  Baran" panose="00000400000000000000" pitchFamily="2" charset="-78"/>
              </a:rPr>
            </a:br>
            <a:r>
              <a:rPr lang="fa-IR" dirty="0" smtClean="0">
                <a:cs typeface="2  Baran" panose="00000400000000000000" pitchFamily="2" charset="-78"/>
              </a:rPr>
              <a:t>از جنس بروسیلیکات </a:t>
            </a:r>
            <a:r>
              <a:rPr lang="fa-IR" dirty="0">
                <a:cs typeface="2  Baran" panose="00000400000000000000" pitchFamily="2" charset="-78"/>
              </a:rPr>
              <a:t/>
            </a:r>
            <a:br>
              <a:rPr lang="fa-IR" dirty="0">
                <a:cs typeface="2  Baran" panose="00000400000000000000" pitchFamily="2" charset="-78"/>
              </a:rPr>
            </a:br>
            <a:endParaRPr lang="en-US" dirty="0">
              <a:cs typeface="2  Baran" panose="00000400000000000000" pitchFamily="2" charset="-7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E436F4-EEC3-44FA-8D53-F0EFAEC92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09" y="2821781"/>
            <a:ext cx="4867792" cy="3677656"/>
          </a:xfrm>
        </p:spPr>
      </p:pic>
    </p:spTree>
    <p:extLst>
      <p:ext uri="{BB962C8B-B14F-4D97-AF65-F5344CB8AC3E}">
        <p14:creationId xmlns:p14="http://schemas.microsoft.com/office/powerpoint/2010/main" val="35229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8"/>
    </mc:Choice>
    <mc:Fallback xmlns="">
      <p:transition spd="slow" advTm="328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569C-42B7-4342-94D6-AC2F8B3E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73361"/>
            <a:ext cx="11787187" cy="6598914"/>
          </a:xfrm>
        </p:spPr>
        <p:txBody>
          <a:bodyPr/>
          <a:lstStyle/>
          <a:p>
            <a:pPr algn="r" rtl="1"/>
            <a:r>
              <a:rPr lang="fa-IR" sz="2400" dirty="0">
                <a:cs typeface="2  Baran" panose="00000400000000000000" pitchFamily="2" charset="-78"/>
              </a:rPr>
              <a:t>تقسیم بندی</a:t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an" panose="00000400000000000000" pitchFamily="2" charset="-78"/>
              </a:rPr>
              <a:t>استفاده و کاربرد:</a:t>
            </a: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en-US" sz="2400" dirty="0" smtClean="0">
                <a:cs typeface="2  Baran" panose="00000400000000000000" pitchFamily="2" charset="-78"/>
              </a:rPr>
              <a:t>1</a:t>
            </a:r>
            <a:r>
              <a:rPr lang="fa-IR" sz="2400" dirty="0" smtClean="0">
                <a:cs typeface="2  Baran" panose="00000400000000000000" pitchFamily="2" charset="-78"/>
              </a:rPr>
              <a:t>.گنجایشی </a:t>
            </a:r>
            <a:r>
              <a:rPr lang="de-DE" sz="2400" dirty="0" smtClean="0">
                <a:cs typeface="2  Baran" panose="00000400000000000000" pitchFamily="2" charset="-78"/>
              </a:rPr>
              <a:t>TC</a:t>
            </a:r>
            <a:r>
              <a:rPr lang="fa-IR" sz="2400" dirty="0" smtClean="0">
                <a:cs typeface="2  Baran" panose="00000400000000000000" pitchFamily="2" charset="-78"/>
              </a:rPr>
              <a:t> یا </a:t>
            </a:r>
            <a:r>
              <a:rPr lang="de-DE" sz="2400" dirty="0" smtClean="0">
                <a:cs typeface="2  Baran" panose="00000400000000000000" pitchFamily="2" charset="-78"/>
              </a:rPr>
              <a:t>IN</a:t>
            </a:r>
            <a:r>
              <a:rPr lang="fa-IR" sz="2400" dirty="0" smtClean="0">
                <a:cs typeface="2  Baran" panose="00000400000000000000" pitchFamily="2" charset="-78"/>
              </a:rPr>
              <a:t/>
            </a:r>
            <a:br>
              <a:rPr lang="fa-IR" sz="2400" dirty="0" smtClean="0">
                <a:cs typeface="2  Baran" panose="00000400000000000000" pitchFamily="2" charset="-78"/>
              </a:rPr>
            </a:br>
            <a:r>
              <a:rPr lang="fa-IR" sz="2400" dirty="0" smtClean="0">
                <a:cs typeface="2  Baran" panose="00000400000000000000" pitchFamily="2" charset="-78"/>
              </a:rPr>
              <a:t>پیپت </a:t>
            </a:r>
            <a:r>
              <a:rPr lang="de-DE" sz="2400" dirty="0" smtClean="0">
                <a:cs typeface="2  Baran" panose="00000400000000000000" pitchFamily="2" charset="-78"/>
              </a:rPr>
              <a:t>Washout</a:t>
            </a:r>
            <a:r>
              <a:rPr lang="en-US" sz="2400" dirty="0" smtClean="0">
                <a:cs typeface="2  Baran" panose="00000400000000000000" pitchFamily="2" charset="-78"/>
              </a:rPr>
              <a:t>: </a:t>
            </a:r>
            <a:r>
              <a:rPr lang="fa-IR" sz="2400" dirty="0" smtClean="0">
                <a:cs typeface="2  Baran" panose="00000400000000000000" pitchFamily="2" charset="-78"/>
              </a:rPr>
              <a:t> مثل پیپت سالی برای اندازه گیری هموگلوبین </a:t>
            </a: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 smtClean="0">
                <a:cs typeface="2  Baran" panose="00000400000000000000" pitchFamily="2" charset="-78"/>
              </a:rPr>
              <a:t>2.تحویلی</a:t>
            </a:r>
            <a:r>
              <a:rPr lang="de-DE" sz="2400" dirty="0" smtClean="0">
                <a:cs typeface="2  Baran" panose="00000400000000000000" pitchFamily="2" charset="-78"/>
              </a:rPr>
              <a:t> </a:t>
            </a:r>
            <a:r>
              <a:rPr lang="fa-IR" sz="2400" dirty="0" smtClean="0">
                <a:cs typeface="2  Baran" panose="00000400000000000000" pitchFamily="2" charset="-78"/>
              </a:rPr>
              <a:t> </a:t>
            </a:r>
            <a:r>
              <a:rPr lang="de-DE" sz="2400" dirty="0" smtClean="0">
                <a:cs typeface="2  Baran" panose="00000400000000000000" pitchFamily="2" charset="-78"/>
              </a:rPr>
              <a:t>TD</a:t>
            </a:r>
            <a:r>
              <a:rPr lang="fa-IR" sz="2400" dirty="0" smtClean="0">
                <a:cs typeface="2  Baran" panose="00000400000000000000" pitchFamily="2" charset="-78"/>
              </a:rPr>
              <a:t> یا </a:t>
            </a:r>
            <a:r>
              <a:rPr lang="de-DE" sz="2400" dirty="0" smtClean="0">
                <a:cs typeface="2  Baran" panose="00000400000000000000" pitchFamily="2" charset="-78"/>
              </a:rPr>
              <a:t>EX </a:t>
            </a:r>
            <a:r>
              <a:rPr lang="fa-IR" sz="2400" dirty="0" smtClean="0">
                <a:cs typeface="2  Baran" panose="00000400000000000000" pitchFamily="2" charset="-78"/>
              </a:rPr>
              <a:t> </a:t>
            </a:r>
            <a:br>
              <a:rPr lang="fa-IR" sz="2400" dirty="0" smtClean="0">
                <a:cs typeface="2  Baran" panose="00000400000000000000" pitchFamily="2" charset="-78"/>
              </a:rPr>
            </a:br>
            <a:r>
              <a:rPr lang="de-DE" sz="2400" dirty="0" smtClean="0">
                <a:cs typeface="2  Baran" panose="00000400000000000000" pitchFamily="2" charset="-78"/>
              </a:rPr>
              <a:t>Drain Out</a:t>
            </a:r>
            <a:r>
              <a:rPr lang="fa-IR" sz="2400" dirty="0" smtClean="0">
                <a:cs typeface="2  Baran" panose="00000400000000000000" pitchFamily="2" charset="-78"/>
              </a:rPr>
              <a:t> (والومتریک)</a:t>
            </a:r>
            <a:r>
              <a:rPr lang="de-DE" sz="2400" dirty="0" smtClean="0">
                <a:cs typeface="2  Baran" panose="00000400000000000000" pitchFamily="2" charset="-78"/>
              </a:rPr>
              <a:t/>
            </a:r>
            <a:br>
              <a:rPr lang="de-DE" sz="2400" dirty="0" smtClean="0">
                <a:cs typeface="2  Baran" panose="00000400000000000000" pitchFamily="2" charset="-78"/>
              </a:rPr>
            </a:br>
            <a:r>
              <a:rPr lang="de-DE" sz="2400" dirty="0" smtClean="0">
                <a:cs typeface="2  Baran" panose="00000400000000000000" pitchFamily="2" charset="-78"/>
              </a:rPr>
              <a:t>Blow Out</a:t>
            </a:r>
            <a:r>
              <a:rPr lang="fa-IR" sz="2400" dirty="0" smtClean="0">
                <a:cs typeface="2  Baran" panose="00000400000000000000" pitchFamily="2" charset="-78"/>
              </a:rPr>
              <a:t> (سرولوژیک)</a:t>
            </a: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2  Baran" panose="00000400000000000000" pitchFamily="2" charset="-78"/>
              </a:rPr>
              <a:t>تقسیم بندی کلی:</a:t>
            </a: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>
                <a:cs typeface="2  Baran" panose="00000400000000000000" pitchFamily="2" charset="-78"/>
              </a:rPr>
              <a:t>1.حجمی انتقالی</a:t>
            </a:r>
            <a:r>
              <a:rPr lang="en-US" sz="2400" dirty="0">
                <a:cs typeface="2  Baran" panose="00000400000000000000" pitchFamily="2" charset="-78"/>
              </a:rPr>
              <a:t/>
            </a:r>
            <a:br>
              <a:rPr lang="en-US" sz="2400" dirty="0">
                <a:cs typeface="2  Baran" panose="00000400000000000000" pitchFamily="2" charset="-78"/>
              </a:rPr>
            </a:br>
            <a:r>
              <a:rPr lang="en-US" sz="2400" dirty="0">
                <a:cs typeface="2  Baran" panose="00000400000000000000" pitchFamily="2" charset="-78"/>
              </a:rPr>
              <a:t>.</a:t>
            </a:r>
            <a:r>
              <a:rPr lang="fa-IR" sz="2400" dirty="0">
                <a:cs typeface="2  Baran" panose="00000400000000000000" pitchFamily="2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  <a:t>حجم </a:t>
            </a:r>
            <a:r>
              <a:rPr lang="fa-IR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سنجی (مایعات رقیق و غیر ویسکوز،1235 و 10)</a:t>
            </a:r>
            <a: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  <a:t/>
            </a:r>
            <a:b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</a:br>
            <a: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  <a:t>. </a:t>
            </a:r>
            <a:r>
              <a:rPr lang="fa-IR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استوالدفولین (مایعات ویسکوز مثل سرم یا پلاسما) 123 و 5/.</a:t>
            </a: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 smtClean="0">
                <a:cs typeface="2  Baran" panose="00000400000000000000" pitchFamily="2" charset="-78"/>
              </a:rPr>
              <a:t>2.مدرج (اندازه گیری دقیق نیاز نیست)</a:t>
            </a:r>
            <a:r>
              <a:rPr lang="fa-IR" sz="2400" dirty="0">
                <a:cs typeface="2  Baran" panose="00000400000000000000" pitchFamily="2" charset="-78"/>
              </a:rPr>
              <a:t/>
            </a:r>
            <a:br>
              <a:rPr lang="fa-IR" sz="2400" dirty="0">
                <a:cs typeface="2  Baran" panose="00000400000000000000" pitchFamily="2" charset="-78"/>
              </a:rPr>
            </a:b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2  Baran" panose="00000400000000000000" pitchFamily="2" charset="-78"/>
              </a:rPr>
              <a:t>. </a:t>
            </a:r>
            <a:r>
              <a:rPr lang="fa-IR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مور (درجه بندی تا نوک پیپت ادامه ندارد) </a:t>
            </a:r>
            <a:r>
              <a:rPr lang="de-DE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Drain out</a:t>
            </a:r>
            <a: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  <a:t/>
            </a:r>
            <a:b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</a:br>
            <a:r>
              <a:rPr lang="fa-IR" sz="2400" dirty="0">
                <a:solidFill>
                  <a:srgbClr val="FFFF00"/>
                </a:solidFill>
                <a:cs typeface="2  Baran" panose="00000400000000000000" pitchFamily="2" charset="-78"/>
              </a:rPr>
              <a:t>. </a:t>
            </a:r>
            <a:r>
              <a:rPr lang="fa-IR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سرولوژیک</a:t>
            </a:r>
            <a:r>
              <a:rPr lang="de-DE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2  Baran" panose="00000400000000000000" pitchFamily="2" charset="-78"/>
              </a:rPr>
              <a:t> (درجه بندی تا نوک پیپت است) دارای یک حلقه رنگی یا دو حلقه رنگی در قسمت دهانی</a:t>
            </a:r>
            <a:endParaRPr lang="en-US" sz="2400" dirty="0">
              <a:solidFill>
                <a:srgbClr val="FFFF00"/>
              </a:solidFill>
              <a:cs typeface="2  Baran" panose="00000400000000000000" pitchFamily="2" charset="-7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187D1D-DF60-492E-ABF0-D1E83231F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9" y="2507456"/>
            <a:ext cx="2545533" cy="41895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8173B-EE5B-4B87-B091-12364C7D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9" y="173361"/>
            <a:ext cx="1957235" cy="2059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9EEE5-DD60-4FCB-BC2D-600DBE531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424" y="1731645"/>
            <a:ext cx="3330847" cy="2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98"/>
    </mc:Choice>
    <mc:Fallback xmlns="">
      <p:transition spd="slow" advTm="2125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9C77-49D9-4146-940F-9AE7F746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46" y="386457"/>
            <a:ext cx="9532780" cy="5861942"/>
          </a:xfrm>
        </p:spPr>
        <p:txBody>
          <a:bodyPr/>
          <a:lstStyle/>
          <a:p>
            <a:pPr algn="r" rtl="1"/>
            <a:r>
              <a:rPr lang="fa-IR" sz="3200" dirty="0">
                <a:cs typeface="2  Baran" panose="00000400000000000000" pitchFamily="2" charset="-78"/>
              </a:rPr>
              <a:t>علایم و نشانه های روی پی پت: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/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>حجم 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>کلاس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>درجه حرارت کالیبراسیون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>.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>.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200" dirty="0">
                <a:cs typeface="2  Baran" panose="00000400000000000000" pitchFamily="2" charset="-78"/>
              </a:rPr>
              <a:t>.</a:t>
            </a:r>
            <a:br>
              <a:rPr lang="fa-IR" sz="3200" dirty="0">
                <a:cs typeface="2  Baran" panose="00000400000000000000" pitchFamily="2" charset="-78"/>
              </a:rPr>
            </a:br>
            <a:r>
              <a:rPr lang="fa-IR" sz="3600" dirty="0">
                <a:solidFill>
                  <a:srgbClr val="FFFF00"/>
                </a:solidFill>
                <a:cs typeface="2  Baran" panose="00000400000000000000" pitchFamily="2" charset="-78"/>
              </a:rPr>
              <a:t>رنگ بندی پی پت ها:</a:t>
            </a:r>
            <a:endParaRPr lang="en-US" sz="4000" dirty="0">
              <a:solidFill>
                <a:srgbClr val="FFFF00"/>
              </a:solidFill>
              <a:cs typeface="2  Bara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969FE9-2F8D-4E93-A3F4-6B4BC7113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590" y="218224"/>
            <a:ext cx="3083442" cy="32107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BFF13-F1A3-469B-A2AF-47D99807C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88" y="1137544"/>
            <a:ext cx="2776025" cy="5333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4C6E2-20A5-469B-9330-D3A6F600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5812" y="2755445"/>
            <a:ext cx="3387500" cy="47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0"/>
    </mc:Choice>
    <mc:Fallback xmlns="">
      <p:transition spd="slow" advTm="687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CA42-BBAD-429B-BAF1-76E41ACE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2  Baran" panose="00000400000000000000" pitchFamily="2" charset="-78"/>
              </a:rPr>
              <a:t>نکات مهم کار با پی پت</a:t>
            </a:r>
            <a:endParaRPr lang="en-US" dirty="0"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A0BE-1B46-456F-9936-9D1A4D38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13" y="1790934"/>
            <a:ext cx="8946541" cy="419548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2  Baran" panose="00000400000000000000" pitchFamily="2" charset="-78"/>
              </a:rPr>
              <a:t>عمل پیپت کردن</a:t>
            </a:r>
          </a:p>
          <a:p>
            <a:pPr algn="r" rtl="1"/>
            <a:endParaRPr lang="fa-IR" sz="2800" dirty="0">
              <a:cs typeface="2  Baran" panose="00000400000000000000" pitchFamily="2" charset="-78"/>
            </a:endParaRPr>
          </a:p>
          <a:p>
            <a:pPr algn="r" rtl="1"/>
            <a:r>
              <a:rPr lang="fa-IR" sz="2800" dirty="0">
                <a:cs typeface="2  Baran" panose="00000400000000000000" pitchFamily="2" charset="-78"/>
              </a:rPr>
              <a:t>مکش و تخلیه</a:t>
            </a:r>
          </a:p>
          <a:p>
            <a:pPr algn="r" rtl="1"/>
            <a:endParaRPr lang="fa-IR" sz="2800" dirty="0">
              <a:cs typeface="2  Baran" panose="00000400000000000000" pitchFamily="2" charset="-78"/>
            </a:endParaRPr>
          </a:p>
          <a:p>
            <a:pPr algn="r" rtl="1"/>
            <a:r>
              <a:rPr lang="fa-IR" sz="2800" dirty="0">
                <a:cs typeface="2  Baran" panose="00000400000000000000" pitchFamily="2" charset="-78"/>
              </a:rPr>
              <a:t>شستشو</a:t>
            </a:r>
          </a:p>
          <a:p>
            <a:pPr algn="r" rtl="1"/>
            <a:endParaRPr lang="fa-IR" sz="2800" dirty="0">
              <a:cs typeface="2  Baran" panose="00000400000000000000" pitchFamily="2" charset="-78"/>
            </a:endParaRPr>
          </a:p>
          <a:p>
            <a:pPr algn="r" rtl="1"/>
            <a:r>
              <a:rPr lang="fa-IR" sz="2800" dirty="0">
                <a:cs typeface="2  Baran" panose="00000400000000000000" pitchFamily="2" charset="-78"/>
              </a:rPr>
              <a:t>پیپت سالم</a:t>
            </a:r>
            <a:endParaRPr lang="en-US" sz="2800" dirty="0">
              <a:cs typeface="2  Bara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7ABE1-4C88-4698-81D9-CB9536B11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2" y="1467293"/>
            <a:ext cx="3083442" cy="3923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19AC5-C61B-4C56-A652-D2E00C99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084" y="1467293"/>
            <a:ext cx="2552700" cy="3923414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12020D8D-F55D-49E4-B9D1-567A12A46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3815" y="4914013"/>
            <a:ext cx="5386038" cy="53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79"/>
    </mc:Choice>
    <mc:Fallback xmlns="">
      <p:transition spd="slow" advTm="688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A86A-F419-44A3-8088-BA5BE5FD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9978"/>
          </a:xfrm>
        </p:spPr>
        <p:txBody>
          <a:bodyPr/>
          <a:lstStyle/>
          <a:p>
            <a:pPr algn="ctr" rtl="1"/>
            <a:r>
              <a:rPr lang="fa-IR" dirty="0">
                <a:cs typeface="2  Baran" panose="00000400000000000000" pitchFamily="2" charset="-78"/>
              </a:rPr>
              <a:t>کنترل کیفی</a:t>
            </a:r>
            <a:br>
              <a:rPr lang="fa-IR" dirty="0">
                <a:cs typeface="2  Baran" panose="00000400000000000000" pitchFamily="2" charset="-78"/>
              </a:rPr>
            </a:br>
            <a:r>
              <a:rPr lang="fa-IR" dirty="0">
                <a:cs typeface="2  Baran" panose="00000400000000000000" pitchFamily="2" charset="-78"/>
              </a:rPr>
              <a:t/>
            </a:r>
            <a:br>
              <a:rPr lang="fa-IR" dirty="0">
                <a:cs typeface="2  Baran" panose="00000400000000000000" pitchFamily="2" charset="-78"/>
              </a:rPr>
            </a:br>
            <a:r>
              <a:rPr lang="fa-IR" dirty="0">
                <a:cs typeface="2  Baran" panose="00000400000000000000" pitchFamily="2" charset="-78"/>
              </a:rPr>
              <a:t/>
            </a:r>
            <a:br>
              <a:rPr lang="fa-IR" dirty="0">
                <a:cs typeface="2  Baran" panose="00000400000000000000" pitchFamily="2" charset="-78"/>
              </a:rPr>
            </a:br>
            <a:r>
              <a:rPr lang="fa-IR" dirty="0">
                <a:cs typeface="2  Baran" panose="00000400000000000000" pitchFamily="2" charset="-78"/>
              </a:rPr>
              <a:t/>
            </a:r>
            <a:br>
              <a:rPr lang="fa-IR" dirty="0">
                <a:cs typeface="2  Baran" panose="00000400000000000000" pitchFamily="2" charset="-78"/>
              </a:rPr>
            </a:br>
            <a:r>
              <a:rPr lang="fa-IR" dirty="0">
                <a:cs typeface="2  Baran" panose="00000400000000000000" pitchFamily="2" charset="-78"/>
              </a:rPr>
              <a:t/>
            </a:r>
            <a:br>
              <a:rPr lang="fa-IR" dirty="0">
                <a:cs typeface="2  Baran" panose="00000400000000000000" pitchFamily="2" charset="-78"/>
              </a:rPr>
            </a:br>
            <a:endParaRPr lang="en-US" dirty="0">
              <a:cs typeface="2  Bara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BD57-F759-4381-9B20-4763936B0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63757"/>
            <a:ext cx="8946541" cy="419548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2  Baran" panose="00000400000000000000" pitchFamily="2" charset="-78"/>
              </a:rPr>
              <a:t>1. توزین</a:t>
            </a:r>
          </a:p>
          <a:p>
            <a:pPr algn="r" rtl="1"/>
            <a:endParaRPr lang="fa-IR" sz="2800" dirty="0">
              <a:cs typeface="2  Baran" panose="00000400000000000000" pitchFamily="2" charset="-78"/>
            </a:endParaRPr>
          </a:p>
          <a:p>
            <a:pPr algn="r" rtl="1"/>
            <a:endParaRPr lang="fa-IR" sz="2800" dirty="0">
              <a:cs typeface="2  Baran" panose="00000400000000000000" pitchFamily="2" charset="-78"/>
            </a:endParaRPr>
          </a:p>
          <a:p>
            <a:pPr algn="r" rtl="1"/>
            <a:r>
              <a:rPr lang="fa-IR" sz="2800" dirty="0">
                <a:cs typeface="2  Baran" panose="00000400000000000000" pitchFamily="2" charset="-78"/>
              </a:rPr>
              <a:t>2. رنگ سنجی</a:t>
            </a:r>
            <a:endParaRPr lang="en-US" sz="2800" dirty="0">
              <a:cs typeface="2  Bara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830A9-4C44-41E0-98CF-E5935DE1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06060"/>
            <a:ext cx="4436252" cy="26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03"/>
    </mc:Choice>
    <mc:Fallback xmlns="">
      <p:transition spd="slow" advTm="20370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39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2  Baran</vt:lpstr>
      <vt:lpstr>Arial</vt:lpstr>
      <vt:lpstr>Century Gothic</vt:lpstr>
      <vt:lpstr>Wingdings 3</vt:lpstr>
      <vt:lpstr>Ion</vt:lpstr>
      <vt:lpstr>پی پت ها</vt:lpstr>
      <vt:lpstr>تعریف: برداشت اندازه های دقیق و توانایی تکرار آن از جنس بروسیلیکات  </vt:lpstr>
      <vt:lpstr>تقسیم بندی استفاده و کاربرد: 1.گنجایشی TC یا IN پیپت Washout:  مثل پیپت سالی برای اندازه گیری هموگلوبین  2.تحویلی  TD یا EX   Drain Out (والومتریک) Blow Out (سرولوژیک)  تقسیم بندی کلی:  1.حجمی انتقالی . حجم سنجی (مایعات رقیق و غیر ویسکوز،1235 و 10) . استوالدفولین (مایعات ویسکوز مثل سرم یا پلاسما) 123 و 5/. 2.مدرج (اندازه گیری دقیق نیاز نیست) . مور (درجه بندی تا نوک پیپت ادامه ندارد) Drain out . سرولوژیک  (درجه بندی تا نوک پیپت است) دارای یک حلقه رنگی یا دو حلقه رنگی در قسمت دهانی</vt:lpstr>
      <vt:lpstr>علایم و نشانه های روی پی پت:  حجم  کلاس درجه حرارت کالیبراسیون . . . رنگ بندی پی پت ها:</vt:lpstr>
      <vt:lpstr>نکات مهم کار با پی پت</vt:lpstr>
      <vt:lpstr>کنترل کیفی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Marouf balideh</dc:creator>
  <cp:lastModifiedBy>surface</cp:lastModifiedBy>
  <cp:revision>21</cp:revision>
  <dcterms:created xsi:type="dcterms:W3CDTF">2021-05-02T19:34:27Z</dcterms:created>
  <dcterms:modified xsi:type="dcterms:W3CDTF">2025-12-01T04:51:20Z</dcterms:modified>
</cp:coreProperties>
</file>