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96" autoAdjust="0"/>
    <p:restoredTop sz="95317" autoAdjust="0"/>
  </p:normalViewPr>
  <p:slideViewPr>
    <p:cSldViewPr snapToGrid="0">
      <p:cViewPr>
        <p:scale>
          <a:sx n="86" d="100"/>
          <a:sy n="86" d="100"/>
        </p:scale>
        <p:origin x="48" y="36"/>
      </p:cViewPr>
      <p:guideLst/>
    </p:cSldViewPr>
  </p:slideViewPr>
  <p:outlineViewPr>
    <p:cViewPr>
      <p:scale>
        <a:sx n="33" d="100"/>
        <a:sy n="33" d="100"/>
      </p:scale>
      <p:origin x="0" y="-1107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0439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766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413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862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872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226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86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52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49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831658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3580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6B961D4-8D29-4594-9AD8-E6D428543FA6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1498C04-E166-4F5A-B201-6759A43BE1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74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sz="6000" dirty="0" smtClean="0">
                <a:cs typeface="2  Baran" panose="00000400000000000000" pitchFamily="2" charset="-78"/>
              </a:rPr>
              <a:t>علف کشها، قارچ کش ها، جونده کشها </a:t>
            </a:r>
            <a:br>
              <a:rPr lang="fa-IR" sz="6000" dirty="0" smtClean="0">
                <a:cs typeface="2  Baran" panose="00000400000000000000" pitchFamily="2" charset="-78"/>
              </a:rPr>
            </a:br>
            <a:r>
              <a:rPr lang="fa-IR" sz="6000" dirty="0" smtClean="0">
                <a:cs typeface="2  Baran" panose="00000400000000000000" pitchFamily="2" charset="-78"/>
              </a:rPr>
              <a:t>گازها و بخارات و حلال ها</a:t>
            </a:r>
            <a:endParaRPr lang="en-US" sz="6000" dirty="0">
              <a:cs typeface="2  Baran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9948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ترکیبات آلی پایدار و سایر مواد شیمیایی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ترکیبات </a:t>
            </a:r>
            <a:r>
              <a:rPr lang="en-US" b="1" dirty="0" smtClean="0">
                <a:cs typeface="2  Baran" panose="00000400000000000000" pitchFamily="2" charset="-78"/>
              </a:rPr>
              <a:t>PCBs</a:t>
            </a:r>
            <a:r>
              <a:rPr lang="en-US" b="1" dirty="0">
                <a:cs typeface="2  Baran" panose="00000400000000000000" pitchFamily="2" charset="-78"/>
              </a:rPr>
              <a:t>, PBBs, </a:t>
            </a:r>
            <a:r>
              <a:rPr lang="en-US" b="1" dirty="0" smtClean="0">
                <a:cs typeface="2  Baran" panose="00000400000000000000" pitchFamily="2" charset="-78"/>
              </a:rPr>
              <a:t>PCDDs/Fs</a:t>
            </a:r>
            <a:r>
              <a:rPr lang="en-US" dirty="0">
                <a:cs typeface="2  Baran" panose="00000400000000000000" pitchFamily="2" charset="-78"/>
              </a:rPr>
              <a:t> </a:t>
            </a:r>
            <a:r>
              <a:rPr lang="fa-IR" dirty="0">
                <a:cs typeface="2  Baran" panose="00000400000000000000" pitchFamily="2" charset="-78"/>
              </a:rPr>
              <a:t>پایدار در محیط، تجمع زیستی، اختلال در سیستم غدد درون‌ریز و ایمنی.</a:t>
            </a:r>
          </a:p>
          <a:p>
            <a:pPr algn="r" rtl="1"/>
            <a:r>
              <a:rPr lang="fa-IR" b="1" dirty="0">
                <a:cs typeface="2  Baran" panose="00000400000000000000" pitchFamily="2" charset="-78"/>
              </a:rPr>
              <a:t>بازدارنده‌های شعله برومه </a:t>
            </a:r>
            <a:r>
              <a:rPr lang="en-US" b="1" dirty="0" smtClean="0">
                <a:cs typeface="2  Baran" panose="00000400000000000000" pitchFamily="2" charset="-78"/>
              </a:rPr>
              <a:t>BFRs </a:t>
            </a:r>
            <a:r>
              <a:rPr lang="fa-IR" b="1" dirty="0">
                <a:cs typeface="2  Baran" panose="00000400000000000000" pitchFamily="2" charset="-78"/>
              </a:rPr>
              <a:t>و عوامل پرفلوره </a:t>
            </a:r>
            <a:r>
              <a:rPr lang="en-US" b="1" dirty="0" smtClean="0">
                <a:cs typeface="2  Baran" panose="00000400000000000000" pitchFamily="2" charset="-78"/>
              </a:rPr>
              <a:t>PFCs</a:t>
            </a:r>
            <a:r>
              <a:rPr lang="en-US" dirty="0">
                <a:cs typeface="2  Baran" panose="00000400000000000000" pitchFamily="2" charset="-78"/>
              </a:rPr>
              <a:t> </a:t>
            </a:r>
            <a:r>
              <a:rPr lang="fa-IR" dirty="0">
                <a:cs typeface="2  Baran" panose="00000400000000000000" pitchFamily="2" charset="-78"/>
              </a:rPr>
              <a:t>آلاینده‌های نوظهور با اثرات مشابه.</a:t>
            </a:r>
          </a:p>
          <a:p>
            <a:pPr algn="r" rtl="1"/>
            <a:r>
              <a:rPr lang="fa-IR" b="1" dirty="0">
                <a:cs typeface="2  Baran" panose="00000400000000000000" pitchFamily="2" charset="-78"/>
              </a:rPr>
              <a:t>محصولات قطران زغال‌سنگ و پنتاکلروفنول </a:t>
            </a:r>
            <a:r>
              <a:rPr lang="en-US" b="1" dirty="0" smtClean="0">
                <a:cs typeface="2  Baran" panose="00000400000000000000" pitchFamily="2" charset="-78"/>
              </a:rPr>
              <a:t>PCP</a:t>
            </a:r>
            <a:r>
              <a:rPr lang="en-US" dirty="0">
                <a:cs typeface="2  Baran" panose="00000400000000000000" pitchFamily="2" charset="-78"/>
              </a:rPr>
              <a:t> </a:t>
            </a:r>
            <a:r>
              <a:rPr lang="fa-IR" dirty="0">
                <a:cs typeface="2  Baran" panose="00000400000000000000" pitchFamily="2" charset="-78"/>
              </a:rPr>
              <a:t>سمیت بالا، تحریک‌کننده و بالقوه سرطان‌زا.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1284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خطرات مواد شیمیایی خانگی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سفیدکننده‌های </a:t>
            </a:r>
            <a:r>
              <a:rPr lang="fa-IR" b="1" dirty="0">
                <a:cs typeface="2  Baran" panose="00000400000000000000" pitchFamily="2" charset="-78"/>
              </a:rPr>
              <a:t>کلردار (هیپوکلریت سدیم):</a:t>
            </a:r>
            <a:endParaRPr lang="fa-IR" dirty="0">
              <a:cs typeface="2  Baran" panose="00000400000000000000" pitchFamily="2" charset="-78"/>
            </a:endParaRP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خطر بسته به غلظت و </a:t>
            </a:r>
            <a:r>
              <a:rPr lang="en-US" dirty="0" err="1">
                <a:cs typeface="2  Baran" panose="00000400000000000000" pitchFamily="2" charset="-78"/>
              </a:rPr>
              <a:t>pH.</a:t>
            </a:r>
            <a:endParaRPr lang="en-US" dirty="0">
              <a:cs typeface="2  Baran" panose="00000400000000000000" pitchFamily="2" charset="-78"/>
            </a:endParaRP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علائم: تحریک گوارشی، در موارد غلیظ باعث آسیب خورنده می‌شود.</a:t>
            </a: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استنشاق بخارات می‌تواند باعث ادم ریوی شود.</a:t>
            </a:r>
          </a:p>
          <a:p>
            <a:pPr algn="r" rtl="1"/>
            <a:r>
              <a:rPr lang="fa-IR" b="1" dirty="0">
                <a:cs typeface="2  Baran" panose="00000400000000000000" pitchFamily="2" charset="-78"/>
              </a:rPr>
              <a:t>درمان:</a:t>
            </a:r>
            <a:r>
              <a:rPr lang="fa-IR" dirty="0">
                <a:cs typeface="2  Baran" panose="00000400000000000000" pitchFamily="2" charset="-78"/>
              </a:rPr>
              <a:t> رقیق‌سازی با شیر یا آب، درمان علامتی.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5196318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>
                <a:cs typeface="2  Baran" panose="00000400000000000000" pitchFamily="2" charset="-78"/>
              </a:rPr>
              <a:t>فهرست مطالب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علف‌کش‌ها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قارچ‌کش‌ها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جونده‌کش‌ها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مسمومیت با حلال‌ها و امولسیفایرها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گازها و بخارات سمی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ترکیبات آلی پایدار و سایر مواد شیمیایی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خطرات مواد شیمیایی خانگی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525740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49028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علف کش ها 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63145" y="1661175"/>
            <a:ext cx="5462848" cy="4817210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به عنوان پرمصرف‌ترین گروه.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ایمیدازولینون‌ها</a:t>
            </a:r>
            <a:r>
              <a:rPr lang="fa-IR" dirty="0" smtClean="0">
                <a:cs typeface="2  Baran" panose="00000400000000000000" pitchFamily="2" charset="-78"/>
              </a:rPr>
              <a:t>: مهار آنزیم مخصوص رشد در گیاهان هرز </a:t>
            </a:r>
            <a:r>
              <a:rPr lang="en-US" dirty="0" smtClean="0">
                <a:cs typeface="2  Baran" panose="00000400000000000000" pitchFamily="2" charset="-78"/>
              </a:rPr>
              <a:t>، </a:t>
            </a:r>
            <a:r>
              <a:rPr lang="fa-IR" dirty="0" smtClean="0">
                <a:cs typeface="2  Baran" panose="00000400000000000000" pitchFamily="2" charset="-78"/>
              </a:rPr>
              <a:t>سمیت کم برای پستانداران.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نگرانی زیست‌محیطی علف‌کش‌های قدیمی.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 </a:t>
            </a:r>
            <a:r>
              <a:rPr lang="fa-IR" b="1" dirty="0" smtClean="0">
                <a:cs typeface="2  Baran" panose="00000400000000000000" pitchFamily="2" charset="-78"/>
              </a:rPr>
              <a:t>علف‌کش‌های کلروفنوکسی و </a:t>
            </a:r>
            <a:r>
              <a:rPr lang="en-US" b="1" dirty="0" smtClean="0">
                <a:cs typeface="2  Baran" panose="00000400000000000000" pitchFamily="2" charset="-78"/>
              </a:rPr>
              <a:t>TCDD</a:t>
            </a:r>
          </a:p>
          <a:p>
            <a:pPr algn="r" rtl="1"/>
            <a:endParaRPr lang="en-US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۲,۴-</a:t>
            </a:r>
            <a:r>
              <a:rPr lang="en-US" dirty="0" smtClean="0">
                <a:cs typeface="2  Baran" panose="00000400000000000000" pitchFamily="2" charset="-78"/>
              </a:rPr>
              <a:t>D </a:t>
            </a:r>
            <a:r>
              <a:rPr lang="fa-IR" dirty="0" smtClean="0">
                <a:cs typeface="2  Baran" panose="00000400000000000000" pitchFamily="2" charset="-78"/>
              </a:rPr>
              <a:t>و ۲,۴,۵-</a:t>
            </a:r>
            <a:r>
              <a:rPr lang="en-US" dirty="0" smtClean="0">
                <a:cs typeface="2  Baran" panose="00000400000000000000" pitchFamily="2" charset="-78"/>
              </a:rPr>
              <a:t>T: </a:t>
            </a:r>
            <a:r>
              <a:rPr lang="fa-IR" dirty="0" smtClean="0">
                <a:cs typeface="2  Baran" panose="00000400000000000000" pitchFamily="2" charset="-78"/>
              </a:rPr>
              <a:t>علف‌کش‌های سیستمیک پهن‌برگ.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آلاینده </a:t>
            </a:r>
            <a:r>
              <a:rPr lang="en-US" dirty="0" smtClean="0">
                <a:cs typeface="2  Baran" panose="00000400000000000000" pitchFamily="2" charset="-78"/>
              </a:rPr>
              <a:t>TCDD: </a:t>
            </a:r>
            <a:r>
              <a:rPr lang="fa-IR" dirty="0" smtClean="0">
                <a:cs typeface="2  Baran" panose="00000400000000000000" pitchFamily="2" charset="-78"/>
              </a:rPr>
              <a:t>یکی از سمی‌ترین ترکیبات سنتزی.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اثرات </a:t>
            </a:r>
            <a:r>
              <a:rPr lang="en-US" dirty="0" smtClean="0">
                <a:cs typeface="2  Baran" panose="00000400000000000000" pitchFamily="2" charset="-78"/>
              </a:rPr>
              <a:t>TCDD: </a:t>
            </a:r>
            <a:r>
              <a:rPr lang="fa-IR" dirty="0" smtClean="0">
                <a:cs typeface="2  Baran" panose="00000400000000000000" pitchFamily="2" charset="-78"/>
              </a:rPr>
              <a:t>سمیت جنینی، سرطان‌زایی، اختلال در سیستم ایمنی.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5636" y="1914294"/>
            <a:ext cx="5429597" cy="4608425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علف‌کش‌های تریازین و بی‌پیریدیلیوم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تریازین‌ها: آلودگی منابع آب، نگرانی سرطان‌زایی.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پاراکوات (بی‌پیریدیلیوم):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علف‌کش تماسی و برگ‌ریز.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سمیت کلاس </a:t>
            </a:r>
            <a:r>
              <a:rPr lang="en-US" dirty="0" smtClean="0">
                <a:cs typeface="2  Baran" panose="00000400000000000000" pitchFamily="2" charset="-78"/>
              </a:rPr>
              <a:t>I </a:t>
            </a:r>
            <a:r>
              <a:rPr lang="fa-IR" dirty="0" smtClean="0">
                <a:cs typeface="2  Baran" panose="00000400000000000000" pitchFamily="2" charset="-78"/>
              </a:rPr>
              <a:t>با </a:t>
            </a:r>
            <a:r>
              <a:rPr lang="en-US" dirty="0" smtClean="0">
                <a:cs typeface="2  Baran" panose="00000400000000000000" pitchFamily="2" charset="-78"/>
              </a:rPr>
              <a:t>LD₅₀ </a:t>
            </a:r>
            <a:r>
              <a:rPr lang="fa-IR" dirty="0" smtClean="0">
                <a:cs typeface="2  Baran" panose="00000400000000000000" pitchFamily="2" charset="-78"/>
              </a:rPr>
              <a:t>پایین.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مکانیسم عمل: تولید رادیکال‌های سوپراکسید و آسیب ریوی برگشت‌ناپذیر.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درمان: درمان حمایتی، پرهیز از اکسیژن درمانی.</a:t>
            </a:r>
            <a:endParaRPr lang="fa-IR" dirty="0" smtClean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31068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قارچ‌کش‌ها</a:t>
            </a:r>
            <a:endParaRPr lang="fa-IR" dirty="0" smtClean="0">
              <a:cs typeface="2  Baran" panose="00000400000000000000" pitchFamily="2" charset="-78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کلروتالونیل: قارچ‌کش گسترده، نسبتاً غیرسمی، یافت شده در آب‌های سطحی.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دی‌تیوکاربامات‌ها (مانکوزب، مانب، زینب): قارچ‌کش‌های مؤثر.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نگرانی: تولید ترکیب سرطان‌زای </a:t>
            </a:r>
            <a:r>
              <a:rPr lang="en-US" dirty="0" smtClean="0">
                <a:cs typeface="2  Baran" panose="00000400000000000000" pitchFamily="2" charset="-78"/>
              </a:rPr>
              <a:t>ETU </a:t>
            </a:r>
            <a:r>
              <a:rPr lang="fa-IR" dirty="0" smtClean="0">
                <a:cs typeface="2  Baran" panose="00000400000000000000" pitchFamily="2" charset="-78"/>
              </a:rPr>
              <a:t>پس از هیدرولیز.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درمان: عمدتاً علامتی و حمایتی.</a:t>
            </a:r>
          </a:p>
          <a:p>
            <a:pPr algn="r" rtl="1"/>
            <a:endParaRPr lang="fa-IR" dirty="0" smtClean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72310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جونده‌کش‌ها - ضدانعقادها (نسل اول و دوم)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مکانیسم </a:t>
            </a:r>
            <a:r>
              <a:rPr lang="fa-IR" b="1" dirty="0">
                <a:cs typeface="2  Baran" panose="00000400000000000000" pitchFamily="2" charset="-78"/>
              </a:rPr>
              <a:t>عمل:</a:t>
            </a:r>
            <a:r>
              <a:rPr lang="fa-IR" dirty="0">
                <a:cs typeface="2  Baran" panose="00000400000000000000" pitchFamily="2" charset="-78"/>
              </a:rPr>
              <a:t> مهار آنزیم ویتامین </a:t>
            </a:r>
            <a:r>
              <a:rPr lang="en-US" dirty="0">
                <a:cs typeface="2  Baran" panose="00000400000000000000" pitchFamily="2" charset="-78"/>
              </a:rPr>
              <a:t>K </a:t>
            </a:r>
            <a:r>
              <a:rPr lang="fa-IR" dirty="0">
                <a:cs typeface="2  Baran" panose="00000400000000000000" pitchFamily="2" charset="-78"/>
              </a:rPr>
              <a:t>اپوکسید ردوکتاز → اختلال در سنتز فاکتورهای انعقادی.</a:t>
            </a:r>
          </a:p>
          <a:p>
            <a:pPr algn="r" rtl="1"/>
            <a:r>
              <a:rPr lang="fa-IR" b="1" dirty="0">
                <a:cs typeface="2  Baran" panose="00000400000000000000" pitchFamily="2" charset="-78"/>
              </a:rPr>
              <a:t>دسته‌بندی:</a:t>
            </a:r>
            <a:endParaRPr lang="fa-IR" dirty="0">
              <a:cs typeface="2  Baran" panose="00000400000000000000" pitchFamily="2" charset="-78"/>
            </a:endParaRP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نسل اول (وارفارین): نیاز به مصرف مکرر.</a:t>
            </a: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نسل دوم (برودیفاکوم): بسیار سمی، مسمومیت با یک بار مصرف.</a:t>
            </a:r>
          </a:p>
          <a:p>
            <a:pPr algn="r" rtl="1"/>
            <a:r>
              <a:rPr lang="fa-IR" b="1" dirty="0">
                <a:cs typeface="2  Baran" panose="00000400000000000000" pitchFamily="2" charset="-78"/>
              </a:rPr>
              <a:t>علائم بالینی:</a:t>
            </a:r>
            <a:r>
              <a:rPr lang="fa-IR" dirty="0">
                <a:cs typeface="2  Baran" panose="00000400000000000000" pitchFamily="2" charset="-78"/>
              </a:rPr>
              <a:t> خونریزی از لثه، بینی، خونریزی داخلی، شوک.</a:t>
            </a:r>
          </a:p>
          <a:p>
            <a:pPr algn="r" rtl="1"/>
            <a:r>
              <a:rPr lang="fa-IR" b="1" dirty="0">
                <a:cs typeface="2  Baran" panose="00000400000000000000" pitchFamily="2" charset="-78"/>
              </a:rPr>
              <a:t>درمان:</a:t>
            </a:r>
            <a:r>
              <a:rPr lang="fa-IR" dirty="0">
                <a:cs typeface="2  Baran" panose="00000400000000000000" pitchFamily="2" charset="-78"/>
              </a:rPr>
              <a:t> ویتامین </a:t>
            </a:r>
            <a:r>
              <a:rPr lang="en-US" dirty="0">
                <a:cs typeface="2  Baran" panose="00000400000000000000" pitchFamily="2" charset="-78"/>
              </a:rPr>
              <a:t>K1 </a:t>
            </a:r>
            <a:r>
              <a:rPr lang="fa-IR" dirty="0" smtClean="0">
                <a:cs typeface="2  Baran" panose="00000400000000000000" pitchFamily="2" charset="-78"/>
              </a:rPr>
              <a:t>پادزهر، </a:t>
            </a:r>
            <a:r>
              <a:rPr lang="fa-IR" dirty="0">
                <a:cs typeface="2  Baran" panose="00000400000000000000" pitchFamily="2" charset="-78"/>
              </a:rPr>
              <a:t>تزریق خون در موارد شدید.</a:t>
            </a:r>
          </a:p>
          <a:p>
            <a:pPr algn="r" rtl="1"/>
            <a:r>
              <a:rPr lang="fa-IR" dirty="0">
                <a:cs typeface="2  Baran" panose="00000400000000000000" pitchFamily="2" charset="-78"/>
              </a:rPr>
              <a:t/>
            </a:r>
            <a:br>
              <a:rPr lang="fa-IR" dirty="0">
                <a:cs typeface="2  Baran" panose="00000400000000000000" pitchFamily="2" charset="-78"/>
              </a:rPr>
            </a:b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039565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جونده‌کش‌های غیرضدانعقاد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/>
            <a:r>
              <a:rPr lang="fa-IR" b="1" dirty="0">
                <a:cs typeface="2  Baran" panose="00000400000000000000" pitchFamily="2" charset="-78"/>
              </a:rPr>
              <a:t>برومیتالین:</a:t>
            </a:r>
            <a:endParaRPr lang="fa-IR" dirty="0">
              <a:cs typeface="2  Baran" panose="00000400000000000000" pitchFamily="2" charset="-78"/>
            </a:endParaRP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مکانیسم: غیرفعال‌سازی فسفریلاسیون اکسیداتیو → تورم مغز و نخاع.</a:t>
            </a: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علائم: اختلالات عصبی (۱ تا ۷ روز پس از مصرف).</a:t>
            </a: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درمان: القای استفراغ (در حیوانات بدون علامت)، کنترل تشنج و مراقبت حمایتی.</a:t>
            </a:r>
          </a:p>
          <a:p>
            <a:pPr algn="r" rtl="1"/>
            <a:r>
              <a:rPr lang="fa-IR" b="1" dirty="0">
                <a:cs typeface="2  Baran" panose="00000400000000000000" pitchFamily="2" charset="-78"/>
              </a:rPr>
              <a:t>کلکلسیفرول (ویتامین </a:t>
            </a:r>
            <a:r>
              <a:rPr lang="en-US" b="1" dirty="0">
                <a:cs typeface="2  Baran" panose="00000400000000000000" pitchFamily="2" charset="-78"/>
              </a:rPr>
              <a:t>D3):</a:t>
            </a:r>
            <a:endParaRPr lang="en-US" dirty="0">
              <a:cs typeface="2  Baran" panose="00000400000000000000" pitchFamily="2" charset="-78"/>
            </a:endParaRP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مکانیسم: هایپرکلسمی و هایپر فسفاتمی → کلسیفیکاسیون بافت نرم، نارسایی کلیوی.</a:t>
            </a: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درمان: پایش کلسیم و فسفر، درمان اختلالات الکترولیتی.</a:t>
            </a:r>
          </a:p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فسفید </a:t>
            </a:r>
            <a:r>
              <a:rPr lang="fa-IR" b="1" dirty="0">
                <a:cs typeface="2  Baran" panose="00000400000000000000" pitchFamily="2" charset="-78"/>
              </a:rPr>
              <a:t>روی (</a:t>
            </a:r>
            <a:r>
              <a:rPr lang="en-US" b="1" dirty="0">
                <a:cs typeface="2  Baran" panose="00000400000000000000" pitchFamily="2" charset="-78"/>
              </a:rPr>
              <a:t>Zinc Phosphide)</a:t>
            </a:r>
            <a:endParaRPr lang="en-US" dirty="0">
              <a:cs typeface="2  Baran" panose="00000400000000000000" pitchFamily="2" charset="-78"/>
            </a:endParaRPr>
          </a:p>
          <a:p>
            <a:pPr algn="r" rtl="1"/>
            <a:r>
              <a:rPr lang="fa-IR" dirty="0">
                <a:cs typeface="2  Baran" panose="00000400000000000000" pitchFamily="2" charset="-78"/>
              </a:rPr>
              <a:t>کاربرد در طعمه جوندگان.</a:t>
            </a:r>
          </a:p>
          <a:p>
            <a:pPr algn="r" rtl="1"/>
            <a:r>
              <a:rPr lang="fa-IR" dirty="0">
                <a:cs typeface="2  Baran" panose="00000400000000000000" pitchFamily="2" charset="-78"/>
              </a:rPr>
              <a:t>مکانیسم: تجزیه به گاز فسفین در معده → مهار سیتوکروم </a:t>
            </a:r>
            <a:r>
              <a:rPr lang="en-US" dirty="0">
                <a:cs typeface="2  Baran" panose="00000400000000000000" pitchFamily="2" charset="-78"/>
              </a:rPr>
              <a:t>C </a:t>
            </a:r>
            <a:r>
              <a:rPr lang="fa-IR" dirty="0">
                <a:cs typeface="2  Baran" panose="00000400000000000000" pitchFamily="2" charset="-78"/>
              </a:rPr>
              <a:t>اکسیداز → هیپوکسی سلولی.</a:t>
            </a:r>
          </a:p>
          <a:p>
            <a:pPr algn="r" rtl="1"/>
            <a:r>
              <a:rPr lang="fa-IR" dirty="0">
                <a:cs typeface="2  Baran" panose="00000400000000000000" pitchFamily="2" charset="-78"/>
              </a:rPr>
              <a:t>علائم: استفراغ خونی، تنگی نفس، تشنج.</a:t>
            </a:r>
          </a:p>
          <a:p>
            <a:pPr algn="r" rtl="1"/>
            <a:r>
              <a:rPr lang="fa-IR" b="1" dirty="0">
                <a:cs typeface="2  Baran" panose="00000400000000000000" pitchFamily="2" charset="-78"/>
              </a:rPr>
              <a:t>هشدار:</a:t>
            </a:r>
            <a:r>
              <a:rPr lang="fa-IR" dirty="0">
                <a:cs typeface="2  Baran" panose="00000400000000000000" pitchFamily="2" charset="-78"/>
              </a:rPr>
              <a:t> گاز فسفین برای پرسنل دامپزشکی خطرناک است.</a:t>
            </a:r>
          </a:p>
          <a:p>
            <a:pPr algn="r" rtl="1"/>
            <a:r>
              <a:rPr lang="fa-IR" dirty="0">
                <a:cs typeface="2  Baran" panose="00000400000000000000" pitchFamily="2" charset="-78"/>
              </a:rPr>
              <a:t>درمان: کاهش اسیدیته معده، سرم تراپی، </a:t>
            </a:r>
            <a:r>
              <a:rPr lang="en-US" dirty="0">
                <a:cs typeface="2  Baran" panose="00000400000000000000" pitchFamily="2" charset="-78"/>
              </a:rPr>
              <a:t>N-</a:t>
            </a:r>
            <a:r>
              <a:rPr lang="fa-IR" dirty="0">
                <a:cs typeface="2  Baran" panose="00000400000000000000" pitchFamily="2" charset="-78"/>
              </a:rPr>
              <a:t>استیل سیستئین</a:t>
            </a:r>
            <a:r>
              <a:rPr lang="fa-IR" dirty="0" smtClean="0">
                <a:cs typeface="2  Baran" panose="00000400000000000000" pitchFamily="2" charset="-78"/>
              </a:rPr>
              <a:t>.</a:t>
            </a:r>
            <a:endParaRPr lang="fa-IR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15399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مسمومیت با نرم‌تن‌کش‌ها (متالدهاید)</a:t>
            </a:r>
            <a:endParaRPr lang="fa-IR" dirty="0" smtClean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>
                <a:cs typeface="2  Baran" panose="00000400000000000000" pitchFamily="2" charset="-78"/>
              </a:rPr>
              <a:t>کنترل حلزون و راب.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مکانیسم: نوروتوکسین قوی.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علائم (۱-۳ ساعت پس از بلع): لرزش عضلانی شدید، تشنج، هایپرترمی.</a:t>
            </a:r>
          </a:p>
          <a:p>
            <a:pPr algn="r" rtl="1"/>
            <a:r>
              <a:rPr lang="fa-IR" dirty="0" smtClean="0">
                <a:cs typeface="2  Baran" panose="00000400000000000000" pitchFamily="2" charset="-78"/>
              </a:rPr>
              <a:t>درمان: عدم وجود پادزهر اختصاصی. درمان حمایتی (زغال فعال، دیازپام برای کنترل تشنج).</a:t>
            </a: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913920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سمیت حلال‌ها و امولسیفایرها</a:t>
            </a:r>
            <a:endParaRPr lang="fa-IR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حلال‌های </a:t>
            </a:r>
            <a:r>
              <a:rPr lang="fa-IR" b="1" dirty="0">
                <a:cs typeface="2  Baran" panose="00000400000000000000" pitchFamily="2" charset="-78"/>
              </a:rPr>
              <a:t>رایج:</a:t>
            </a:r>
            <a:r>
              <a:rPr lang="fa-IR" dirty="0">
                <a:cs typeface="2  Baran" panose="00000400000000000000" pitchFamily="2" charset="-78"/>
              </a:rPr>
              <a:t> استون، </a:t>
            </a:r>
            <a:r>
              <a:rPr lang="fa-IR" dirty="0" smtClean="0">
                <a:cs typeface="2  Baran" panose="00000400000000000000" pitchFamily="2" charset="-78"/>
              </a:rPr>
              <a:t>ایزوپروپیل، </a:t>
            </a:r>
            <a:r>
              <a:rPr lang="fa-IR" dirty="0">
                <a:cs typeface="2  Baran" panose="00000400000000000000" pitchFamily="2" charset="-78"/>
              </a:rPr>
              <a:t>الکل، متانول.</a:t>
            </a:r>
          </a:p>
          <a:p>
            <a:pPr algn="r" rtl="1"/>
            <a:r>
              <a:rPr lang="fa-IR" b="1" dirty="0">
                <a:cs typeface="2  Baran" panose="00000400000000000000" pitchFamily="2" charset="-78"/>
              </a:rPr>
              <a:t>راه های مواجهه:</a:t>
            </a:r>
            <a:r>
              <a:rPr lang="fa-IR" dirty="0">
                <a:cs typeface="2  Baran" panose="00000400000000000000" pitchFamily="2" charset="-78"/>
              </a:rPr>
              <a:t> استنشاق، بلع، تماس پوستی.</a:t>
            </a:r>
          </a:p>
          <a:p>
            <a:pPr algn="r" rtl="1"/>
            <a:r>
              <a:rPr lang="fa-IR" b="1" dirty="0">
                <a:cs typeface="2  Baran" panose="00000400000000000000" pitchFamily="2" charset="-78"/>
              </a:rPr>
              <a:t>اثرات کلی:</a:t>
            </a:r>
            <a:r>
              <a:rPr lang="fa-IR" dirty="0">
                <a:cs typeface="2  Baran" panose="00000400000000000000" pitchFamily="2" charset="-78"/>
              </a:rPr>
              <a:t> افسردگی </a:t>
            </a:r>
            <a:r>
              <a:rPr lang="en-US" dirty="0">
                <a:cs typeface="2  Baran" panose="00000400000000000000" pitchFamily="2" charset="-78"/>
              </a:rPr>
              <a:t>CNS، </a:t>
            </a:r>
            <a:r>
              <a:rPr lang="fa-IR" dirty="0">
                <a:cs typeface="2  Baran" panose="00000400000000000000" pitchFamily="2" charset="-78"/>
              </a:rPr>
              <a:t>تحریک دستگاه تنفسی و گوارش، آسیب کبدی/کلیوی.</a:t>
            </a:r>
          </a:p>
          <a:p>
            <a:pPr algn="r" rtl="1"/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945809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 گازها و بخارات سمی </a:t>
            </a:r>
            <a:endParaRPr lang="en-US" dirty="0">
              <a:cs typeface="2  Baran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en-US" dirty="0" smtClean="0">
                <a:cs typeface="2  Baran" panose="00000400000000000000" pitchFamily="2" charset="-78"/>
              </a:rPr>
              <a:t>"</a:t>
            </a:r>
            <a:r>
              <a:rPr lang="fa-IR" b="1" dirty="0" smtClean="0">
                <a:cs typeface="2  Baran" panose="00000400000000000000" pitchFamily="2" charset="-78"/>
              </a:rPr>
              <a:t>منوکسید کربن </a:t>
            </a:r>
            <a:r>
              <a:rPr lang="en-US" b="1" dirty="0" smtClean="0">
                <a:cs typeface="2  Baran" panose="00000400000000000000" pitchFamily="2" charset="-78"/>
              </a:rPr>
              <a:t>CO</a:t>
            </a:r>
            <a:endParaRPr lang="fa-IR" dirty="0" smtClean="0">
              <a:cs typeface="2  Baran" panose="00000400000000000000" pitchFamily="2" charset="-78"/>
            </a:endParaRPr>
          </a:p>
          <a:p>
            <a:pPr lvl="1" algn="r" rtl="1"/>
            <a:r>
              <a:rPr lang="fa-IR" dirty="0" smtClean="0">
                <a:cs typeface="2  Baran" panose="00000400000000000000" pitchFamily="2" charset="-78"/>
              </a:rPr>
              <a:t>قاتل </a:t>
            </a:r>
            <a:r>
              <a:rPr lang="fa-IR" dirty="0">
                <a:cs typeface="2  Baran" panose="00000400000000000000" pitchFamily="2" charset="-78"/>
              </a:rPr>
              <a:t>خاموش": بی‌رنگ، بی‌بو.</a:t>
            </a: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مکانیسم: تشکیل کربوکسی‌هموگلوبین → هیپوکسی بافتی.</a:t>
            </a: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علائم: مرگ ناگهانی، مخاطات قرمز آلبالویی، علائم عصبی.</a:t>
            </a:r>
          </a:p>
          <a:p>
            <a:pPr lvl="1" algn="r" rtl="1"/>
            <a:r>
              <a:rPr lang="fa-IR" dirty="0">
                <a:cs typeface="2  Baran" panose="00000400000000000000" pitchFamily="2" charset="-78"/>
              </a:rPr>
              <a:t>درمان: اکسیژن درمانی.</a:t>
            </a:r>
          </a:p>
          <a:p>
            <a:pPr algn="r" rtl="1"/>
            <a:r>
              <a:rPr lang="fa-IR" b="1" dirty="0" smtClean="0">
                <a:cs typeface="2  Baran" panose="00000400000000000000" pitchFamily="2" charset="-78"/>
              </a:rPr>
              <a:t>سایر </a:t>
            </a:r>
            <a:r>
              <a:rPr lang="fa-IR" b="1" dirty="0">
                <a:cs typeface="2  Baran" panose="00000400000000000000" pitchFamily="2" charset="-78"/>
              </a:rPr>
              <a:t>گازهای سمی</a:t>
            </a:r>
            <a:endParaRPr lang="fa-IR" dirty="0">
              <a:cs typeface="2  Baran" panose="00000400000000000000" pitchFamily="2" charset="-78"/>
            </a:endParaRPr>
          </a:p>
          <a:p>
            <a:pPr lvl="1" algn="r" rtl="1"/>
            <a:r>
              <a:rPr lang="fa-IR" b="1" dirty="0">
                <a:cs typeface="2  Baran" panose="00000400000000000000" pitchFamily="2" charset="-78"/>
              </a:rPr>
              <a:t>سولفید هیدروژن (</a:t>
            </a:r>
            <a:r>
              <a:rPr lang="en-US" b="1" dirty="0">
                <a:cs typeface="2  Baran" panose="00000400000000000000" pitchFamily="2" charset="-78"/>
              </a:rPr>
              <a:t>H₂S):</a:t>
            </a:r>
            <a:r>
              <a:rPr lang="en-US" dirty="0">
                <a:cs typeface="2  Baran" panose="00000400000000000000" pitchFamily="2" charset="-78"/>
              </a:rPr>
              <a:t> "</a:t>
            </a:r>
            <a:r>
              <a:rPr lang="fa-IR" dirty="0">
                <a:cs typeface="2  Baran" panose="00000400000000000000" pitchFamily="2" charset="-78"/>
              </a:rPr>
              <a:t>گاز فاضلاب"، مهار زنجیره تنفسی → آنوکسی.</a:t>
            </a:r>
          </a:p>
          <a:p>
            <a:pPr lvl="1" algn="r" rtl="1"/>
            <a:r>
              <a:rPr lang="fa-IR" b="1" dirty="0">
                <a:cs typeface="2  Baran" panose="00000400000000000000" pitchFamily="2" charset="-78"/>
              </a:rPr>
              <a:t>اکسیدهای نیتروژن (</a:t>
            </a:r>
            <a:r>
              <a:rPr lang="fa-IR" b="1" dirty="0" smtClean="0">
                <a:cs typeface="2  Baran" panose="00000400000000000000" pitchFamily="2" charset="-78"/>
              </a:rPr>
              <a:t>بیماری سیلو</a:t>
            </a:r>
            <a:r>
              <a:rPr lang="fa-IR" b="1" dirty="0">
                <a:cs typeface="2  Baran" panose="00000400000000000000" pitchFamily="2" charset="-78"/>
              </a:rPr>
              <a:t>):</a:t>
            </a:r>
            <a:r>
              <a:rPr lang="fa-IR" dirty="0">
                <a:cs typeface="2  Baran" panose="00000400000000000000" pitchFamily="2" charset="-78"/>
              </a:rPr>
              <a:t> تشکیل اسیدهای نیتروس و نیتریک → آسیب ریوی.</a:t>
            </a:r>
          </a:p>
          <a:p>
            <a:pPr lvl="1" algn="r" rtl="1"/>
            <a:r>
              <a:rPr lang="fa-IR" b="1" dirty="0">
                <a:cs typeface="2  Baran" panose="00000400000000000000" pitchFamily="2" charset="-78"/>
              </a:rPr>
              <a:t>آمونیاک گازی:</a:t>
            </a:r>
            <a:r>
              <a:rPr lang="fa-IR" dirty="0">
                <a:cs typeface="2  Baran" panose="00000400000000000000" pitchFamily="2" charset="-78"/>
              </a:rPr>
              <a:t> محرک و خورنده قوی، آسیب به دستگاه تنفسی فوقانی و چشم.</a:t>
            </a:r>
          </a:p>
          <a:p>
            <a:pPr marL="0" indent="0" algn="r" rtl="1">
              <a:buNone/>
            </a:pPr>
            <a:endParaRPr lang="en-US" dirty="0">
              <a:cs typeface="2  Bara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83156103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102</TotalTime>
  <Words>475</Words>
  <Application>Microsoft Office PowerPoint</Application>
  <PresentationFormat>Widescreen</PresentationFormat>
  <Paragraphs>103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2  Baran</vt:lpstr>
      <vt:lpstr>Century Gothic</vt:lpstr>
      <vt:lpstr>Garamond</vt:lpstr>
      <vt:lpstr>Savon</vt:lpstr>
      <vt:lpstr>علف کشها، قارچ کش ها، جونده کشها  گازها و بخارات و حلال ها</vt:lpstr>
      <vt:lpstr>فهرست مطالب</vt:lpstr>
      <vt:lpstr>علف کش ها </vt:lpstr>
      <vt:lpstr>قارچ‌کش‌ها</vt:lpstr>
      <vt:lpstr>جونده‌کش‌ها - ضدانعقادها (نسل اول و دوم)</vt:lpstr>
      <vt:lpstr>جونده‌کش‌های غیرضدانعقاد</vt:lpstr>
      <vt:lpstr>مسمومیت با نرم‌تن‌کش‌ها (متالدهاید)</vt:lpstr>
      <vt:lpstr>سمیت حلال‌ها و امولسیفایرها</vt:lpstr>
      <vt:lpstr> گازها و بخارات سمی </vt:lpstr>
      <vt:lpstr>ترکیبات آلی پایدار و سایر مواد شیمیایی</vt:lpstr>
      <vt:lpstr>خطرات مواد شیمیایی خانگی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surface</dc:creator>
  <cp:lastModifiedBy>surface</cp:lastModifiedBy>
  <cp:revision>7</cp:revision>
  <dcterms:created xsi:type="dcterms:W3CDTF">2025-11-30T16:30:16Z</dcterms:created>
  <dcterms:modified xsi:type="dcterms:W3CDTF">2025-11-30T18:13:13Z</dcterms:modified>
</cp:coreProperties>
</file>