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4" r:id="rId9"/>
    <p:sldId id="265" r:id="rId10"/>
    <p:sldId id="266" r:id="rId11"/>
    <p:sldId id="267" r:id="rId12"/>
    <p:sldId id="269" r:id="rId13"/>
    <p:sldId id="268" r:id="rId1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5" d="100"/>
          <a:sy n="85" d="100"/>
        </p:scale>
        <p:origin x="960" y="45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6C750F-090E-4581-B3B4-74EF11CCC828}" type="datetimeFigureOut">
              <a:rPr lang="en-US" smtClean="0"/>
              <a:t>11/1/2025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83E20F-A903-4556-993C-AD05FE3E49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25142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6C750F-090E-4581-B3B4-74EF11CCC828}" type="datetimeFigureOut">
              <a:rPr lang="en-US" smtClean="0"/>
              <a:t>11/1/2025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83E20F-A903-4556-993C-AD05FE3E49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37048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6C750F-090E-4581-B3B4-74EF11CCC828}" type="datetimeFigureOut">
              <a:rPr lang="en-US" smtClean="0"/>
              <a:t>11/1/2025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83E20F-A903-4556-993C-AD05FE3E49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13129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6C750F-090E-4581-B3B4-74EF11CCC828}" type="datetimeFigureOut">
              <a:rPr lang="en-US" smtClean="0"/>
              <a:t>11/1/2025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83E20F-A903-4556-993C-AD05FE3E49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64907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6C750F-090E-4581-B3B4-74EF11CCC828}" type="datetimeFigureOut">
              <a:rPr lang="en-US" smtClean="0"/>
              <a:t>11/1/2025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83E20F-A903-4556-993C-AD05FE3E49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16794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6C750F-090E-4581-B3B4-74EF11CCC828}" type="datetimeFigureOut">
              <a:rPr lang="en-US" smtClean="0"/>
              <a:t>11/1/2025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83E20F-A903-4556-993C-AD05FE3E49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10584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6C750F-090E-4581-B3B4-74EF11CCC828}" type="datetimeFigureOut">
              <a:rPr lang="en-US" smtClean="0"/>
              <a:t>11/1/2025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83E20F-A903-4556-993C-AD05FE3E49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30210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6C750F-090E-4581-B3B4-74EF11CCC828}" type="datetimeFigureOut">
              <a:rPr lang="en-US" smtClean="0"/>
              <a:t>11/1/2025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83E20F-A903-4556-993C-AD05FE3E49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3801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6C750F-090E-4581-B3B4-74EF11CCC828}" type="datetimeFigureOut">
              <a:rPr lang="en-US" smtClean="0"/>
              <a:t>11/1/2025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83E20F-A903-4556-993C-AD05FE3E49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19123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6C750F-090E-4581-B3B4-74EF11CCC828}" type="datetimeFigureOut">
              <a:rPr lang="en-US" smtClean="0"/>
              <a:t>11/1/2025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83E20F-A903-4556-993C-AD05FE3E49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27882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6C750F-090E-4581-B3B4-74EF11CCC828}" type="datetimeFigureOut">
              <a:rPr lang="en-US" smtClean="0"/>
              <a:t>11/1/2025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83E20F-A903-4556-993C-AD05FE3E49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86129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6C750F-090E-4581-B3B4-74EF11CCC828}" type="datetimeFigureOut">
              <a:rPr lang="en-US" smtClean="0"/>
              <a:t>11/1/2025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83E20F-A903-4556-993C-AD05FE3E49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15536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emf"/><Relationship Id="rId4" Type="http://schemas.openxmlformats.org/officeDocument/2006/relationships/image" Target="../media/image6.emf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Calculation of LD50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6936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557" y="762000"/>
            <a:ext cx="8711585" cy="541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58719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241" y="685800"/>
            <a:ext cx="6990559" cy="43585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6658" y="4495800"/>
            <a:ext cx="2284942" cy="22913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644232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0"/>
            <a:ext cx="7414252" cy="23860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3284356"/>
            <a:ext cx="8534400" cy="3192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2550931"/>
            <a:ext cx="3952875" cy="733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2496342"/>
            <a:ext cx="3648075" cy="714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05312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l"/>
            <a:r>
              <a:rPr lang="en-US" sz="2800" dirty="0"/>
              <a:t>A new drug is studied and the following data </a:t>
            </a:r>
            <a:r>
              <a:rPr lang="en-US" sz="2800" dirty="0" smtClean="0"/>
              <a:t>are collected </a:t>
            </a:r>
            <a:r>
              <a:rPr lang="en-US" sz="2800" dirty="0"/>
              <a:t>in rats in </a:t>
            </a:r>
            <a:r>
              <a:rPr lang="en-US" sz="2800" dirty="0" err="1" smtClean="0"/>
              <a:t>aneffort</a:t>
            </a:r>
            <a:r>
              <a:rPr lang="en-US" sz="2800" dirty="0" smtClean="0"/>
              <a:t> </a:t>
            </a:r>
            <a:r>
              <a:rPr lang="en-US" sz="2800" dirty="0"/>
              <a:t>to determine the LD50. Use these data to calculate the LD50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5601" y="2052638"/>
            <a:ext cx="2547938" cy="40237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84117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Introduction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Toxicity test examine toxic effects when a chemical is absorbed into the body, via mouth, </a:t>
            </a:r>
            <a:r>
              <a:rPr lang="en-US" dirty="0" smtClean="0"/>
              <a:t>skin, lungs</a:t>
            </a:r>
            <a:r>
              <a:rPr lang="en-US" dirty="0"/>
              <a:t>. </a:t>
            </a:r>
            <a:endParaRPr lang="en-US" dirty="0" smtClean="0"/>
          </a:p>
          <a:p>
            <a:r>
              <a:rPr lang="en-US" dirty="0" smtClean="0"/>
              <a:t>The </a:t>
            </a:r>
            <a:r>
              <a:rPr lang="en-US" dirty="0"/>
              <a:t>most common test of acute (short-term) toxicity is the LD50 test. </a:t>
            </a:r>
            <a:endParaRPr lang="en-US" dirty="0" smtClean="0"/>
          </a:p>
          <a:p>
            <a:r>
              <a:rPr lang="en-US" dirty="0" smtClean="0"/>
              <a:t>Many different substances </a:t>
            </a:r>
            <a:r>
              <a:rPr lang="en-US" dirty="0"/>
              <a:t>are tested in this way, including all drugs, agricultural chemicals, cleaners </a:t>
            </a:r>
            <a:r>
              <a:rPr lang="en-US" dirty="0" err="1" smtClean="0"/>
              <a:t>some</a:t>
            </a:r>
            <a:r>
              <a:rPr lang="en-US" dirty="0" err="1"/>
              <a:t>cosmetics</a:t>
            </a:r>
            <a:r>
              <a:rPr lang="en-US" dirty="0"/>
              <a:t> and their </a:t>
            </a:r>
            <a:r>
              <a:rPr lang="en-US" dirty="0" smtClean="0"/>
              <a:t>ingredients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7748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LD50 means if we administer any dose of drug to animal </a:t>
            </a:r>
            <a:r>
              <a:rPr lang="en-US" dirty="0" smtClean="0"/>
              <a:t>group for </a:t>
            </a:r>
            <a:r>
              <a:rPr lang="en-US" dirty="0"/>
              <a:t>experimental purpose for the estimation of therapeutic effectiveness of that drug, and if </a:t>
            </a:r>
            <a:r>
              <a:rPr lang="en-US" dirty="0" smtClean="0"/>
              <a:t>50% of </a:t>
            </a:r>
            <a:r>
              <a:rPr lang="en-US" dirty="0"/>
              <a:t>animal get died than it means that particular dose of drug is lethal dose 50 (LD50). </a:t>
            </a:r>
            <a:endParaRPr lang="en-US" dirty="0" smtClean="0"/>
          </a:p>
          <a:p>
            <a:r>
              <a:rPr lang="en-US" dirty="0" smtClean="0"/>
              <a:t>The smaller the </a:t>
            </a:r>
            <a:r>
              <a:rPr lang="en-US" dirty="0"/>
              <a:t>LD50 value, the more toxic is chemical. The opposite is also true: the larger the LD50 </a:t>
            </a:r>
            <a:r>
              <a:rPr lang="en-US" dirty="0" smtClean="0"/>
              <a:t>value, the </a:t>
            </a:r>
            <a:r>
              <a:rPr lang="en-US" dirty="0"/>
              <a:t>lower the toxicity</a:t>
            </a:r>
          </a:p>
        </p:txBody>
      </p:sp>
    </p:spTree>
    <p:extLst>
      <p:ext uri="{BB962C8B-B14F-4D97-AF65-F5344CB8AC3E}">
        <p14:creationId xmlns:p14="http://schemas.microsoft.com/office/powerpoint/2010/main" val="1877807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/>
              <a:t>It was developed in 1920’s and called “</a:t>
            </a:r>
            <a:r>
              <a:rPr lang="en-US" b="1" u="sng" dirty="0">
                <a:solidFill>
                  <a:srgbClr val="FF0000"/>
                </a:solidFill>
              </a:rPr>
              <a:t>classical LD50</a:t>
            </a:r>
            <a:r>
              <a:rPr lang="en-US" dirty="0"/>
              <a:t>” involved </a:t>
            </a:r>
            <a:r>
              <a:rPr lang="en-US" dirty="0" smtClean="0">
                <a:solidFill>
                  <a:srgbClr val="00B050"/>
                </a:solidFill>
              </a:rPr>
              <a:t>100 animals </a:t>
            </a:r>
            <a:r>
              <a:rPr lang="en-US" dirty="0">
                <a:solidFill>
                  <a:srgbClr val="00B050"/>
                </a:solidFill>
              </a:rPr>
              <a:t>for 5 dose-groups</a:t>
            </a:r>
            <a:r>
              <a:rPr lang="en-US" dirty="0"/>
              <a:t>, </a:t>
            </a:r>
            <a:endParaRPr lang="en-US" dirty="0" smtClean="0"/>
          </a:p>
          <a:p>
            <a:r>
              <a:rPr lang="en-US" dirty="0" smtClean="0"/>
              <a:t>later </a:t>
            </a:r>
            <a:r>
              <a:rPr lang="en-US" dirty="0"/>
              <a:t>in 1981 it was modified by the </a:t>
            </a:r>
            <a:r>
              <a:rPr lang="en-US" b="1" i="1" u="sng" dirty="0">
                <a:solidFill>
                  <a:srgbClr val="0070C0"/>
                </a:solidFill>
              </a:rPr>
              <a:t>Organization for Economic </a:t>
            </a:r>
            <a:r>
              <a:rPr lang="en-US" b="1" i="1" u="sng" dirty="0" smtClean="0">
                <a:solidFill>
                  <a:srgbClr val="0070C0"/>
                </a:solidFill>
              </a:rPr>
              <a:t>Cooperation and </a:t>
            </a:r>
            <a:r>
              <a:rPr lang="en-US" b="1" i="1" u="sng" dirty="0">
                <a:solidFill>
                  <a:srgbClr val="0070C0"/>
                </a:solidFill>
              </a:rPr>
              <a:t>Development (OECD)</a:t>
            </a:r>
            <a:r>
              <a:rPr lang="en-US" dirty="0"/>
              <a:t> and reduced number </a:t>
            </a:r>
            <a:r>
              <a:rPr lang="en-US" i="1" dirty="0" err="1">
                <a:solidFill>
                  <a:srgbClr val="002060"/>
                </a:solidFill>
              </a:rPr>
              <a:t>upto</a:t>
            </a:r>
            <a:r>
              <a:rPr lang="en-US" i="1" dirty="0">
                <a:solidFill>
                  <a:srgbClr val="002060"/>
                </a:solidFill>
              </a:rPr>
              <a:t> 30 for 3 dose-groups</a:t>
            </a:r>
            <a:r>
              <a:rPr lang="en-US" i="1" u="sng" dirty="0">
                <a:solidFill>
                  <a:srgbClr val="002060"/>
                </a:solidFill>
              </a:rPr>
              <a:t>. </a:t>
            </a:r>
            <a:endParaRPr lang="en-US" i="1" u="sng" dirty="0" smtClean="0">
              <a:solidFill>
                <a:srgbClr val="002060"/>
              </a:solidFill>
            </a:endParaRPr>
          </a:p>
          <a:p>
            <a:r>
              <a:rPr lang="en-US" dirty="0" smtClean="0"/>
              <a:t>In 1987 further </a:t>
            </a:r>
            <a:r>
              <a:rPr lang="en-US" dirty="0"/>
              <a:t>reduced to 20 animals2. </a:t>
            </a:r>
            <a:endParaRPr lang="en-US" dirty="0" smtClean="0"/>
          </a:p>
          <a:p>
            <a:r>
              <a:rPr lang="en-US" dirty="0" smtClean="0"/>
              <a:t>Mice</a:t>
            </a:r>
            <a:r>
              <a:rPr lang="en-US" dirty="0"/>
              <a:t>, rats, rabbits, guinea pigs, cats, dogs, fish, monkeys </a:t>
            </a:r>
            <a:r>
              <a:rPr lang="en-US" dirty="0" smtClean="0"/>
              <a:t>and birds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68434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/>
              <a:t>The LD50 values of a new drug are determined by various route </a:t>
            </a:r>
            <a:r>
              <a:rPr lang="en-US" dirty="0" smtClean="0"/>
              <a:t>of administration </a:t>
            </a:r>
            <a:r>
              <a:rPr lang="en-US" dirty="0"/>
              <a:t>(</a:t>
            </a:r>
            <a:r>
              <a:rPr lang="en-US" b="1" i="1" u="sng" dirty="0">
                <a:solidFill>
                  <a:srgbClr val="FF0000"/>
                </a:solidFill>
              </a:rPr>
              <a:t>intravenous, intraperitoneal, subcutaneous and </a:t>
            </a:r>
            <a:r>
              <a:rPr lang="en-US" b="1" i="1" u="sng" dirty="0" smtClean="0">
                <a:solidFill>
                  <a:srgbClr val="FF0000"/>
                </a:solidFill>
              </a:rPr>
              <a:t>oral)</a:t>
            </a:r>
          </a:p>
          <a:p>
            <a:r>
              <a:rPr lang="en-US" dirty="0" smtClean="0"/>
              <a:t> </a:t>
            </a:r>
            <a:r>
              <a:rPr lang="en-US" dirty="0"/>
              <a:t>Results of LD50 study </a:t>
            </a:r>
            <a:r>
              <a:rPr lang="en-US" dirty="0" smtClean="0"/>
              <a:t>may affected </a:t>
            </a:r>
            <a:r>
              <a:rPr lang="en-US" dirty="0"/>
              <a:t>by some factors which are - Species, Age, Sex, Amount of food, Social environment,</a:t>
            </a:r>
          </a:p>
          <a:p>
            <a:r>
              <a:rPr lang="en-US" dirty="0"/>
              <a:t>Route of exposure* (</a:t>
            </a:r>
            <a:r>
              <a:rPr lang="en-US" b="1" dirty="0">
                <a:solidFill>
                  <a:srgbClr val="FF0000"/>
                </a:solidFill>
              </a:rPr>
              <a:t>oral, dermal, </a:t>
            </a:r>
            <a:r>
              <a:rPr lang="en-US" b="1" dirty="0" smtClean="0">
                <a:solidFill>
                  <a:srgbClr val="FF0000"/>
                </a:solidFill>
              </a:rPr>
              <a:t>inhalation</a:t>
            </a:r>
            <a:r>
              <a:rPr lang="en-US" dirty="0" smtClean="0"/>
              <a:t>)</a:t>
            </a:r>
          </a:p>
          <a:p>
            <a:r>
              <a:rPr lang="en-US" dirty="0" smtClean="0"/>
              <a:t>Physical </a:t>
            </a:r>
            <a:r>
              <a:rPr lang="en-US" dirty="0"/>
              <a:t>environment such as temperature </a:t>
            </a:r>
            <a:r>
              <a:rPr lang="en-US" dirty="0" smtClean="0"/>
              <a:t>and humidity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501623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en-US" dirty="0">
                <a:solidFill>
                  <a:srgbClr val="00B0F0"/>
                </a:solidFill>
              </a:rPr>
              <a:t>There are also some Limitations for LD50 study like</a:t>
            </a:r>
            <a:r>
              <a:rPr lang="en-US" dirty="0" smtClean="0">
                <a:solidFill>
                  <a:srgbClr val="00B0F0"/>
                </a:solidFill>
              </a:rPr>
              <a:t>:</a:t>
            </a:r>
          </a:p>
          <a:p>
            <a:pPr lvl="1" algn="just"/>
            <a:r>
              <a:rPr lang="en-US" dirty="0" smtClean="0">
                <a:solidFill>
                  <a:srgbClr val="00B0F0"/>
                </a:solidFill>
              </a:rPr>
              <a:t>The </a:t>
            </a:r>
            <a:r>
              <a:rPr lang="en-US" dirty="0">
                <a:solidFill>
                  <a:srgbClr val="00B0F0"/>
                </a:solidFill>
              </a:rPr>
              <a:t>LD50 gives a measure of </a:t>
            </a:r>
            <a:r>
              <a:rPr lang="en-US" dirty="0" smtClean="0">
                <a:solidFill>
                  <a:srgbClr val="00B0F0"/>
                </a:solidFill>
              </a:rPr>
              <a:t>the immediate </a:t>
            </a:r>
            <a:r>
              <a:rPr lang="en-US" dirty="0">
                <a:solidFill>
                  <a:srgbClr val="00B0F0"/>
                </a:solidFill>
              </a:rPr>
              <a:t>or acute toxicity, results may vary greatly, </a:t>
            </a:r>
            <a:endParaRPr lang="en-US" dirty="0" smtClean="0">
              <a:solidFill>
                <a:srgbClr val="00B0F0"/>
              </a:solidFill>
            </a:endParaRPr>
          </a:p>
          <a:p>
            <a:pPr lvl="1" algn="just"/>
            <a:r>
              <a:rPr lang="en-US" dirty="0" smtClean="0">
                <a:solidFill>
                  <a:srgbClr val="00B0F0"/>
                </a:solidFill>
              </a:rPr>
              <a:t>LD50 </a:t>
            </a:r>
            <a:r>
              <a:rPr lang="en-US" dirty="0">
                <a:solidFill>
                  <a:srgbClr val="00B0F0"/>
                </a:solidFill>
              </a:rPr>
              <a:t>is not tested on humans, All </a:t>
            </a:r>
            <a:r>
              <a:rPr lang="en-US" dirty="0" smtClean="0">
                <a:solidFill>
                  <a:srgbClr val="00B0F0"/>
                </a:solidFill>
              </a:rPr>
              <a:t>relation to </a:t>
            </a:r>
            <a:r>
              <a:rPr lang="en-US" dirty="0">
                <a:solidFill>
                  <a:srgbClr val="00B0F0"/>
                </a:solidFill>
              </a:rPr>
              <a:t>humans are only a guess. The LD50 test is neither reliable nor useful, because the human </a:t>
            </a:r>
            <a:r>
              <a:rPr lang="en-US" dirty="0" smtClean="0">
                <a:solidFill>
                  <a:srgbClr val="00B0F0"/>
                </a:solidFill>
              </a:rPr>
              <a:t>lethal dose </a:t>
            </a:r>
            <a:r>
              <a:rPr lang="en-US" dirty="0">
                <a:solidFill>
                  <a:srgbClr val="00B0F0"/>
                </a:solidFill>
              </a:rPr>
              <a:t>can't be predicted from animal studies</a:t>
            </a:r>
            <a:r>
              <a:rPr lang="en-US" dirty="0" smtClean="0">
                <a:solidFill>
                  <a:srgbClr val="00B0F0"/>
                </a:solidFill>
              </a:rPr>
              <a:t>.</a:t>
            </a:r>
          </a:p>
          <a:p>
            <a:pPr algn="just"/>
            <a:r>
              <a:rPr lang="en-US" b="1" i="1" u="sng" dirty="0">
                <a:solidFill>
                  <a:srgbClr val="C00000"/>
                </a:solidFill>
              </a:rPr>
              <a:t>FRAME (Fund for the Replacement of Animals in Medical Experiment)</a:t>
            </a:r>
            <a:endParaRPr lang="en-US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47824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/>
              <a:t>There are various methods to calculate LD50 </a:t>
            </a:r>
            <a:r>
              <a:rPr lang="en-US" dirty="0" smtClean="0"/>
              <a:t>values</a:t>
            </a:r>
          </a:p>
          <a:p>
            <a:pPr lvl="1"/>
            <a:r>
              <a:rPr lang="en-US" dirty="0" smtClean="0">
                <a:solidFill>
                  <a:srgbClr val="0070C0"/>
                </a:solidFill>
              </a:rPr>
              <a:t>like </a:t>
            </a:r>
            <a:r>
              <a:rPr lang="en-US" dirty="0">
                <a:solidFill>
                  <a:srgbClr val="0070C0"/>
                </a:solidFill>
              </a:rPr>
              <a:t>the graphical method, </a:t>
            </a:r>
            <a:endParaRPr lang="en-US" dirty="0" smtClean="0">
              <a:solidFill>
                <a:srgbClr val="0070C0"/>
              </a:solidFill>
            </a:endParaRPr>
          </a:p>
          <a:p>
            <a:pPr lvl="1"/>
            <a:r>
              <a:rPr lang="en-US" dirty="0" smtClean="0">
                <a:solidFill>
                  <a:srgbClr val="0070C0"/>
                </a:solidFill>
              </a:rPr>
              <a:t>arithmetical method </a:t>
            </a:r>
          </a:p>
          <a:p>
            <a:pPr lvl="1"/>
            <a:r>
              <a:rPr lang="en-US" dirty="0" smtClean="0">
                <a:solidFill>
                  <a:srgbClr val="0070C0"/>
                </a:solidFill>
              </a:rPr>
              <a:t>statistical approach. </a:t>
            </a:r>
          </a:p>
          <a:p>
            <a:r>
              <a:rPr lang="en-US" dirty="0" smtClean="0"/>
              <a:t>For research purpose</a:t>
            </a:r>
          </a:p>
          <a:p>
            <a:pPr lvl="1"/>
            <a:r>
              <a:rPr lang="en-US" dirty="0" smtClean="0">
                <a:solidFill>
                  <a:srgbClr val="FF0000"/>
                </a:solidFill>
              </a:rPr>
              <a:t>Litchfield and </a:t>
            </a:r>
            <a:r>
              <a:rPr lang="en-US" dirty="0">
                <a:solidFill>
                  <a:srgbClr val="FF0000"/>
                </a:solidFill>
              </a:rPr>
              <a:t>Wilcoxson. </a:t>
            </a:r>
            <a:endParaRPr lang="en-US" dirty="0" smtClean="0">
              <a:solidFill>
                <a:srgbClr val="FF0000"/>
              </a:solidFill>
            </a:endParaRPr>
          </a:p>
          <a:p>
            <a:r>
              <a:rPr lang="en-US" dirty="0" smtClean="0"/>
              <a:t>For </a:t>
            </a:r>
            <a:r>
              <a:rPr lang="en-US" dirty="0"/>
              <a:t>routine practical class </a:t>
            </a:r>
            <a:r>
              <a:rPr lang="en-US" dirty="0" smtClean="0"/>
              <a:t>work</a:t>
            </a:r>
          </a:p>
          <a:p>
            <a:pPr lvl="1"/>
            <a:r>
              <a:rPr lang="en-US" dirty="0" smtClean="0">
                <a:solidFill>
                  <a:srgbClr val="FF0000"/>
                </a:solidFill>
              </a:rPr>
              <a:t>Reed-</a:t>
            </a:r>
            <a:r>
              <a:rPr lang="en-US" dirty="0" err="1" smtClean="0">
                <a:solidFill>
                  <a:srgbClr val="FF0000"/>
                </a:solidFill>
              </a:rPr>
              <a:t>Muench</a:t>
            </a:r>
            <a:r>
              <a:rPr lang="en-US" dirty="0">
                <a:solidFill>
                  <a:srgbClr val="FF0000"/>
                </a:solidFill>
              </a:rPr>
              <a:t>, Miller-</a:t>
            </a:r>
            <a:r>
              <a:rPr lang="en-US" dirty="0" err="1">
                <a:solidFill>
                  <a:srgbClr val="FF0000"/>
                </a:solidFill>
              </a:rPr>
              <a:t>Tainter</a:t>
            </a:r>
            <a:r>
              <a:rPr lang="en-US" dirty="0">
                <a:solidFill>
                  <a:srgbClr val="FF0000"/>
                </a:solidFill>
              </a:rPr>
              <a:t> and </a:t>
            </a:r>
            <a:r>
              <a:rPr lang="en-US" dirty="0" err="1" smtClean="0">
                <a:solidFill>
                  <a:srgbClr val="FF0000"/>
                </a:solidFill>
              </a:rPr>
              <a:t>Karber’s</a:t>
            </a:r>
            <a:r>
              <a:rPr lang="en-US" dirty="0" smtClean="0">
                <a:solidFill>
                  <a:srgbClr val="FF0000"/>
                </a:solidFill>
              </a:rPr>
              <a:t> method</a:t>
            </a:r>
            <a:r>
              <a:rPr lang="en-US" dirty="0">
                <a:solidFill>
                  <a:srgbClr val="FF0000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715756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381000"/>
            <a:ext cx="8458200" cy="6248400"/>
          </a:xfrm>
        </p:spPr>
        <p:txBody>
          <a:bodyPr>
            <a:normAutofit fontScale="92500" lnSpcReduction="10000"/>
          </a:bodyPr>
          <a:lstStyle/>
          <a:p>
            <a:r>
              <a:rPr lang="en-US" dirty="0">
                <a:solidFill>
                  <a:srgbClr val="00B050"/>
                </a:solidFill>
              </a:rPr>
              <a:t>For calculating LD50 by any one method, </a:t>
            </a:r>
            <a:endParaRPr lang="en-US" dirty="0" smtClean="0">
              <a:solidFill>
                <a:srgbClr val="00B050"/>
              </a:solidFill>
            </a:endParaRPr>
          </a:p>
          <a:p>
            <a:pPr lvl="1"/>
            <a:r>
              <a:rPr lang="en-US" dirty="0" smtClean="0"/>
              <a:t>find </a:t>
            </a:r>
            <a:r>
              <a:rPr lang="en-US" dirty="0"/>
              <a:t>out the least tolerated (smallest) </a:t>
            </a:r>
            <a:r>
              <a:rPr lang="en-US" dirty="0" smtClean="0"/>
              <a:t>dose (100</a:t>
            </a:r>
            <a:r>
              <a:rPr lang="en-US" dirty="0"/>
              <a:t>% mortality) and most tolerated (highest) dose (0% mortality) by hit and trial method. </a:t>
            </a:r>
            <a:r>
              <a:rPr lang="en-US" dirty="0" smtClean="0"/>
              <a:t>Once these </a:t>
            </a:r>
            <a:r>
              <a:rPr lang="en-US" dirty="0"/>
              <a:t>two doses are determined, select at least </a:t>
            </a:r>
            <a:r>
              <a:rPr lang="en-US" dirty="0" smtClean="0"/>
              <a:t>5 </a:t>
            </a:r>
            <a:r>
              <a:rPr lang="en-US" dirty="0"/>
              <a:t>doses in between the least tolerated and </a:t>
            </a:r>
            <a:r>
              <a:rPr lang="en-US" dirty="0" smtClean="0"/>
              <a:t>most tolerated </a:t>
            </a:r>
            <a:r>
              <a:rPr lang="en-US" dirty="0"/>
              <a:t>doses, and observe mortality due to these doses. </a:t>
            </a:r>
            <a:endParaRPr lang="en-US" dirty="0" smtClean="0"/>
          </a:p>
          <a:p>
            <a:pPr lvl="1"/>
            <a:r>
              <a:rPr lang="en-US" dirty="0" smtClean="0"/>
              <a:t>Then </a:t>
            </a:r>
            <a:r>
              <a:rPr lang="en-US" dirty="0"/>
              <a:t>apply correction factor to 0% </a:t>
            </a:r>
            <a:r>
              <a:rPr lang="en-US" dirty="0" smtClean="0"/>
              <a:t>and 100</a:t>
            </a:r>
            <a:r>
              <a:rPr lang="en-US" dirty="0"/>
              <a:t>% mortality group [for 0% dead = 100 (0.25/n) and for 100% dead = </a:t>
            </a:r>
            <a:r>
              <a:rPr lang="en-US" dirty="0" smtClean="0"/>
              <a:t>100 </a:t>
            </a:r>
            <a:r>
              <a:rPr lang="en-US" dirty="0"/>
              <a:t>(n-0.25/n), </a:t>
            </a:r>
            <a:r>
              <a:rPr lang="en-US" dirty="0" smtClean="0"/>
              <a:t>where n </a:t>
            </a:r>
            <a:r>
              <a:rPr lang="en-US" dirty="0"/>
              <a:t>= number of death]. </a:t>
            </a:r>
            <a:endParaRPr lang="en-US" dirty="0" smtClean="0"/>
          </a:p>
          <a:p>
            <a:pPr lvl="1"/>
            <a:r>
              <a:rPr lang="en-US" dirty="0" smtClean="0"/>
              <a:t>The </a:t>
            </a:r>
            <a:r>
              <a:rPr lang="en-US" dirty="0"/>
              <a:t>percentage mortality values are converted to </a:t>
            </a:r>
            <a:r>
              <a:rPr lang="en-US" dirty="0" err="1"/>
              <a:t>probit</a:t>
            </a:r>
            <a:r>
              <a:rPr lang="en-US" dirty="0"/>
              <a:t> values by </a:t>
            </a:r>
            <a:r>
              <a:rPr lang="en-US" dirty="0" smtClean="0"/>
              <a:t>reading the </a:t>
            </a:r>
            <a:r>
              <a:rPr lang="en-US" dirty="0"/>
              <a:t>corresponding </a:t>
            </a:r>
            <a:r>
              <a:rPr lang="en-US" dirty="0" err="1"/>
              <a:t>probit</a:t>
            </a:r>
            <a:r>
              <a:rPr lang="en-US" dirty="0"/>
              <a:t> units from the </a:t>
            </a:r>
            <a:r>
              <a:rPr lang="en-US" dirty="0" err="1"/>
              <a:t>probit</a:t>
            </a:r>
            <a:r>
              <a:rPr lang="en-US" dirty="0"/>
              <a:t> table. Plot the </a:t>
            </a:r>
            <a:r>
              <a:rPr lang="en-US" dirty="0" err="1"/>
              <a:t>probit</a:t>
            </a:r>
            <a:r>
              <a:rPr lang="en-US" dirty="0"/>
              <a:t> value against log doses </a:t>
            </a:r>
            <a:r>
              <a:rPr lang="en-US" dirty="0" smtClean="0"/>
              <a:t>and read </a:t>
            </a:r>
            <a:r>
              <a:rPr lang="en-US" dirty="0"/>
              <a:t>LD50 value as the dose that corresponds to </a:t>
            </a:r>
            <a:r>
              <a:rPr lang="en-US" dirty="0" err="1"/>
              <a:t>probit</a:t>
            </a:r>
            <a:r>
              <a:rPr lang="en-US" dirty="0"/>
              <a:t> 5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3422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0"/>
            <a:ext cx="9067800" cy="6781800"/>
          </a:xfrm>
        </p:spPr>
        <p:txBody>
          <a:bodyPr>
            <a:noAutofit/>
          </a:bodyPr>
          <a:lstStyle/>
          <a:p>
            <a:r>
              <a:rPr lang="en-US" sz="1600" b="1" dirty="0"/>
              <a:t>(1) Fixed Dose Procedure </a:t>
            </a:r>
            <a:r>
              <a:rPr lang="en-US" sz="1600" dirty="0"/>
              <a:t>(FDP) — OECD TG 420.</a:t>
            </a:r>
          </a:p>
          <a:p>
            <a:pPr lvl="1"/>
            <a:r>
              <a:rPr lang="en-US" sz="1600" dirty="0">
                <a:solidFill>
                  <a:srgbClr val="0070C0"/>
                </a:solidFill>
              </a:rPr>
              <a:t>This method does not use death as an end point, instead it uses </a:t>
            </a:r>
            <a:r>
              <a:rPr lang="en-US" sz="1600" b="1" i="1" u="sng" dirty="0">
                <a:solidFill>
                  <a:srgbClr val="0070C0"/>
                </a:solidFill>
              </a:rPr>
              <a:t>the observation of clear signs </a:t>
            </a:r>
            <a:r>
              <a:rPr lang="en-US" sz="1600" b="1" i="1" u="sng" dirty="0" smtClean="0">
                <a:solidFill>
                  <a:srgbClr val="0070C0"/>
                </a:solidFill>
              </a:rPr>
              <a:t>of toxicity</a:t>
            </a:r>
            <a:r>
              <a:rPr lang="en-US" sz="1600" dirty="0" smtClean="0">
                <a:solidFill>
                  <a:srgbClr val="0070C0"/>
                </a:solidFill>
              </a:rPr>
              <a:t> </a:t>
            </a:r>
            <a:r>
              <a:rPr lang="en-US" sz="1600" dirty="0">
                <a:solidFill>
                  <a:srgbClr val="0070C0"/>
                </a:solidFill>
              </a:rPr>
              <a:t>developed at one of a series of fixed dose levels to estimate the LD50.5</a:t>
            </a:r>
          </a:p>
          <a:p>
            <a:r>
              <a:rPr lang="en-US" sz="1600" b="1" dirty="0"/>
              <a:t>(2) Acute Toxic Class </a:t>
            </a:r>
            <a:r>
              <a:rPr lang="en-US" sz="1600" dirty="0"/>
              <a:t>method (ATC) — OECD TG 423</a:t>
            </a:r>
          </a:p>
          <a:p>
            <a:pPr lvl="1"/>
            <a:r>
              <a:rPr lang="en-US" sz="1600" dirty="0">
                <a:solidFill>
                  <a:srgbClr val="C00000"/>
                </a:solidFill>
              </a:rPr>
              <a:t>This method does not use death as the only end points, it also uses signs of toxicity in </a:t>
            </a:r>
            <a:r>
              <a:rPr lang="en-US" sz="1600" dirty="0" smtClean="0">
                <a:solidFill>
                  <a:srgbClr val="C00000"/>
                </a:solidFill>
              </a:rPr>
              <a:t>its stepwise </a:t>
            </a:r>
            <a:r>
              <a:rPr lang="en-US" sz="1600" dirty="0">
                <a:solidFill>
                  <a:srgbClr val="C00000"/>
                </a:solidFill>
              </a:rPr>
              <a:t>approach to estimating the </a:t>
            </a:r>
            <a:r>
              <a:rPr lang="en-US" sz="1600" dirty="0" smtClean="0">
                <a:solidFill>
                  <a:srgbClr val="C00000"/>
                </a:solidFill>
              </a:rPr>
              <a:t>LD50. </a:t>
            </a:r>
          </a:p>
          <a:p>
            <a:pPr lvl="1"/>
            <a:r>
              <a:rPr lang="en-US" sz="1600" dirty="0" smtClean="0">
                <a:solidFill>
                  <a:srgbClr val="C00000"/>
                </a:solidFill>
              </a:rPr>
              <a:t>Principle</a:t>
            </a:r>
            <a:r>
              <a:rPr lang="en-US" sz="1600" dirty="0">
                <a:solidFill>
                  <a:srgbClr val="C00000"/>
                </a:solidFill>
              </a:rPr>
              <a:t>: - It is based on the </a:t>
            </a:r>
            <a:r>
              <a:rPr lang="en-US" sz="1600" dirty="0" err="1">
                <a:solidFill>
                  <a:srgbClr val="C00000"/>
                </a:solidFill>
              </a:rPr>
              <a:t>Probit</a:t>
            </a:r>
            <a:r>
              <a:rPr lang="en-US" sz="1600" dirty="0">
                <a:solidFill>
                  <a:srgbClr val="C00000"/>
                </a:solidFill>
              </a:rPr>
              <a:t> model.</a:t>
            </a:r>
          </a:p>
          <a:p>
            <a:pPr lvl="1"/>
            <a:r>
              <a:rPr lang="en-US" sz="1600" dirty="0">
                <a:solidFill>
                  <a:srgbClr val="C00000"/>
                </a:solidFill>
              </a:rPr>
              <a:t>Procedure: - The ATC method is a sequential testing procedure using only </a:t>
            </a:r>
            <a:r>
              <a:rPr lang="en-US" sz="1600" b="1" i="1" u="sng" dirty="0">
                <a:solidFill>
                  <a:srgbClr val="C00000"/>
                </a:solidFill>
              </a:rPr>
              <a:t>three animals of </a:t>
            </a:r>
            <a:r>
              <a:rPr lang="en-US" sz="1600" b="1" i="1" u="sng" dirty="0" smtClean="0">
                <a:solidFill>
                  <a:srgbClr val="C00000"/>
                </a:solidFill>
              </a:rPr>
              <a:t>one sex </a:t>
            </a:r>
            <a:r>
              <a:rPr lang="en-US" sz="1600" b="1" i="1" u="sng" dirty="0">
                <a:solidFill>
                  <a:srgbClr val="C00000"/>
                </a:solidFill>
              </a:rPr>
              <a:t>per step</a:t>
            </a:r>
            <a:r>
              <a:rPr lang="en-US" sz="1600" dirty="0">
                <a:solidFill>
                  <a:srgbClr val="C00000"/>
                </a:solidFill>
              </a:rPr>
              <a:t>. Depending on the mortality rate three but never more than six animals are used </a:t>
            </a:r>
            <a:r>
              <a:rPr lang="en-US" sz="1600" dirty="0" smtClean="0">
                <a:solidFill>
                  <a:srgbClr val="C00000"/>
                </a:solidFill>
              </a:rPr>
              <a:t>per dose </a:t>
            </a:r>
            <a:r>
              <a:rPr lang="en-US" sz="1600" dirty="0">
                <a:solidFill>
                  <a:srgbClr val="C00000"/>
                </a:solidFill>
              </a:rPr>
              <a:t>level. This approach results in the </a:t>
            </a:r>
            <a:r>
              <a:rPr lang="en-US" sz="1600" i="1" u="sng" dirty="0">
                <a:solidFill>
                  <a:srgbClr val="C00000"/>
                </a:solidFill>
              </a:rPr>
              <a:t>reduction of numbers of animals used </a:t>
            </a:r>
            <a:r>
              <a:rPr lang="en-US" sz="1600" dirty="0">
                <a:solidFill>
                  <a:srgbClr val="C00000"/>
                </a:solidFill>
              </a:rPr>
              <a:t>in comparison </a:t>
            </a:r>
            <a:r>
              <a:rPr lang="en-US" sz="1600" dirty="0" smtClean="0">
                <a:solidFill>
                  <a:srgbClr val="C00000"/>
                </a:solidFill>
              </a:rPr>
              <a:t>to the </a:t>
            </a:r>
            <a:r>
              <a:rPr lang="en-US" sz="1600" dirty="0">
                <a:solidFill>
                  <a:srgbClr val="C00000"/>
                </a:solidFill>
              </a:rPr>
              <a:t>LD50 test by 40–70%. </a:t>
            </a:r>
          </a:p>
          <a:p>
            <a:r>
              <a:rPr lang="en-US" sz="1600" b="1" dirty="0"/>
              <a:t>(3) Up-and-Down Procedure </a:t>
            </a:r>
            <a:r>
              <a:rPr lang="en-US" sz="1600" dirty="0"/>
              <a:t>(UDP) — OECD TG 425</a:t>
            </a:r>
          </a:p>
          <a:p>
            <a:pPr lvl="1"/>
            <a:r>
              <a:rPr lang="en-US" sz="1600" dirty="0">
                <a:solidFill>
                  <a:srgbClr val="00B050"/>
                </a:solidFill>
              </a:rPr>
              <a:t>This method does still use </a:t>
            </a:r>
            <a:r>
              <a:rPr lang="en-US" sz="1600" b="1" i="1" u="sng" dirty="0">
                <a:solidFill>
                  <a:srgbClr val="00B050"/>
                </a:solidFill>
              </a:rPr>
              <a:t>death</a:t>
            </a:r>
            <a:r>
              <a:rPr lang="en-US" sz="1600" dirty="0">
                <a:solidFill>
                  <a:srgbClr val="00B050"/>
                </a:solidFill>
              </a:rPr>
              <a:t> as an end point, but doses animals one at a time to see if </a:t>
            </a:r>
            <a:r>
              <a:rPr lang="en-US" sz="1600" dirty="0" smtClean="0">
                <a:solidFill>
                  <a:srgbClr val="00B050"/>
                </a:solidFill>
              </a:rPr>
              <a:t>the dose </a:t>
            </a:r>
            <a:r>
              <a:rPr lang="en-US" sz="1600" dirty="0">
                <a:solidFill>
                  <a:srgbClr val="00B050"/>
                </a:solidFill>
              </a:rPr>
              <a:t>needs to be put up or down to achieve an estimate of the </a:t>
            </a:r>
            <a:r>
              <a:rPr lang="en-US" sz="1600" dirty="0" smtClean="0">
                <a:solidFill>
                  <a:srgbClr val="00B050"/>
                </a:solidFill>
              </a:rPr>
              <a:t>LD50 therefore  giving </a:t>
            </a:r>
            <a:r>
              <a:rPr lang="en-US" sz="1600" dirty="0">
                <a:solidFill>
                  <a:srgbClr val="00B050"/>
                </a:solidFill>
              </a:rPr>
              <a:t>the </a:t>
            </a:r>
            <a:r>
              <a:rPr lang="en-US" sz="1600" dirty="0" smtClean="0">
                <a:solidFill>
                  <a:srgbClr val="00B050"/>
                </a:solidFill>
              </a:rPr>
              <a:t>minimum number </a:t>
            </a:r>
            <a:r>
              <a:rPr lang="en-US" sz="1600" dirty="0">
                <a:solidFill>
                  <a:srgbClr val="00B050"/>
                </a:solidFill>
              </a:rPr>
              <a:t>of animals a lethal dose of the test substance</a:t>
            </a:r>
            <a:r>
              <a:rPr lang="en-US" sz="1600" dirty="0" smtClean="0">
                <a:solidFill>
                  <a:srgbClr val="00B050"/>
                </a:solidFill>
              </a:rPr>
              <a:t>.</a:t>
            </a:r>
            <a:r>
              <a:rPr lang="en-US" sz="1600" dirty="0">
                <a:solidFill>
                  <a:srgbClr val="00B050"/>
                </a:solidFill>
              </a:rPr>
              <a:t> In the up-and-down procedure, animals are dosed one at a time. If an animal survives, the </a:t>
            </a:r>
            <a:r>
              <a:rPr lang="en-US" sz="1600" dirty="0" smtClean="0">
                <a:solidFill>
                  <a:srgbClr val="00B050"/>
                </a:solidFill>
              </a:rPr>
              <a:t>dose for </a:t>
            </a:r>
            <a:r>
              <a:rPr lang="en-US" sz="1600" dirty="0">
                <a:solidFill>
                  <a:srgbClr val="00B050"/>
                </a:solidFill>
              </a:rPr>
              <a:t>the next animal is increased; if it dies, the dose is decreased. Each animal is observed for 1 </a:t>
            </a:r>
            <a:r>
              <a:rPr lang="en-US" sz="1600" dirty="0" smtClean="0">
                <a:solidFill>
                  <a:srgbClr val="00B050"/>
                </a:solidFill>
              </a:rPr>
              <a:t>or 2 </a:t>
            </a:r>
            <a:r>
              <a:rPr lang="en-US" sz="1600" dirty="0">
                <a:solidFill>
                  <a:srgbClr val="00B050"/>
                </a:solidFill>
              </a:rPr>
              <a:t>days before dosing the next animal. Surviving animals monitored for delayed death for a </a:t>
            </a:r>
            <a:r>
              <a:rPr lang="en-US" sz="1600" dirty="0" smtClean="0">
                <a:solidFill>
                  <a:srgbClr val="00B050"/>
                </a:solidFill>
              </a:rPr>
              <a:t>total of </a:t>
            </a:r>
            <a:r>
              <a:rPr lang="en-US" sz="1600" dirty="0">
                <a:solidFill>
                  <a:srgbClr val="00B050"/>
                </a:solidFill>
              </a:rPr>
              <a:t>7 days</a:t>
            </a:r>
            <a:r>
              <a:rPr lang="en-US" sz="1600" dirty="0" smtClean="0">
                <a:solidFill>
                  <a:srgbClr val="00B050"/>
                </a:solidFill>
              </a:rPr>
              <a:t>.</a:t>
            </a:r>
          </a:p>
          <a:p>
            <a:r>
              <a:rPr lang="en-US" sz="1600" b="1" dirty="0"/>
              <a:t>Signs recorded during acute toxicity studies:-</a:t>
            </a:r>
          </a:p>
          <a:p>
            <a:pPr lvl="1"/>
            <a:r>
              <a:rPr lang="en-US" sz="1600" dirty="0" smtClean="0">
                <a:solidFill>
                  <a:srgbClr val="7030A0"/>
                </a:solidFill>
              </a:rPr>
              <a:t>increased </a:t>
            </a:r>
            <a:r>
              <a:rPr lang="en-US" sz="1600" dirty="0">
                <a:solidFill>
                  <a:srgbClr val="7030A0"/>
                </a:solidFill>
              </a:rPr>
              <a:t>motor activity, </a:t>
            </a:r>
            <a:r>
              <a:rPr lang="en-US" sz="1600" dirty="0" err="1">
                <a:solidFill>
                  <a:srgbClr val="7030A0"/>
                </a:solidFill>
              </a:rPr>
              <a:t>anaesthesia</a:t>
            </a:r>
            <a:r>
              <a:rPr lang="en-US" sz="1600" dirty="0">
                <a:solidFill>
                  <a:srgbClr val="7030A0"/>
                </a:solidFill>
              </a:rPr>
              <a:t>, tremors, arching and rolling, </a:t>
            </a:r>
            <a:r>
              <a:rPr lang="en-US" sz="1600" dirty="0" err="1">
                <a:solidFill>
                  <a:srgbClr val="7030A0"/>
                </a:solidFill>
              </a:rPr>
              <a:t>clonic</a:t>
            </a:r>
            <a:r>
              <a:rPr lang="en-US" sz="1600" dirty="0">
                <a:solidFill>
                  <a:srgbClr val="7030A0"/>
                </a:solidFill>
              </a:rPr>
              <a:t> </a:t>
            </a:r>
            <a:r>
              <a:rPr lang="en-US" sz="1600" dirty="0" smtClean="0">
                <a:solidFill>
                  <a:srgbClr val="7030A0"/>
                </a:solidFill>
              </a:rPr>
              <a:t>convulsions, tonic </a:t>
            </a:r>
            <a:r>
              <a:rPr lang="en-US" sz="1600" dirty="0">
                <a:solidFill>
                  <a:srgbClr val="7030A0"/>
                </a:solidFill>
              </a:rPr>
              <a:t>extension, lacrimation, Straub reaction, salivation, muscle spasm, writhing, hyperesthesia</a:t>
            </a:r>
            <a:r>
              <a:rPr lang="en-US" sz="1600" dirty="0" smtClean="0">
                <a:solidFill>
                  <a:srgbClr val="7030A0"/>
                </a:solidFill>
              </a:rPr>
              <a:t>,</a:t>
            </a:r>
            <a:r>
              <a:rPr lang="en-US" sz="1600" dirty="0">
                <a:solidFill>
                  <a:srgbClr val="7030A0"/>
                </a:solidFill>
              </a:rPr>
              <a:t> loss of righting reflex, depression, ataxia, stimulation, sedation, blanching, hypnosis, </a:t>
            </a:r>
            <a:r>
              <a:rPr lang="en-US" sz="1600" dirty="0" smtClean="0">
                <a:solidFill>
                  <a:srgbClr val="7030A0"/>
                </a:solidFill>
              </a:rPr>
              <a:t>cyanosis and </a:t>
            </a:r>
            <a:r>
              <a:rPr lang="en-US" sz="1600" dirty="0">
                <a:solidFill>
                  <a:srgbClr val="7030A0"/>
                </a:solidFill>
              </a:rPr>
              <a:t>analgesia.</a:t>
            </a:r>
          </a:p>
        </p:txBody>
      </p:sp>
    </p:spTree>
    <p:extLst>
      <p:ext uri="{BB962C8B-B14F-4D97-AF65-F5344CB8AC3E}">
        <p14:creationId xmlns:p14="http://schemas.microsoft.com/office/powerpoint/2010/main" val="2655683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188</TotalTime>
  <Words>912</Words>
  <Application>Microsoft Office PowerPoint</Application>
  <PresentationFormat>On-screen Show (4:3)</PresentationFormat>
  <Paragraphs>42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Calibri</vt:lpstr>
      <vt:lpstr>Office Theme</vt:lpstr>
      <vt:lpstr>Calculation of LD50</vt:lpstr>
      <vt:lpstr>Introduction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A new drug is studied and the following data are collected in rats in aneffort to determine the LD50. Use these data to calculate the LD50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Calculation of LD50</dc:title>
  <dc:creator>asus</dc:creator>
  <cp:lastModifiedBy>surface</cp:lastModifiedBy>
  <cp:revision>16</cp:revision>
  <dcterms:created xsi:type="dcterms:W3CDTF">2016-11-06T04:46:01Z</dcterms:created>
  <dcterms:modified xsi:type="dcterms:W3CDTF">2025-11-01T12:11:39Z</dcterms:modified>
</cp:coreProperties>
</file>