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0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1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0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90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7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5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21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1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88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1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C750F-090E-4581-B3B4-74EF11CCC82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3E20F-A903-4556-993C-AD05FE3E4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5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Calculation of LD50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93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57" y="762000"/>
            <a:ext cx="8711585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871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41" y="685800"/>
            <a:ext cx="6990559" cy="4358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658" y="4495800"/>
            <a:ext cx="2284942" cy="2291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42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0"/>
            <a:ext cx="7414252" cy="238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84356"/>
            <a:ext cx="8534400" cy="319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50931"/>
            <a:ext cx="3952875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96342"/>
            <a:ext cx="3648075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531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/>
              <a:t>A new drug is studied and the following data </a:t>
            </a:r>
            <a:r>
              <a:rPr lang="en-US" sz="2800" dirty="0" smtClean="0"/>
              <a:t>are collected </a:t>
            </a:r>
            <a:r>
              <a:rPr lang="en-US" sz="2800" dirty="0"/>
              <a:t>in rats in </a:t>
            </a:r>
            <a:r>
              <a:rPr lang="en-US" sz="2800" dirty="0" err="1" smtClean="0"/>
              <a:t>aneffort</a:t>
            </a:r>
            <a:r>
              <a:rPr lang="en-US" sz="2800" dirty="0" smtClean="0"/>
              <a:t> </a:t>
            </a:r>
            <a:r>
              <a:rPr lang="en-US" sz="2800" dirty="0"/>
              <a:t>to determine the LD50. Use these data to calculate the LD50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1" y="2052638"/>
            <a:ext cx="2547938" cy="4023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411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Toxicity test examine toxic effects when a chemical is absorbed into the body, via mouth, </a:t>
            </a:r>
            <a:r>
              <a:rPr lang="en-US" dirty="0" smtClean="0"/>
              <a:t>skin, lungs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most common test of acute (short-term) toxicity is the LD50 test. </a:t>
            </a:r>
            <a:endParaRPr lang="en-US" dirty="0" smtClean="0"/>
          </a:p>
          <a:p>
            <a:r>
              <a:rPr lang="en-US" dirty="0" smtClean="0"/>
              <a:t>Many different substances </a:t>
            </a:r>
            <a:r>
              <a:rPr lang="en-US" dirty="0"/>
              <a:t>are tested in this way, including all drugs, agricultural chemicals, cleaners </a:t>
            </a:r>
            <a:r>
              <a:rPr lang="en-US" dirty="0" err="1" smtClean="0"/>
              <a:t>some</a:t>
            </a:r>
            <a:r>
              <a:rPr lang="en-US" dirty="0" err="1"/>
              <a:t>cosmetics</a:t>
            </a:r>
            <a:r>
              <a:rPr lang="en-US" dirty="0"/>
              <a:t> and their </a:t>
            </a:r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74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LD50 means if we administer any dose of drug to animal </a:t>
            </a:r>
            <a:r>
              <a:rPr lang="en-US" dirty="0" smtClean="0"/>
              <a:t>group for </a:t>
            </a:r>
            <a:r>
              <a:rPr lang="en-US" dirty="0"/>
              <a:t>experimental purpose for the estimation of therapeutic effectiveness of that drug, and if </a:t>
            </a:r>
            <a:r>
              <a:rPr lang="en-US" dirty="0" smtClean="0"/>
              <a:t>50% of </a:t>
            </a:r>
            <a:r>
              <a:rPr lang="en-US" dirty="0"/>
              <a:t>animal get died than it means that particular dose of drug is lethal dose 50 (LD50). </a:t>
            </a:r>
            <a:endParaRPr lang="en-US" dirty="0" smtClean="0"/>
          </a:p>
          <a:p>
            <a:r>
              <a:rPr lang="en-US" dirty="0" smtClean="0"/>
              <a:t>The smaller the </a:t>
            </a:r>
            <a:r>
              <a:rPr lang="en-US" dirty="0"/>
              <a:t>LD50 value, the more toxic is chemical. The opposite is also true: the larger the LD50 </a:t>
            </a:r>
            <a:r>
              <a:rPr lang="en-US" dirty="0" smtClean="0"/>
              <a:t>value, the </a:t>
            </a:r>
            <a:r>
              <a:rPr lang="en-US" dirty="0"/>
              <a:t>lower the toxicity</a:t>
            </a:r>
          </a:p>
        </p:txBody>
      </p:sp>
    </p:spTree>
    <p:extLst>
      <p:ext uri="{BB962C8B-B14F-4D97-AF65-F5344CB8AC3E}">
        <p14:creationId xmlns:p14="http://schemas.microsoft.com/office/powerpoint/2010/main" val="187780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It was developed in 1920’s and called “</a:t>
            </a:r>
            <a:r>
              <a:rPr lang="en-US" b="1" u="sng" dirty="0">
                <a:solidFill>
                  <a:srgbClr val="FF0000"/>
                </a:solidFill>
              </a:rPr>
              <a:t>classical LD50</a:t>
            </a:r>
            <a:r>
              <a:rPr lang="en-US" dirty="0"/>
              <a:t>” involved </a:t>
            </a:r>
            <a:r>
              <a:rPr lang="en-US" dirty="0" smtClean="0">
                <a:solidFill>
                  <a:srgbClr val="00B050"/>
                </a:solidFill>
              </a:rPr>
              <a:t>100 animals </a:t>
            </a:r>
            <a:r>
              <a:rPr lang="en-US" dirty="0">
                <a:solidFill>
                  <a:srgbClr val="00B050"/>
                </a:solidFill>
              </a:rPr>
              <a:t>for 5 dose-groups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later </a:t>
            </a:r>
            <a:r>
              <a:rPr lang="en-US" dirty="0"/>
              <a:t>in 1981 it was modified by the </a:t>
            </a:r>
            <a:r>
              <a:rPr lang="en-US" b="1" i="1" u="sng" dirty="0">
                <a:solidFill>
                  <a:srgbClr val="0070C0"/>
                </a:solidFill>
              </a:rPr>
              <a:t>Organization for Economic </a:t>
            </a:r>
            <a:r>
              <a:rPr lang="en-US" b="1" i="1" u="sng" dirty="0" smtClean="0">
                <a:solidFill>
                  <a:srgbClr val="0070C0"/>
                </a:solidFill>
              </a:rPr>
              <a:t>Cooperation and </a:t>
            </a:r>
            <a:r>
              <a:rPr lang="en-US" b="1" i="1" u="sng" dirty="0">
                <a:solidFill>
                  <a:srgbClr val="0070C0"/>
                </a:solidFill>
              </a:rPr>
              <a:t>Development (OECD)</a:t>
            </a:r>
            <a:r>
              <a:rPr lang="en-US" dirty="0"/>
              <a:t> and reduced number </a:t>
            </a:r>
            <a:r>
              <a:rPr lang="en-US" i="1" dirty="0" err="1">
                <a:solidFill>
                  <a:srgbClr val="002060"/>
                </a:solidFill>
              </a:rPr>
              <a:t>upto</a:t>
            </a:r>
            <a:r>
              <a:rPr lang="en-US" i="1" dirty="0">
                <a:solidFill>
                  <a:srgbClr val="002060"/>
                </a:solidFill>
              </a:rPr>
              <a:t> 30 for 3 dose-groups</a:t>
            </a:r>
            <a:r>
              <a:rPr lang="en-US" i="1" u="sng" dirty="0">
                <a:solidFill>
                  <a:srgbClr val="002060"/>
                </a:solidFill>
              </a:rPr>
              <a:t>. </a:t>
            </a:r>
            <a:endParaRPr lang="en-US" i="1" u="sng" dirty="0" smtClean="0">
              <a:solidFill>
                <a:srgbClr val="002060"/>
              </a:solidFill>
            </a:endParaRPr>
          </a:p>
          <a:p>
            <a:r>
              <a:rPr lang="en-US" dirty="0" smtClean="0"/>
              <a:t>In 1987 further </a:t>
            </a:r>
            <a:r>
              <a:rPr lang="en-US" dirty="0"/>
              <a:t>reduced to 20 animals2. </a:t>
            </a:r>
            <a:endParaRPr lang="en-US" dirty="0" smtClean="0"/>
          </a:p>
          <a:p>
            <a:r>
              <a:rPr lang="en-US" dirty="0" smtClean="0"/>
              <a:t>Mice</a:t>
            </a:r>
            <a:r>
              <a:rPr lang="en-US" dirty="0"/>
              <a:t>, rats, rabbits, guinea pigs, cats, dogs, fish, monkeys </a:t>
            </a:r>
            <a:r>
              <a:rPr lang="en-US" dirty="0" smtClean="0"/>
              <a:t>and birds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84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LD50 values of a new drug are determined by various route </a:t>
            </a:r>
            <a:r>
              <a:rPr lang="en-US" dirty="0" smtClean="0"/>
              <a:t>of administration </a:t>
            </a:r>
            <a:r>
              <a:rPr lang="en-US" dirty="0"/>
              <a:t>(</a:t>
            </a:r>
            <a:r>
              <a:rPr lang="en-US" b="1" i="1" u="sng" dirty="0">
                <a:solidFill>
                  <a:srgbClr val="FF0000"/>
                </a:solidFill>
              </a:rPr>
              <a:t>intravenous, intraperitoneal, subcutaneous and </a:t>
            </a:r>
            <a:r>
              <a:rPr lang="en-US" b="1" i="1" u="sng" dirty="0" smtClean="0">
                <a:solidFill>
                  <a:srgbClr val="FF0000"/>
                </a:solidFill>
              </a:rPr>
              <a:t>oral)</a:t>
            </a:r>
          </a:p>
          <a:p>
            <a:r>
              <a:rPr lang="en-US" dirty="0" smtClean="0"/>
              <a:t> </a:t>
            </a:r>
            <a:r>
              <a:rPr lang="en-US" dirty="0"/>
              <a:t>Results of LD50 study </a:t>
            </a:r>
            <a:r>
              <a:rPr lang="en-US" dirty="0" smtClean="0"/>
              <a:t>may affected </a:t>
            </a:r>
            <a:r>
              <a:rPr lang="en-US" dirty="0"/>
              <a:t>by some factors which are - Species, Age, Sex, Amount of food, Social environment,</a:t>
            </a:r>
          </a:p>
          <a:p>
            <a:r>
              <a:rPr lang="en-US" dirty="0"/>
              <a:t>Route of exposure* (</a:t>
            </a:r>
            <a:r>
              <a:rPr lang="en-US" b="1" dirty="0">
                <a:solidFill>
                  <a:srgbClr val="FF0000"/>
                </a:solidFill>
              </a:rPr>
              <a:t>oral, dermal, </a:t>
            </a:r>
            <a:r>
              <a:rPr lang="en-US" b="1" dirty="0" smtClean="0">
                <a:solidFill>
                  <a:srgbClr val="FF0000"/>
                </a:solidFill>
              </a:rPr>
              <a:t>inhalation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Physical </a:t>
            </a:r>
            <a:r>
              <a:rPr lang="en-US" dirty="0"/>
              <a:t>environment such as temperature </a:t>
            </a:r>
            <a:r>
              <a:rPr lang="en-US" dirty="0" smtClean="0"/>
              <a:t>and humidity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162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>
                <a:solidFill>
                  <a:srgbClr val="00B0F0"/>
                </a:solidFill>
              </a:rPr>
              <a:t>There are also some Limitations for LD50 study like</a:t>
            </a:r>
            <a:r>
              <a:rPr lang="en-US" dirty="0" smtClean="0">
                <a:solidFill>
                  <a:srgbClr val="00B0F0"/>
                </a:solidFill>
              </a:rPr>
              <a:t>:</a:t>
            </a:r>
          </a:p>
          <a:p>
            <a:pPr lvl="1" algn="just"/>
            <a:r>
              <a:rPr lang="en-US" dirty="0" smtClean="0">
                <a:solidFill>
                  <a:srgbClr val="00B0F0"/>
                </a:solidFill>
              </a:rPr>
              <a:t>The </a:t>
            </a:r>
            <a:r>
              <a:rPr lang="en-US" dirty="0">
                <a:solidFill>
                  <a:srgbClr val="00B0F0"/>
                </a:solidFill>
              </a:rPr>
              <a:t>LD50 gives a measure of </a:t>
            </a:r>
            <a:r>
              <a:rPr lang="en-US" dirty="0" smtClean="0">
                <a:solidFill>
                  <a:srgbClr val="00B0F0"/>
                </a:solidFill>
              </a:rPr>
              <a:t>the immediate </a:t>
            </a:r>
            <a:r>
              <a:rPr lang="en-US" dirty="0">
                <a:solidFill>
                  <a:srgbClr val="00B0F0"/>
                </a:solidFill>
              </a:rPr>
              <a:t>or acute toxicity, results may vary greatly, </a:t>
            </a:r>
            <a:endParaRPr lang="en-US" dirty="0" smtClean="0">
              <a:solidFill>
                <a:srgbClr val="00B0F0"/>
              </a:solidFill>
            </a:endParaRPr>
          </a:p>
          <a:p>
            <a:pPr lvl="1" algn="just"/>
            <a:r>
              <a:rPr lang="en-US" dirty="0" smtClean="0">
                <a:solidFill>
                  <a:srgbClr val="00B0F0"/>
                </a:solidFill>
              </a:rPr>
              <a:t>LD50 </a:t>
            </a:r>
            <a:r>
              <a:rPr lang="en-US" dirty="0">
                <a:solidFill>
                  <a:srgbClr val="00B0F0"/>
                </a:solidFill>
              </a:rPr>
              <a:t>is not tested on humans, All </a:t>
            </a:r>
            <a:r>
              <a:rPr lang="en-US" dirty="0" smtClean="0">
                <a:solidFill>
                  <a:srgbClr val="00B0F0"/>
                </a:solidFill>
              </a:rPr>
              <a:t>relation to </a:t>
            </a:r>
            <a:r>
              <a:rPr lang="en-US" dirty="0">
                <a:solidFill>
                  <a:srgbClr val="00B0F0"/>
                </a:solidFill>
              </a:rPr>
              <a:t>humans are only a guess. The LD50 test is neither reliable nor useful, because the human </a:t>
            </a:r>
            <a:r>
              <a:rPr lang="en-US" dirty="0" smtClean="0">
                <a:solidFill>
                  <a:srgbClr val="00B0F0"/>
                </a:solidFill>
              </a:rPr>
              <a:t>lethal dose </a:t>
            </a:r>
            <a:r>
              <a:rPr lang="en-US" dirty="0">
                <a:solidFill>
                  <a:srgbClr val="00B0F0"/>
                </a:solidFill>
              </a:rPr>
              <a:t>can't be predicted from animal studies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</a:p>
          <a:p>
            <a:pPr algn="just"/>
            <a:r>
              <a:rPr lang="en-US" b="1" i="1" u="sng" dirty="0">
                <a:solidFill>
                  <a:srgbClr val="C00000"/>
                </a:solidFill>
              </a:rPr>
              <a:t>FRAME (Fund for the Replacement of Animals in Medical Experiment)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78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There are various methods to calculate LD50 </a:t>
            </a:r>
            <a:r>
              <a:rPr lang="en-US" dirty="0" smtClean="0"/>
              <a:t>values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like </a:t>
            </a:r>
            <a:r>
              <a:rPr lang="en-US" dirty="0">
                <a:solidFill>
                  <a:srgbClr val="0070C0"/>
                </a:solidFill>
              </a:rPr>
              <a:t>the graphical method, 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arithmetical method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statistical approach. </a:t>
            </a:r>
          </a:p>
          <a:p>
            <a:r>
              <a:rPr lang="en-US" dirty="0" smtClean="0"/>
              <a:t>For research purpose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Litchfield and </a:t>
            </a:r>
            <a:r>
              <a:rPr lang="en-US" dirty="0">
                <a:solidFill>
                  <a:srgbClr val="FF0000"/>
                </a:solidFill>
              </a:rPr>
              <a:t>Wilcoxson.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For </a:t>
            </a:r>
            <a:r>
              <a:rPr lang="en-US" dirty="0"/>
              <a:t>routine practical class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Reed-</a:t>
            </a:r>
            <a:r>
              <a:rPr lang="en-US" dirty="0" err="1" smtClean="0">
                <a:solidFill>
                  <a:srgbClr val="FF0000"/>
                </a:solidFill>
              </a:rPr>
              <a:t>Muench</a:t>
            </a:r>
            <a:r>
              <a:rPr lang="en-US" dirty="0">
                <a:solidFill>
                  <a:srgbClr val="FF0000"/>
                </a:solidFill>
              </a:rPr>
              <a:t>, Miller-</a:t>
            </a:r>
            <a:r>
              <a:rPr lang="en-US" dirty="0" err="1">
                <a:solidFill>
                  <a:srgbClr val="FF0000"/>
                </a:solidFill>
              </a:rPr>
              <a:t>Tainter</a:t>
            </a:r>
            <a:r>
              <a:rPr lang="en-US" dirty="0">
                <a:solidFill>
                  <a:srgbClr val="FF0000"/>
                </a:solidFill>
              </a:rPr>
              <a:t> and </a:t>
            </a:r>
            <a:r>
              <a:rPr lang="en-US" dirty="0" err="1" smtClean="0">
                <a:solidFill>
                  <a:srgbClr val="FF0000"/>
                </a:solidFill>
              </a:rPr>
              <a:t>Karber’s</a:t>
            </a:r>
            <a:r>
              <a:rPr lang="en-US" dirty="0" smtClean="0">
                <a:solidFill>
                  <a:srgbClr val="FF0000"/>
                </a:solidFill>
              </a:rPr>
              <a:t> method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575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62484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For calculating LD50 by any one method, </a:t>
            </a:r>
            <a:endParaRPr lang="en-US" dirty="0" smtClean="0">
              <a:solidFill>
                <a:srgbClr val="00B050"/>
              </a:solidFill>
            </a:endParaRPr>
          </a:p>
          <a:p>
            <a:pPr lvl="1"/>
            <a:r>
              <a:rPr lang="en-US" dirty="0" smtClean="0"/>
              <a:t>find </a:t>
            </a:r>
            <a:r>
              <a:rPr lang="en-US" dirty="0"/>
              <a:t>out the least tolerated (smallest) </a:t>
            </a:r>
            <a:r>
              <a:rPr lang="en-US" dirty="0" smtClean="0"/>
              <a:t>dose (100</a:t>
            </a:r>
            <a:r>
              <a:rPr lang="en-US" dirty="0"/>
              <a:t>% mortality) and most tolerated (highest) dose (0% mortality) by hit and trial method. </a:t>
            </a:r>
            <a:r>
              <a:rPr lang="en-US" dirty="0" smtClean="0"/>
              <a:t>Once these </a:t>
            </a:r>
            <a:r>
              <a:rPr lang="en-US" dirty="0"/>
              <a:t>two doses are determined, select at least </a:t>
            </a:r>
            <a:r>
              <a:rPr lang="en-US" dirty="0" smtClean="0"/>
              <a:t>5 </a:t>
            </a:r>
            <a:r>
              <a:rPr lang="en-US" dirty="0"/>
              <a:t>doses in between the least tolerated and </a:t>
            </a:r>
            <a:r>
              <a:rPr lang="en-US" dirty="0" smtClean="0"/>
              <a:t>most tolerated </a:t>
            </a:r>
            <a:r>
              <a:rPr lang="en-US" dirty="0"/>
              <a:t>doses, and observe mortality due to these doses. </a:t>
            </a:r>
            <a:endParaRPr lang="en-US" dirty="0" smtClean="0"/>
          </a:p>
          <a:p>
            <a:pPr lvl="1"/>
            <a:r>
              <a:rPr lang="en-US" dirty="0" smtClean="0"/>
              <a:t>Then </a:t>
            </a:r>
            <a:r>
              <a:rPr lang="en-US" dirty="0"/>
              <a:t>apply correction factor to 0% </a:t>
            </a:r>
            <a:r>
              <a:rPr lang="en-US" dirty="0" smtClean="0"/>
              <a:t>and 100</a:t>
            </a:r>
            <a:r>
              <a:rPr lang="en-US" dirty="0"/>
              <a:t>% mortality group [for 0% dead = 100 (0.25/n) and for 100% dead = </a:t>
            </a:r>
            <a:r>
              <a:rPr lang="en-US" dirty="0" smtClean="0"/>
              <a:t>100 </a:t>
            </a:r>
            <a:r>
              <a:rPr lang="en-US" dirty="0"/>
              <a:t>(n-0.25/n), </a:t>
            </a:r>
            <a:r>
              <a:rPr lang="en-US" dirty="0" smtClean="0"/>
              <a:t>where n </a:t>
            </a:r>
            <a:r>
              <a:rPr lang="en-US" dirty="0"/>
              <a:t>= number of death].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percentage mortality values are converted to </a:t>
            </a:r>
            <a:r>
              <a:rPr lang="en-US" dirty="0" err="1"/>
              <a:t>probit</a:t>
            </a:r>
            <a:r>
              <a:rPr lang="en-US" dirty="0"/>
              <a:t> values by </a:t>
            </a:r>
            <a:r>
              <a:rPr lang="en-US" dirty="0" smtClean="0"/>
              <a:t>reading the </a:t>
            </a:r>
            <a:r>
              <a:rPr lang="en-US" dirty="0"/>
              <a:t>corresponding </a:t>
            </a:r>
            <a:r>
              <a:rPr lang="en-US" dirty="0" err="1"/>
              <a:t>probit</a:t>
            </a:r>
            <a:r>
              <a:rPr lang="en-US" dirty="0"/>
              <a:t> units from the </a:t>
            </a:r>
            <a:r>
              <a:rPr lang="en-US" dirty="0" err="1"/>
              <a:t>probit</a:t>
            </a:r>
            <a:r>
              <a:rPr lang="en-US" dirty="0"/>
              <a:t> table. Plot the </a:t>
            </a:r>
            <a:r>
              <a:rPr lang="en-US" dirty="0" err="1"/>
              <a:t>probit</a:t>
            </a:r>
            <a:r>
              <a:rPr lang="en-US" dirty="0"/>
              <a:t> value against log doses </a:t>
            </a:r>
            <a:r>
              <a:rPr lang="en-US" dirty="0" smtClean="0"/>
              <a:t>and read </a:t>
            </a:r>
            <a:r>
              <a:rPr lang="en-US" dirty="0"/>
              <a:t>LD50 value as the dose that corresponds to </a:t>
            </a:r>
            <a:r>
              <a:rPr lang="en-US" dirty="0" err="1"/>
              <a:t>probit</a:t>
            </a:r>
            <a:r>
              <a:rPr lang="en-US" dirty="0"/>
              <a:t> 5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2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67800" cy="6781800"/>
          </a:xfrm>
        </p:spPr>
        <p:txBody>
          <a:bodyPr>
            <a:noAutofit/>
          </a:bodyPr>
          <a:lstStyle/>
          <a:p>
            <a:r>
              <a:rPr lang="en-US" sz="1600" b="1" dirty="0"/>
              <a:t>(1) Fixed Dose Procedure </a:t>
            </a:r>
            <a:r>
              <a:rPr lang="en-US" sz="1600" dirty="0"/>
              <a:t>(FDP) — OECD TG 420.</a:t>
            </a:r>
          </a:p>
          <a:p>
            <a:pPr lvl="1"/>
            <a:r>
              <a:rPr lang="en-US" sz="1600" dirty="0">
                <a:solidFill>
                  <a:srgbClr val="0070C0"/>
                </a:solidFill>
              </a:rPr>
              <a:t>This method does not use death as an end point, instead it uses </a:t>
            </a:r>
            <a:r>
              <a:rPr lang="en-US" sz="1600" b="1" i="1" u="sng" dirty="0">
                <a:solidFill>
                  <a:srgbClr val="0070C0"/>
                </a:solidFill>
              </a:rPr>
              <a:t>the observation of clear signs </a:t>
            </a:r>
            <a:r>
              <a:rPr lang="en-US" sz="1600" b="1" i="1" u="sng" dirty="0" smtClean="0">
                <a:solidFill>
                  <a:srgbClr val="0070C0"/>
                </a:solidFill>
              </a:rPr>
              <a:t>of toxicity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en-US" sz="1600" dirty="0">
                <a:solidFill>
                  <a:srgbClr val="0070C0"/>
                </a:solidFill>
              </a:rPr>
              <a:t>developed at one of a series of fixed dose levels to estimate the LD50.5</a:t>
            </a:r>
          </a:p>
          <a:p>
            <a:r>
              <a:rPr lang="en-US" sz="1600" b="1" dirty="0"/>
              <a:t>(2) Acute Toxic Class </a:t>
            </a:r>
            <a:r>
              <a:rPr lang="en-US" sz="1600" dirty="0"/>
              <a:t>method (ATC) — OECD TG 423</a:t>
            </a:r>
          </a:p>
          <a:p>
            <a:pPr lvl="1"/>
            <a:r>
              <a:rPr lang="en-US" sz="1600" dirty="0">
                <a:solidFill>
                  <a:srgbClr val="C00000"/>
                </a:solidFill>
              </a:rPr>
              <a:t>This method does not use death as the only end points, it also uses signs of toxicity in </a:t>
            </a:r>
            <a:r>
              <a:rPr lang="en-US" sz="1600" dirty="0" smtClean="0">
                <a:solidFill>
                  <a:srgbClr val="C00000"/>
                </a:solidFill>
              </a:rPr>
              <a:t>its stepwise </a:t>
            </a:r>
            <a:r>
              <a:rPr lang="en-US" sz="1600" dirty="0">
                <a:solidFill>
                  <a:srgbClr val="C00000"/>
                </a:solidFill>
              </a:rPr>
              <a:t>approach to estimating the </a:t>
            </a:r>
            <a:r>
              <a:rPr lang="en-US" sz="1600" dirty="0" smtClean="0">
                <a:solidFill>
                  <a:srgbClr val="C00000"/>
                </a:solidFill>
              </a:rPr>
              <a:t>LD50. </a:t>
            </a:r>
          </a:p>
          <a:p>
            <a:pPr lvl="1"/>
            <a:r>
              <a:rPr lang="en-US" sz="1600" dirty="0" smtClean="0">
                <a:solidFill>
                  <a:srgbClr val="C00000"/>
                </a:solidFill>
              </a:rPr>
              <a:t>Principle</a:t>
            </a:r>
            <a:r>
              <a:rPr lang="en-US" sz="1600" dirty="0">
                <a:solidFill>
                  <a:srgbClr val="C00000"/>
                </a:solidFill>
              </a:rPr>
              <a:t>: - It is based on the </a:t>
            </a:r>
            <a:r>
              <a:rPr lang="en-US" sz="1600" dirty="0" err="1">
                <a:solidFill>
                  <a:srgbClr val="C00000"/>
                </a:solidFill>
              </a:rPr>
              <a:t>Probit</a:t>
            </a:r>
            <a:r>
              <a:rPr lang="en-US" sz="1600" dirty="0">
                <a:solidFill>
                  <a:srgbClr val="C00000"/>
                </a:solidFill>
              </a:rPr>
              <a:t> model.</a:t>
            </a:r>
          </a:p>
          <a:p>
            <a:pPr lvl="1"/>
            <a:r>
              <a:rPr lang="en-US" sz="1600" dirty="0">
                <a:solidFill>
                  <a:srgbClr val="C00000"/>
                </a:solidFill>
              </a:rPr>
              <a:t>Procedure: - The ATC method is a sequential testing procedure using only </a:t>
            </a:r>
            <a:r>
              <a:rPr lang="en-US" sz="1600" b="1" i="1" u="sng" dirty="0">
                <a:solidFill>
                  <a:srgbClr val="C00000"/>
                </a:solidFill>
              </a:rPr>
              <a:t>three animals of </a:t>
            </a:r>
            <a:r>
              <a:rPr lang="en-US" sz="1600" b="1" i="1" u="sng" dirty="0" smtClean="0">
                <a:solidFill>
                  <a:srgbClr val="C00000"/>
                </a:solidFill>
              </a:rPr>
              <a:t>one sex </a:t>
            </a:r>
            <a:r>
              <a:rPr lang="en-US" sz="1600" b="1" i="1" u="sng" dirty="0">
                <a:solidFill>
                  <a:srgbClr val="C00000"/>
                </a:solidFill>
              </a:rPr>
              <a:t>per step</a:t>
            </a:r>
            <a:r>
              <a:rPr lang="en-US" sz="1600" dirty="0">
                <a:solidFill>
                  <a:srgbClr val="C00000"/>
                </a:solidFill>
              </a:rPr>
              <a:t>. Depending on the mortality rate three but never more than six animals are used </a:t>
            </a:r>
            <a:r>
              <a:rPr lang="en-US" sz="1600" dirty="0" smtClean="0">
                <a:solidFill>
                  <a:srgbClr val="C00000"/>
                </a:solidFill>
              </a:rPr>
              <a:t>per dose </a:t>
            </a:r>
            <a:r>
              <a:rPr lang="en-US" sz="1600" dirty="0">
                <a:solidFill>
                  <a:srgbClr val="C00000"/>
                </a:solidFill>
              </a:rPr>
              <a:t>level. This approach results in the </a:t>
            </a:r>
            <a:r>
              <a:rPr lang="en-US" sz="1600" i="1" u="sng" dirty="0">
                <a:solidFill>
                  <a:srgbClr val="C00000"/>
                </a:solidFill>
              </a:rPr>
              <a:t>reduction of numbers of animals used </a:t>
            </a:r>
            <a:r>
              <a:rPr lang="en-US" sz="1600" dirty="0">
                <a:solidFill>
                  <a:srgbClr val="C00000"/>
                </a:solidFill>
              </a:rPr>
              <a:t>in comparison </a:t>
            </a:r>
            <a:r>
              <a:rPr lang="en-US" sz="1600" dirty="0" smtClean="0">
                <a:solidFill>
                  <a:srgbClr val="C00000"/>
                </a:solidFill>
              </a:rPr>
              <a:t>to the </a:t>
            </a:r>
            <a:r>
              <a:rPr lang="en-US" sz="1600" dirty="0">
                <a:solidFill>
                  <a:srgbClr val="C00000"/>
                </a:solidFill>
              </a:rPr>
              <a:t>LD50 test by 40–70%. </a:t>
            </a:r>
          </a:p>
          <a:p>
            <a:r>
              <a:rPr lang="en-US" sz="1600" b="1" dirty="0"/>
              <a:t>(3) Up-and-Down Procedure </a:t>
            </a:r>
            <a:r>
              <a:rPr lang="en-US" sz="1600" dirty="0"/>
              <a:t>(UDP) — OECD TG 425</a:t>
            </a:r>
          </a:p>
          <a:p>
            <a:pPr lvl="1"/>
            <a:r>
              <a:rPr lang="en-US" sz="1600" dirty="0">
                <a:solidFill>
                  <a:srgbClr val="00B050"/>
                </a:solidFill>
              </a:rPr>
              <a:t>This method does still use </a:t>
            </a:r>
            <a:r>
              <a:rPr lang="en-US" sz="1600" b="1" i="1" u="sng" dirty="0">
                <a:solidFill>
                  <a:srgbClr val="00B050"/>
                </a:solidFill>
              </a:rPr>
              <a:t>death</a:t>
            </a:r>
            <a:r>
              <a:rPr lang="en-US" sz="1600" dirty="0">
                <a:solidFill>
                  <a:srgbClr val="00B050"/>
                </a:solidFill>
              </a:rPr>
              <a:t> as an end point, but doses animals one at a time to see if </a:t>
            </a:r>
            <a:r>
              <a:rPr lang="en-US" sz="1600" dirty="0" smtClean="0">
                <a:solidFill>
                  <a:srgbClr val="00B050"/>
                </a:solidFill>
              </a:rPr>
              <a:t>the dose </a:t>
            </a:r>
            <a:r>
              <a:rPr lang="en-US" sz="1600" dirty="0">
                <a:solidFill>
                  <a:srgbClr val="00B050"/>
                </a:solidFill>
              </a:rPr>
              <a:t>needs to be put up or down to achieve an estimate of the </a:t>
            </a:r>
            <a:r>
              <a:rPr lang="en-US" sz="1600" dirty="0" smtClean="0">
                <a:solidFill>
                  <a:srgbClr val="00B050"/>
                </a:solidFill>
              </a:rPr>
              <a:t>LD50 therefore  giving </a:t>
            </a:r>
            <a:r>
              <a:rPr lang="en-US" sz="1600" dirty="0">
                <a:solidFill>
                  <a:srgbClr val="00B050"/>
                </a:solidFill>
              </a:rPr>
              <a:t>the </a:t>
            </a:r>
            <a:r>
              <a:rPr lang="en-US" sz="1600" dirty="0" smtClean="0">
                <a:solidFill>
                  <a:srgbClr val="00B050"/>
                </a:solidFill>
              </a:rPr>
              <a:t>minimum number </a:t>
            </a:r>
            <a:r>
              <a:rPr lang="en-US" sz="1600" dirty="0">
                <a:solidFill>
                  <a:srgbClr val="00B050"/>
                </a:solidFill>
              </a:rPr>
              <a:t>of animals a lethal dose of the test substance</a:t>
            </a:r>
            <a:r>
              <a:rPr lang="en-US" sz="1600" dirty="0" smtClean="0">
                <a:solidFill>
                  <a:srgbClr val="00B050"/>
                </a:solidFill>
              </a:rPr>
              <a:t>.</a:t>
            </a:r>
            <a:r>
              <a:rPr lang="en-US" sz="1600" dirty="0">
                <a:solidFill>
                  <a:srgbClr val="00B050"/>
                </a:solidFill>
              </a:rPr>
              <a:t> In the up-and-down procedure, animals are dosed one at a time. If an animal survives, the </a:t>
            </a:r>
            <a:r>
              <a:rPr lang="en-US" sz="1600" dirty="0" smtClean="0">
                <a:solidFill>
                  <a:srgbClr val="00B050"/>
                </a:solidFill>
              </a:rPr>
              <a:t>dose for </a:t>
            </a:r>
            <a:r>
              <a:rPr lang="en-US" sz="1600" dirty="0">
                <a:solidFill>
                  <a:srgbClr val="00B050"/>
                </a:solidFill>
              </a:rPr>
              <a:t>the next animal is increased; if it dies, the dose is decreased. Each animal is observed for 1 </a:t>
            </a:r>
            <a:r>
              <a:rPr lang="en-US" sz="1600" dirty="0" smtClean="0">
                <a:solidFill>
                  <a:srgbClr val="00B050"/>
                </a:solidFill>
              </a:rPr>
              <a:t>or 2 </a:t>
            </a:r>
            <a:r>
              <a:rPr lang="en-US" sz="1600" dirty="0">
                <a:solidFill>
                  <a:srgbClr val="00B050"/>
                </a:solidFill>
              </a:rPr>
              <a:t>days before dosing the next animal. Surviving animals monitored for delayed death for a </a:t>
            </a:r>
            <a:r>
              <a:rPr lang="en-US" sz="1600" dirty="0" smtClean="0">
                <a:solidFill>
                  <a:srgbClr val="00B050"/>
                </a:solidFill>
              </a:rPr>
              <a:t>total of </a:t>
            </a:r>
            <a:r>
              <a:rPr lang="en-US" sz="1600" dirty="0">
                <a:solidFill>
                  <a:srgbClr val="00B050"/>
                </a:solidFill>
              </a:rPr>
              <a:t>7 days</a:t>
            </a:r>
            <a:r>
              <a:rPr lang="en-US" sz="1600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sz="1600" b="1" dirty="0"/>
              <a:t>Signs recorded during acute toxicity studies:-</a:t>
            </a:r>
          </a:p>
          <a:p>
            <a:pPr lvl="1"/>
            <a:r>
              <a:rPr lang="en-US" sz="1600" dirty="0" smtClean="0">
                <a:solidFill>
                  <a:srgbClr val="7030A0"/>
                </a:solidFill>
              </a:rPr>
              <a:t>increased </a:t>
            </a:r>
            <a:r>
              <a:rPr lang="en-US" sz="1600" dirty="0">
                <a:solidFill>
                  <a:srgbClr val="7030A0"/>
                </a:solidFill>
              </a:rPr>
              <a:t>motor activity, </a:t>
            </a:r>
            <a:r>
              <a:rPr lang="en-US" sz="1600" dirty="0" err="1">
                <a:solidFill>
                  <a:srgbClr val="7030A0"/>
                </a:solidFill>
              </a:rPr>
              <a:t>anaesthesia</a:t>
            </a:r>
            <a:r>
              <a:rPr lang="en-US" sz="1600" dirty="0">
                <a:solidFill>
                  <a:srgbClr val="7030A0"/>
                </a:solidFill>
              </a:rPr>
              <a:t>, tremors, arching and rolling, </a:t>
            </a:r>
            <a:r>
              <a:rPr lang="en-US" sz="1600" dirty="0" err="1">
                <a:solidFill>
                  <a:srgbClr val="7030A0"/>
                </a:solidFill>
              </a:rPr>
              <a:t>clonic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  <a:r>
              <a:rPr lang="en-US" sz="1600" dirty="0" smtClean="0">
                <a:solidFill>
                  <a:srgbClr val="7030A0"/>
                </a:solidFill>
              </a:rPr>
              <a:t>convulsions, tonic </a:t>
            </a:r>
            <a:r>
              <a:rPr lang="en-US" sz="1600" dirty="0">
                <a:solidFill>
                  <a:srgbClr val="7030A0"/>
                </a:solidFill>
              </a:rPr>
              <a:t>extension, lacrimation, Straub reaction, salivation, muscle spasm, writhing, hyperesthesia</a:t>
            </a:r>
            <a:r>
              <a:rPr lang="en-US" sz="1600" dirty="0" smtClean="0">
                <a:solidFill>
                  <a:srgbClr val="7030A0"/>
                </a:solidFill>
              </a:rPr>
              <a:t>,</a:t>
            </a:r>
            <a:r>
              <a:rPr lang="en-US" sz="1600" dirty="0">
                <a:solidFill>
                  <a:srgbClr val="7030A0"/>
                </a:solidFill>
              </a:rPr>
              <a:t> loss of righting reflex, depression, ataxia, stimulation, sedation, blanching, hypnosis, </a:t>
            </a:r>
            <a:r>
              <a:rPr lang="en-US" sz="1600" dirty="0" smtClean="0">
                <a:solidFill>
                  <a:srgbClr val="7030A0"/>
                </a:solidFill>
              </a:rPr>
              <a:t>cyanosis and </a:t>
            </a:r>
            <a:r>
              <a:rPr lang="en-US" sz="1600" dirty="0">
                <a:solidFill>
                  <a:srgbClr val="7030A0"/>
                </a:solidFill>
              </a:rPr>
              <a:t>analgesia.</a:t>
            </a:r>
          </a:p>
        </p:txBody>
      </p:sp>
    </p:spTree>
    <p:extLst>
      <p:ext uri="{BB962C8B-B14F-4D97-AF65-F5344CB8AC3E}">
        <p14:creationId xmlns:p14="http://schemas.microsoft.com/office/powerpoint/2010/main" val="265568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912</Words>
  <Application>Microsoft Office PowerPoint</Application>
  <PresentationFormat>On-screen Show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Calculation of LD50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new drug is studied and the following data are collected in rats in aneffort to determine the LD50. Use these data to calculate the LD50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Calculation of LD50</dc:title>
  <dc:creator>asus</dc:creator>
  <cp:lastModifiedBy>surface</cp:lastModifiedBy>
  <cp:revision>16</cp:revision>
  <dcterms:created xsi:type="dcterms:W3CDTF">2016-11-06T04:46:01Z</dcterms:created>
  <dcterms:modified xsi:type="dcterms:W3CDTF">2025-11-01T12:11:39Z</dcterms:modified>
</cp:coreProperties>
</file>