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5317" autoAdjust="0"/>
  </p:normalViewPr>
  <p:slideViewPr>
    <p:cSldViewPr snapToGrid="0">
      <p:cViewPr varScale="1">
        <p:scale>
          <a:sx n="86" d="100"/>
          <a:sy n="86" d="100"/>
        </p:scale>
        <p:origin x="48" y="36"/>
      </p:cViewPr>
      <p:guideLst/>
    </p:cSldViewPr>
  </p:slideViewPr>
  <p:outlineViewPr>
    <p:cViewPr>
      <p:scale>
        <a:sx n="33" d="100"/>
        <a:sy n="33" d="100"/>
      </p:scale>
      <p:origin x="0" y="-10246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A9D2E-9B05-48B9-8474-434923549F0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CB393-C7F1-484F-8E36-83B0AFC7D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27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B393-C7F1-484F-8E36-83B0AFC7D54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1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41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7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7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2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1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62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04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99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05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87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9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239AC-E4B4-4485-B2C1-2E9C9931A34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B659D-4498-4001-A9D2-206D8A4C5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5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>
                <a:cs typeface="2  Baran" panose="00000400000000000000" pitchFamily="2" charset="-78"/>
              </a:rPr>
              <a:t>insecticides</a:t>
            </a:r>
            <a:endParaRPr lang="en-US" b="1" dirty="0">
              <a:cs typeface="2  Bara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09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Pyrethroid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087" y="1474124"/>
            <a:ext cx="5875713" cy="5320145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فارماکوکینتیک / توکسیکوکینتیک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جذب (</a:t>
            </a:r>
            <a:r>
              <a:rPr lang="en-US" sz="1200" dirty="0" smtClean="0">
                <a:cs typeface="2  Baran" panose="00000400000000000000" pitchFamily="2" charset="-78"/>
              </a:rPr>
              <a:t>Absorption)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•	</a:t>
            </a:r>
            <a:r>
              <a:rPr lang="fa-IR" sz="1200" dirty="0" smtClean="0">
                <a:cs typeface="2  Baran" panose="00000400000000000000" pitchFamily="2" charset="-78"/>
              </a:rPr>
              <a:t>جذب پوستی کمتر از 2%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از راه خوراکی: 40–60% جذب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در انسان: اوج دفع ادراری ۸–۲۴ ساعت پس از مصرف خوراکی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ممکن است در پوست تجمع یابد و به‌آهستگی آزاد شود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توزیع (</a:t>
            </a:r>
            <a:r>
              <a:rPr lang="en-US" sz="1200" dirty="0" smtClean="0">
                <a:cs typeface="2  Baran" panose="00000400000000000000" pitchFamily="2" charset="-78"/>
              </a:rPr>
              <a:t>Distribution)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به‌دلیل خاصیت چربی‌دوستی، در: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چربی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بافت عصبی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کبد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کلیه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شیر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تجمع می‌یابد.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متابولیسم (</a:t>
            </a:r>
            <a:r>
              <a:rPr lang="en-US" sz="1200" dirty="0" smtClean="0">
                <a:cs typeface="2  Baran" panose="00000400000000000000" pitchFamily="2" charset="-78"/>
              </a:rPr>
              <a:t>Metabolism)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•	</a:t>
            </a:r>
            <a:r>
              <a:rPr lang="fa-IR" sz="1200" dirty="0" smtClean="0">
                <a:cs typeface="2  Baran" panose="00000400000000000000" pitchFamily="2" charset="-78"/>
              </a:rPr>
              <a:t>هیدرولیز سریع در دستگاه گوارش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متابولیسم توسط </a:t>
            </a:r>
            <a:r>
              <a:rPr lang="en-US" sz="1200" dirty="0" smtClean="0">
                <a:cs typeface="2  Baran" panose="00000400000000000000" pitchFamily="2" charset="-78"/>
              </a:rPr>
              <a:t>MFO </a:t>
            </a:r>
            <a:r>
              <a:rPr lang="fa-IR" sz="1200" dirty="0" smtClean="0">
                <a:cs typeface="2  Baran" panose="00000400000000000000" pitchFamily="2" charset="-78"/>
              </a:rPr>
              <a:t>و استرازها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محصولات بسیار محلول در آب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متابولیت‌ها در ادرار دفع می‌شوند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گروه </a:t>
            </a:r>
            <a:r>
              <a:rPr lang="el-GR" sz="1200" dirty="0" smtClean="0">
                <a:cs typeface="2  Baran" panose="00000400000000000000" pitchFamily="2" charset="-78"/>
              </a:rPr>
              <a:t>α-</a:t>
            </a:r>
            <a:r>
              <a:rPr lang="en-US" sz="1200" dirty="0" err="1" smtClean="0">
                <a:cs typeface="2  Baran" panose="00000400000000000000" pitchFamily="2" charset="-78"/>
              </a:rPr>
              <a:t>cyano</a:t>
            </a:r>
            <a:r>
              <a:rPr lang="en-US" sz="1200" dirty="0" smtClean="0">
                <a:cs typeface="2  Baran" panose="00000400000000000000" pitchFamily="2" charset="-78"/>
              </a:rPr>
              <a:t> </a:t>
            </a:r>
            <a:r>
              <a:rPr lang="fa-IR" sz="1200" dirty="0" smtClean="0">
                <a:cs typeface="2  Baran" panose="00000400000000000000" pitchFamily="2" charset="-78"/>
              </a:rPr>
              <a:t>هیدرولیز را کند می‌کند → افزایش سمیت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دفع (</a:t>
            </a:r>
            <a:r>
              <a:rPr lang="en-US" sz="1200" dirty="0" smtClean="0">
                <a:cs typeface="2  Baran" panose="00000400000000000000" pitchFamily="2" charset="-78"/>
              </a:rPr>
              <a:t>Elimination)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•	</a:t>
            </a:r>
            <a:r>
              <a:rPr lang="fa-IR" sz="1200" dirty="0" smtClean="0">
                <a:cs typeface="2  Baran" panose="00000400000000000000" pitchFamily="2" charset="-78"/>
              </a:rPr>
              <a:t>دفع سریع و مطابق با سینتیک مرتبه اول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بیشتر دوز طی 12–24 ساعت حذف می‌شود</a:t>
            </a:r>
          </a:p>
          <a:p>
            <a:pPr marL="0" indent="0" algn="r" rtl="1">
              <a:buNone/>
            </a:pPr>
            <a:endParaRPr lang="en-US" sz="1200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49876"/>
            <a:ext cx="5947757" cy="6808124"/>
          </a:xfrm>
          <a:gradFill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پیرترین‌ها ترکیبات حشره‌کش طبیعیِ استخراج‌شده از گل‌های </a:t>
            </a:r>
            <a:r>
              <a:rPr lang="en-US" sz="1300" dirty="0" err="1" smtClean="0">
                <a:cs typeface="2  Baran" panose="00000400000000000000" pitchFamily="2" charset="-78"/>
              </a:rPr>
              <a:t>Tanacetum</a:t>
            </a:r>
            <a:r>
              <a:rPr lang="en-US" sz="1300" dirty="0" smtClean="0">
                <a:cs typeface="2  Baran" panose="00000400000000000000" pitchFamily="2" charset="-78"/>
              </a:rPr>
              <a:t> </a:t>
            </a:r>
            <a:r>
              <a:rPr lang="en-US" sz="1300" dirty="0" err="1" smtClean="0">
                <a:cs typeface="2  Baran" panose="00000400000000000000" pitchFamily="2" charset="-78"/>
              </a:rPr>
              <a:t>cinerariaefolium</a:t>
            </a:r>
            <a:r>
              <a:rPr lang="en-US" sz="1300" dirty="0" smtClean="0">
                <a:cs typeface="2  Baran" panose="00000400000000000000" pitchFamily="2" charset="-78"/>
              </a:rPr>
              <a:t> (</a:t>
            </a:r>
            <a:r>
              <a:rPr lang="fa-IR" sz="1300" dirty="0" smtClean="0">
                <a:cs typeface="2  Baran" panose="00000400000000000000" pitchFamily="2" charset="-78"/>
              </a:rPr>
              <a:t>یا همان گیاه پی‌رِتروم) هستند. استفاده از آن‌ها به حدود 400 سال قبل از میلاد در ایران بازمی‌گردد.</a:t>
            </a:r>
          </a:p>
          <a:p>
            <a:pPr marL="0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پیرتروئیدها نسخه‌های سنتتیک و پایدارتر پیرترین‌ها هستند. از دههٔ ۱۹۷۰، با توجه به مشکلات زیست‌محیطی ارگانوفسفات‌ها و ارگانوکلرین‌ها، دوباره محبوب شدند. این ترکیبات امروزه در حیوانات خانگی، دام، محیط منزل، کشاورزی و بهداشت عمومی کاربرد گسترده دارند.</a:t>
            </a:r>
          </a:p>
          <a:p>
            <a:pPr marL="0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پیرتروئیدها به‌طور کلی ایمن‌تر از ارگانوکلرین‌ها هستند و نئونیکوتینوئیدها برای جایگزینی این گروه توسعه یافته‌اند.</a:t>
            </a:r>
          </a:p>
          <a:p>
            <a:pPr marL="0" indent="0" algn="r" rtl="1">
              <a:buNone/>
            </a:pPr>
            <a:endParaRPr lang="fa-IR" sz="1300" dirty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پیرترین‌های طبیعی شامل ۶ ترکیب هستند:</a:t>
            </a:r>
          </a:p>
          <a:p>
            <a:pPr marL="0" indent="0" algn="r" rtl="1">
              <a:buNone/>
            </a:pPr>
            <a:r>
              <a:rPr lang="en-US" sz="1300" dirty="0" err="1" smtClean="0">
                <a:cs typeface="2  Baran" panose="00000400000000000000" pitchFamily="2" charset="-78"/>
              </a:rPr>
              <a:t>Pyrethrin</a:t>
            </a:r>
            <a:r>
              <a:rPr lang="en-US" sz="1300" dirty="0" smtClean="0">
                <a:cs typeface="2  Baran" panose="00000400000000000000" pitchFamily="2" charset="-78"/>
              </a:rPr>
              <a:t> I &amp; II، </a:t>
            </a:r>
            <a:r>
              <a:rPr lang="en-US" sz="1300" dirty="0" err="1" smtClean="0">
                <a:cs typeface="2  Baran" panose="00000400000000000000" pitchFamily="2" charset="-78"/>
              </a:rPr>
              <a:t>Jasmolin</a:t>
            </a:r>
            <a:r>
              <a:rPr lang="en-US" sz="1300" dirty="0" smtClean="0">
                <a:cs typeface="2  Baran" panose="00000400000000000000" pitchFamily="2" charset="-78"/>
              </a:rPr>
              <a:t> I &amp; II، </a:t>
            </a:r>
            <a:r>
              <a:rPr lang="en-US" sz="1300" dirty="0" err="1" smtClean="0">
                <a:cs typeface="2  Baran" panose="00000400000000000000" pitchFamily="2" charset="-78"/>
              </a:rPr>
              <a:t>Cinerin</a:t>
            </a:r>
            <a:r>
              <a:rPr lang="en-US" sz="1300" dirty="0" smtClean="0">
                <a:cs typeface="2  Baran" panose="00000400000000000000" pitchFamily="2" charset="-78"/>
              </a:rPr>
              <a:t> I &amp; II.</a:t>
            </a:r>
          </a:p>
          <a:p>
            <a:pPr marL="0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پیرتروئیدهای سنتتیک به‌دلیل مقاومت در برابر نور، هوا و گرما توسعه یافتند و به دو نسل تقسیم می‌شوند:</a:t>
            </a:r>
          </a:p>
          <a:p>
            <a:pPr marL="457200" lvl="1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نسل اول:</a:t>
            </a: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•	استرهای اسید کریزانتمیک</a:t>
            </a: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•	دارای </a:t>
            </a:r>
            <a:r>
              <a:rPr lang="fa-IR" sz="1300" dirty="0" smtClean="0">
                <a:cs typeface="2  Baran" panose="00000400000000000000" pitchFamily="2" charset="-78"/>
              </a:rPr>
              <a:t>حلقه</a:t>
            </a:r>
            <a:r>
              <a:rPr lang="en-US" sz="1300" dirty="0" smtClean="0">
                <a:cs typeface="2  Baran" panose="00000400000000000000" pitchFamily="2" charset="-78"/>
              </a:rPr>
              <a:t> </a:t>
            </a:r>
            <a:r>
              <a:rPr lang="fa-IR" sz="1300" dirty="0" smtClean="0">
                <a:cs typeface="2  Baran" panose="00000400000000000000" pitchFamily="2" charset="-78"/>
              </a:rPr>
              <a:t>فوران</a:t>
            </a:r>
            <a:endParaRPr lang="fa-IR" sz="1300" dirty="0" smtClean="0">
              <a:cs typeface="2  Baran" panose="00000400000000000000" pitchFamily="2" charset="-78"/>
            </a:endParaRP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•	پایداری کمتر</a:t>
            </a:r>
          </a:p>
          <a:p>
            <a:pPr marL="457200" lvl="1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نسل دوم:</a:t>
            </a: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•	مشتقات 3-</a:t>
            </a:r>
            <a:r>
              <a:rPr lang="en-US" sz="1300" dirty="0" err="1" smtClean="0">
                <a:cs typeface="2  Baran" panose="00000400000000000000" pitchFamily="2" charset="-78"/>
              </a:rPr>
              <a:t>phenoxybenzyl</a:t>
            </a:r>
            <a:r>
              <a:rPr lang="en-US" sz="1300" dirty="0" smtClean="0">
                <a:cs typeface="2  Baran" panose="00000400000000000000" pitchFamily="2" charset="-78"/>
              </a:rPr>
              <a:t> alcohol</a:t>
            </a:r>
          </a:p>
          <a:p>
            <a:pPr marL="914400" lvl="2" indent="0" algn="r" rtl="1">
              <a:buNone/>
            </a:pPr>
            <a:r>
              <a:rPr lang="en-US" sz="1300" dirty="0" smtClean="0">
                <a:cs typeface="2  Baran" panose="00000400000000000000" pitchFamily="2" charset="-78"/>
              </a:rPr>
              <a:t>•	</a:t>
            </a:r>
            <a:r>
              <a:rPr lang="fa-IR" sz="1300" dirty="0" smtClean="0">
                <a:cs typeface="2  Baran" panose="00000400000000000000" pitchFamily="2" charset="-78"/>
              </a:rPr>
              <a:t>جایگزینی گروه‌های انتهایی با دی‌کلرووینیل یا دی‌برمووینیل</a:t>
            </a: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•	وجود گروه </a:t>
            </a:r>
            <a:r>
              <a:rPr lang="el-GR" sz="1300" dirty="0" smtClean="0">
                <a:cs typeface="2  Baran" panose="00000400000000000000" pitchFamily="2" charset="-78"/>
              </a:rPr>
              <a:t>α-</a:t>
            </a:r>
            <a:r>
              <a:rPr lang="en-US" sz="1300" dirty="0" err="1" smtClean="0">
                <a:cs typeface="2  Baran" panose="00000400000000000000" pitchFamily="2" charset="-78"/>
              </a:rPr>
              <a:t>cyano</a:t>
            </a:r>
            <a:r>
              <a:rPr lang="en-US" sz="1300" dirty="0" smtClean="0">
                <a:cs typeface="2  Baran" panose="00000400000000000000" pitchFamily="2" charset="-78"/>
              </a:rPr>
              <a:t> → </a:t>
            </a:r>
            <a:r>
              <a:rPr lang="fa-IR" sz="1300" dirty="0" smtClean="0">
                <a:cs typeface="2  Baran" panose="00000400000000000000" pitchFamily="2" charset="-78"/>
              </a:rPr>
              <a:t>افزایش سمیت و پایداری</a:t>
            </a:r>
          </a:p>
          <a:p>
            <a:pPr marL="457200" lvl="1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اهداف مولکولی:</a:t>
            </a: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•	کانال‌های سدیمی ولتاژ-وابسته (هدف اصلی)</a:t>
            </a: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•	کانال‌های کلر و کلسیم</a:t>
            </a: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•	گیرنده‌های </a:t>
            </a:r>
            <a:r>
              <a:rPr lang="en-US" sz="1300" dirty="0" smtClean="0">
                <a:cs typeface="2  Baran" panose="00000400000000000000" pitchFamily="2" charset="-78"/>
              </a:rPr>
              <a:t>GABA</a:t>
            </a:r>
          </a:p>
          <a:p>
            <a:pPr marL="914400" lvl="2" indent="0" algn="r" rtl="1">
              <a:buNone/>
            </a:pPr>
            <a:r>
              <a:rPr lang="en-US" sz="1300" dirty="0" smtClean="0">
                <a:cs typeface="2  Baran" panose="00000400000000000000" pitchFamily="2" charset="-78"/>
              </a:rPr>
              <a:t>•	</a:t>
            </a:r>
            <a:r>
              <a:rPr lang="fa-IR" sz="1300" dirty="0" smtClean="0">
                <a:cs typeface="2  Baran" panose="00000400000000000000" pitchFamily="2" charset="-78"/>
              </a:rPr>
              <a:t>دپلاریزاسیون غشاء و اتصالات شکافی</a:t>
            </a:r>
          </a:p>
          <a:p>
            <a:pPr marL="457200" lvl="1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حساسیت کمتر پستانداران نسبت به حشرات ناشی از:</a:t>
            </a: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1.	متابولیسم سریع‌تر</a:t>
            </a: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2.	دمای بدن بالاتر</a:t>
            </a:r>
          </a:p>
          <a:p>
            <a:pPr marL="914400" lvl="2" indent="0" algn="r" rtl="1">
              <a:buNone/>
            </a:pPr>
            <a:r>
              <a:rPr lang="fa-IR" sz="1300" dirty="0" smtClean="0">
                <a:cs typeface="2  Baran" panose="00000400000000000000" pitchFamily="2" charset="-78"/>
              </a:rPr>
              <a:t>3.	تمایل کمتر کانال‌های سدیمی پستانداران برای اتصال پیرتروئیدها</a:t>
            </a:r>
          </a:p>
        </p:txBody>
      </p:sp>
    </p:spTree>
    <p:extLst>
      <p:ext uri="{BB962C8B-B14F-4D97-AF65-F5344CB8AC3E}">
        <p14:creationId xmlns:p14="http://schemas.microsoft.com/office/powerpoint/2010/main" val="388092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378" y="149628"/>
            <a:ext cx="5903422" cy="6561513"/>
          </a:xfrm>
          <a:solidFill>
            <a:srgbClr val="00FFFF"/>
          </a:solidFill>
        </p:spPr>
        <p:txBody>
          <a:bodyPr>
            <a:normAutofit fontScale="6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سمیت </a:t>
            </a:r>
            <a:r>
              <a:rPr lang="en-US" dirty="0" smtClean="0">
                <a:cs typeface="2  Baran" panose="00000400000000000000" pitchFamily="2" charset="-78"/>
              </a:rPr>
              <a:t>Toxicity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پستانداران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عمدتاً از راه پوست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انسان: جذب پوستی ~1%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جذب خوراکی 36%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علائم بالینی مشترک در سگ، گربه و دام: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سالیواسیون، استفراغ، ترمور، تشنج، دیسپنه، ضعف و مرگ در موارد شدید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گربه‌ها بسیار حساس هستند. نوع </a:t>
            </a:r>
            <a:r>
              <a:rPr lang="en-US" dirty="0" smtClean="0">
                <a:cs typeface="2  Baran" panose="00000400000000000000" pitchFamily="2" charset="-78"/>
              </a:rPr>
              <a:t>II </a:t>
            </a:r>
            <a:r>
              <a:rPr lang="fa-IR" dirty="0" smtClean="0">
                <a:cs typeface="2  Baran" panose="00000400000000000000" pitchFamily="2" charset="-78"/>
              </a:rPr>
              <a:t>خطرناک‌تر است.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سمیت در حیوانات دیگر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ماهی‌ها: بسیار حساس → استفاده در محیط‌های آبی ممنوع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پرندگان: معمولاً مقاوم (اما حامل‌ها در اسپری خطرناک‌اند)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 (</a:t>
            </a:r>
            <a:r>
              <a:rPr lang="en-US" dirty="0" smtClean="0">
                <a:cs typeface="2  Baran" panose="00000400000000000000" pitchFamily="2" charset="-78"/>
              </a:rPr>
              <a:t>Treatment)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هیچ پادزهر اختصاصی وجود ندارد.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مراقبت توصیه‌شده: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مواجهه پوستی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شستشو با صابون ملایم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عدم استفاده از شامپوهای حشره‌کش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مالیدن روغن ذرت برای کاهش پارستزی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مواجهه خوراکی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القای استفراغ یا شستشوی معده (≤2 ساعت)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ذغال فعال + کاتارتیک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پایش علائم عصبی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مدیریت علائم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دیازپام یا باربیتورات‌ها برای کنترل تشنج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اجتناب از فنوتیازین‌ها (افزایش خطر تشنج)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آتروپین در سالیواسیون زیاد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پیش‌آگهی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عموماً خوب است؛ زیرا متابولیسم و دفع سریع صورت می‌گیرد.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05291"/>
            <a:ext cx="5875713" cy="6605850"/>
          </a:xfrm>
          <a:solidFill>
            <a:srgbClr val="00FFFF"/>
          </a:soli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مکانیسم اثر (</a:t>
            </a:r>
            <a:r>
              <a:rPr lang="en-US" sz="2000" dirty="0" smtClean="0">
                <a:cs typeface="2  Baran" panose="00000400000000000000" pitchFamily="2" charset="-78"/>
              </a:rPr>
              <a:t>Mechanism of Action)</a:t>
            </a:r>
          </a:p>
          <a:p>
            <a:pPr marL="457200" lvl="1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پیرتروئیدها عمدتاً بر کانال سدیمی اثر می‌گذارند:</a:t>
            </a:r>
          </a:p>
          <a:p>
            <a:pPr marL="457200" lvl="1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اثر اصلی: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کند کردن باز و بسته شدن کانال‌های سدیمی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پایدار کردن غشاء 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ایجاد دشارژهای مکرر</a:t>
            </a:r>
          </a:p>
          <a:p>
            <a:pPr marL="457200" lvl="1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تفاوت نوع </a:t>
            </a:r>
            <a:r>
              <a:rPr lang="en-US" sz="2000" dirty="0" smtClean="0">
                <a:cs typeface="2  Baran" panose="00000400000000000000" pitchFamily="2" charset="-78"/>
              </a:rPr>
              <a:t>I </a:t>
            </a:r>
            <a:r>
              <a:rPr lang="fa-IR" sz="2000" dirty="0" smtClean="0">
                <a:cs typeface="2  Baran" panose="00000400000000000000" pitchFamily="2" charset="-78"/>
              </a:rPr>
              <a:t>و </a:t>
            </a:r>
            <a:r>
              <a:rPr lang="en-US" sz="2000" dirty="0" smtClean="0">
                <a:cs typeface="2  Baran" panose="00000400000000000000" pitchFamily="2" charset="-78"/>
              </a:rPr>
              <a:t>II:</a:t>
            </a:r>
          </a:p>
          <a:p>
            <a:pPr marL="457200" lvl="1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نوع	ویژگی	اثر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I	</a:t>
            </a:r>
            <a:r>
              <a:rPr lang="fa-IR" dirty="0" smtClean="0">
                <a:cs typeface="2  Baran" panose="00000400000000000000" pitchFamily="2" charset="-78"/>
              </a:rPr>
              <a:t>فاقد گروه </a:t>
            </a:r>
            <a:r>
              <a:rPr lang="el-GR" dirty="0" smtClean="0">
                <a:cs typeface="2  Baran" panose="00000400000000000000" pitchFamily="2" charset="-78"/>
              </a:rPr>
              <a:t>α-</a:t>
            </a:r>
            <a:r>
              <a:rPr lang="en-US" dirty="0" err="1" smtClean="0">
                <a:cs typeface="2  Baran" panose="00000400000000000000" pitchFamily="2" charset="-78"/>
              </a:rPr>
              <a:t>cyano</a:t>
            </a:r>
            <a:r>
              <a:rPr lang="en-US" dirty="0" smtClean="0">
                <a:cs typeface="2  Baran" panose="00000400000000000000" pitchFamily="2" charset="-78"/>
              </a:rPr>
              <a:t>	</a:t>
            </a:r>
            <a:r>
              <a:rPr lang="fa-IR" dirty="0" smtClean="0">
                <a:cs typeface="2  Baran" panose="00000400000000000000" pitchFamily="2" charset="-78"/>
              </a:rPr>
              <a:t>لرزش، تحریک‌پذیری، دشارژ مکرر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II	</a:t>
            </a:r>
            <a:r>
              <a:rPr lang="fa-IR" dirty="0" smtClean="0">
                <a:cs typeface="2  Baran" panose="00000400000000000000" pitchFamily="2" charset="-78"/>
              </a:rPr>
              <a:t>دارای گروه </a:t>
            </a:r>
            <a:r>
              <a:rPr lang="el-GR" dirty="0" smtClean="0">
                <a:cs typeface="2  Baran" panose="00000400000000000000" pitchFamily="2" charset="-78"/>
              </a:rPr>
              <a:t>α-</a:t>
            </a:r>
            <a:r>
              <a:rPr lang="en-US" dirty="0" err="1" smtClean="0">
                <a:cs typeface="2  Baran" panose="00000400000000000000" pitchFamily="2" charset="-78"/>
              </a:rPr>
              <a:t>cyano</a:t>
            </a:r>
            <a:r>
              <a:rPr lang="en-US" dirty="0" smtClean="0">
                <a:cs typeface="2  Baran" panose="00000400000000000000" pitchFamily="2" charset="-78"/>
              </a:rPr>
              <a:t>	</a:t>
            </a:r>
            <a:r>
              <a:rPr lang="fa-IR" dirty="0" smtClean="0">
                <a:cs typeface="2  Baran" panose="00000400000000000000" pitchFamily="2" charset="-78"/>
              </a:rPr>
              <a:t>دپلاریزاسیون پایدار، سالیواسیون، ضعف، </a:t>
            </a:r>
            <a:endParaRPr lang="en-US" dirty="0" smtClean="0">
              <a:cs typeface="2  Baran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کمتر از 1% تغییر در کانال‌های سدیمی برای ایجاد علائم کافی است.</a:t>
            </a:r>
          </a:p>
          <a:p>
            <a:pPr marL="457200" lvl="1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در دوزهای بالا، پیرتروئیدها همچنین: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کانال کلر </a:t>
            </a:r>
            <a:r>
              <a:rPr lang="fa-IR" dirty="0" smtClean="0">
                <a:cs typeface="2  Baran" panose="00000400000000000000" pitchFamily="2" charset="-78"/>
              </a:rPr>
              <a:t>را </a:t>
            </a:r>
            <a:r>
              <a:rPr lang="fa-IR" dirty="0" smtClean="0">
                <a:cs typeface="2  Baran" panose="00000400000000000000" pitchFamily="2" charset="-78"/>
              </a:rPr>
              <a:t>مهار می‌کنند</a:t>
            </a:r>
          </a:p>
          <a:p>
            <a:pPr marL="1371600" lvl="3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ه	</a:t>
            </a:r>
            <a:r>
              <a:rPr lang="fa-IR" sz="2000" dirty="0" smtClean="0">
                <a:cs typeface="2  Baran" panose="00000400000000000000" pitchFamily="2" charset="-78"/>
              </a:rPr>
              <a:t>گیرنده </a:t>
            </a:r>
            <a:r>
              <a:rPr lang="en-US" sz="2000" dirty="0" smtClean="0">
                <a:cs typeface="2  Baran" panose="00000400000000000000" pitchFamily="2" charset="-78"/>
              </a:rPr>
              <a:t>GABA </a:t>
            </a:r>
            <a:r>
              <a:rPr lang="fa-IR" sz="2000" dirty="0" smtClean="0">
                <a:cs typeface="2  Baran" panose="00000400000000000000" pitchFamily="2" charset="-78"/>
              </a:rPr>
              <a:t>را تحت‌تأثیر قرار می‌دهند (در نوع </a:t>
            </a:r>
            <a:r>
              <a:rPr lang="en-US" sz="2000" dirty="0" smtClean="0">
                <a:cs typeface="2  Baran" panose="00000400000000000000" pitchFamily="2" charset="-78"/>
              </a:rPr>
              <a:t>II)</a:t>
            </a:r>
          </a:p>
          <a:p>
            <a:pPr marL="457200" lvl="1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پدیده </a:t>
            </a:r>
            <a:r>
              <a:rPr lang="en-US" sz="2000" dirty="0" smtClean="0">
                <a:cs typeface="2  Baran" panose="00000400000000000000" pitchFamily="2" charset="-78"/>
              </a:rPr>
              <a:t>Knockdown</a:t>
            </a:r>
          </a:p>
          <a:p>
            <a:pPr marL="457200" lvl="1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حشرات پس از تماس دچار فلج موقت می‌شوند بدون اینکه الزاماً فوراً بمیرند.</a:t>
            </a:r>
          </a:p>
          <a:p>
            <a:pPr marL="0" indent="0" algn="r" rtl="1">
              <a:buNone/>
            </a:pPr>
            <a:endParaRPr lang="en-US" sz="20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6702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32122"/>
            <a:ext cx="10515600" cy="704446"/>
          </a:xfrm>
        </p:spPr>
        <p:txBody>
          <a:bodyPr/>
          <a:lstStyle/>
          <a:p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Neonicotinoids</a:t>
            </a:r>
            <a:r>
              <a:rPr lang="en-US" b="1" dirty="0">
                <a:cs typeface="2  Baran" panose="00000400000000000000" pitchFamily="2" charset="-78"/>
              </a:rPr>
              <a:t> 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422" y="1318953"/>
            <a:ext cx="5831378" cy="5408814"/>
          </a:xfr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PHARMACOKINETICS / TOXICOKINETICS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جذب و توزیع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جذب سریع خوراکی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متابولیسم عمدتاً در کبد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دفع عمدتاً از طریق ادرار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توزیع سریع در بدن طی ۱ ساعت پس از مصرف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عدم ورود به </a:t>
            </a:r>
            <a:r>
              <a:rPr lang="en-US" sz="1400" dirty="0" smtClean="0">
                <a:cs typeface="2  Baran" panose="00000400000000000000" pitchFamily="2" charset="-78"/>
              </a:rPr>
              <a:t>CNS، </a:t>
            </a:r>
            <a:r>
              <a:rPr lang="fa-IR" sz="1400" dirty="0" smtClean="0">
                <a:cs typeface="2  Baran" panose="00000400000000000000" pitchFamily="2" charset="-78"/>
              </a:rPr>
              <a:t>چربی و استخوان → عبور کم از </a:t>
            </a:r>
            <a:r>
              <a:rPr lang="en-US" sz="1400" dirty="0" smtClean="0">
                <a:cs typeface="2  Baran" panose="00000400000000000000" pitchFamily="2" charset="-78"/>
              </a:rPr>
              <a:t>BBB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متابولیسم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دو مسیر اصلی متابولیک:</a:t>
            </a:r>
          </a:p>
          <a:p>
            <a:pPr marL="1371600" lvl="3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مسیر اول – اکسیداسیون و تجزیه</a:t>
            </a:r>
          </a:p>
          <a:p>
            <a:pPr marL="1828800" lvl="4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ایمیداکلوپرید →</a:t>
            </a:r>
          </a:p>
          <a:p>
            <a:pPr marL="1828800" lvl="4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</a:t>
            </a:r>
            <a:r>
              <a:rPr lang="en-US" sz="1400" dirty="0" err="1" smtClean="0">
                <a:cs typeface="2  Baran" panose="00000400000000000000" pitchFamily="2" charset="-78"/>
              </a:rPr>
              <a:t>Imidazolidine</a:t>
            </a:r>
            <a:r>
              <a:rPr lang="en-US" sz="1400" dirty="0" smtClean="0">
                <a:cs typeface="2  Baran" panose="00000400000000000000" pitchFamily="2" charset="-78"/>
              </a:rPr>
              <a:t> (</a:t>
            </a:r>
            <a:r>
              <a:rPr lang="fa-IR" sz="1400" dirty="0" smtClean="0">
                <a:cs typeface="2  Baran" panose="00000400000000000000" pitchFamily="2" charset="-78"/>
              </a:rPr>
              <a:t>دفع ادراری)</a:t>
            </a:r>
          </a:p>
          <a:p>
            <a:pPr marL="1828800" lvl="4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6-</a:t>
            </a:r>
            <a:r>
              <a:rPr lang="en-US" sz="1400" dirty="0" err="1" smtClean="0">
                <a:cs typeface="2  Baran" panose="00000400000000000000" pitchFamily="2" charset="-78"/>
              </a:rPr>
              <a:t>chloronicotinic</a:t>
            </a:r>
            <a:r>
              <a:rPr lang="en-US" sz="1400" dirty="0" smtClean="0">
                <a:cs typeface="2  Baran" panose="00000400000000000000" pitchFamily="2" charset="-78"/>
              </a:rPr>
              <a:t> acid →</a:t>
            </a:r>
          </a:p>
          <a:p>
            <a:pPr marL="2286000" lvl="5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اتصال به گلوتاتیون → مشتقات </a:t>
            </a:r>
            <a:r>
              <a:rPr lang="en-US" sz="1400" dirty="0" smtClean="0">
                <a:cs typeface="2  Baran" panose="00000400000000000000" pitchFamily="2" charset="-78"/>
              </a:rPr>
              <a:t>mercapturic acid</a:t>
            </a:r>
          </a:p>
          <a:p>
            <a:pPr marL="2286000" lvl="5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تبدیل به مشتق هیپوریک اسید → دفع</a:t>
            </a:r>
          </a:p>
          <a:p>
            <a:pPr marL="1371600" lvl="3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مسیر دوم – هیدروکسیلاسیون حلقه</a:t>
            </a:r>
          </a:p>
          <a:p>
            <a:pPr marL="1828800" lvl="4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هیدروکسیلاسیون → حذف آب → تولید متابولیت غیراشباع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دفع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۹۰٪ دوز در عرض ۲۴ ساعت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۸۰٪ در ادرار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بقیه در مدفوع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60076"/>
            <a:ext cx="5875713" cy="6495645"/>
          </a:xfr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0" indent="0" algn="r" rtl="1">
              <a:buNone/>
            </a:pPr>
            <a:endParaRPr lang="en-US" sz="1400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نئونیکوتینوئیدها یک کلاس نسبتاً جدید از حشره‌کش‌ها هستند که در دامپزشکی و کشاورزی به‌طور گسترده مورد استفاده قرار می‌گیرند. ترکیبات مهم این گروه شامل ایمیداکلوپرید، استامی‌پرید، دینوتفوران، تیامتوکسام و کلوثیانیدین هستند.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در دهه اخیر، نئونیکوتینوئیدها سریع‌ترین رشد مصرف را در میان تمام حشره‌کش‌های مورد استفاده در کشاورزی داشته‌اند؛ به‌ویژه به دلیل اثربخشی آن‌ها بر طیف وسیعی از حشرات مکنده و برخی حشرات جونده.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دلایل محبوبیت: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خطر نسبتاً پایین برای موجودات غیراهداف و محیط‌زیست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گزینش‌پذیری بالا برای گیرنده‌های نورونی حشرات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تنوع در روش‌های کاربرد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نگرانی‌های زیست‌محیطی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ارتباط احتمالی با </a:t>
            </a:r>
            <a:r>
              <a:rPr lang="en-US" sz="1400" dirty="0" smtClean="0">
                <a:cs typeface="2  Baran" panose="00000400000000000000" pitchFamily="2" charset="-78"/>
              </a:rPr>
              <a:t>Colony Collapse Disorder </a:t>
            </a:r>
            <a:r>
              <a:rPr lang="fa-IR" sz="1400" dirty="0" smtClean="0">
                <a:cs typeface="2  Baran" panose="00000400000000000000" pitchFamily="2" charset="-78"/>
              </a:rPr>
              <a:t>زنبورها → قطعی نیست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کاهش ایمون‌کامپتنس زنبور عسل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گزارش‌هایی از اثرات نامطلوب بر پرندگان و آبزیان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ایمیداکلوپرید (</a:t>
            </a:r>
            <a:r>
              <a:rPr lang="en-US" sz="1400" dirty="0" err="1" smtClean="0">
                <a:cs typeface="2  Baran" panose="00000400000000000000" pitchFamily="2" charset="-78"/>
              </a:rPr>
              <a:t>Imidacloprid</a:t>
            </a:r>
            <a:r>
              <a:rPr lang="en-US" sz="1400" dirty="0" smtClean="0">
                <a:cs typeface="2  Baran" panose="00000400000000000000" pitchFamily="2" charset="-78"/>
              </a:rPr>
              <a:t>)</a:t>
            </a:r>
          </a:p>
          <a:p>
            <a:pPr marL="457200" lvl="1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•	</a:t>
            </a:r>
            <a:r>
              <a:rPr lang="fa-IR" sz="1400" dirty="0" smtClean="0">
                <a:cs typeface="2  Baran" panose="00000400000000000000" pitchFamily="2" charset="-78"/>
              </a:rPr>
              <a:t>یکی از مهم‌ترین نئونیکوتینوئیدها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کاربرد: اسپات-آن دام کوچک، کنترل موریانه و چمنزار، حشره‌کش کشاورزی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انتخاب‌پذیری شدید برای گیرنده‌های نیکوتینی حشرات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عبور کم از سد خونی–مغزی → کاهش سمیت پستانداران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غیر‌تجمعی، غیرسرطان‌زا، غیرتراتوژن و دارای حاشیه ایمنی بالا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افزودن گروه 6-</a:t>
            </a:r>
            <a:r>
              <a:rPr lang="en-US" sz="1400" dirty="0" smtClean="0">
                <a:cs typeface="2  Baran" panose="00000400000000000000" pitchFamily="2" charset="-78"/>
              </a:rPr>
              <a:t>chloro-3-pyridylmethyl </a:t>
            </a:r>
            <a:r>
              <a:rPr lang="fa-IR" sz="1400" dirty="0" smtClean="0">
                <a:cs typeface="2  Baran" panose="00000400000000000000" pitchFamily="2" charset="-78"/>
              </a:rPr>
              <a:t>باعث: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افزایش شدید حشره‌کشی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کاهش سمیت پستانداران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پس از ایمیداکلوپرید، ترکیبات دیگری مثل استامی‌پرید، نیتنپیرام، تی‌آکلوبرید ساخته شدند.</a:t>
            </a:r>
          </a:p>
        </p:txBody>
      </p:sp>
    </p:spTree>
    <p:extLst>
      <p:ext uri="{BB962C8B-B14F-4D97-AF65-F5344CB8AC3E}">
        <p14:creationId xmlns:p14="http://schemas.microsoft.com/office/powerpoint/2010/main" val="236196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836" y="133004"/>
            <a:ext cx="5908964" cy="6043959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TREATMENT 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هیچ پادزهر اختصاصی وجود ندارد.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اقدامات درمانی: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تماس پوستی: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شستشو با آب و صابون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مصرف خوراکی: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داروهای ایجاد استفراغ (در صورت عدم استفراغ خودبه‌خودی)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ذغال فعال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کاتارتیک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مراقبت حمایتی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با توجه به جذب و دفع سریع، درمان علامتی اغلب منجر به بهبودی سریع می‌شود.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880"/>
            <a:ext cx="5870171" cy="6533804"/>
          </a:xfrm>
          <a:gradFill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مکانیسم اثر)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نئونیکوتینوئیدها به گیرنده‌های نیکوتینی استیل‌کولین (</a:t>
            </a:r>
            <a:r>
              <a:rPr lang="en-US" dirty="0" err="1" smtClean="0">
                <a:cs typeface="2  Baran" panose="00000400000000000000" pitchFamily="2" charset="-78"/>
              </a:rPr>
              <a:t>nAChRs</a:t>
            </a:r>
            <a:r>
              <a:rPr lang="en-US" dirty="0" smtClean="0">
                <a:cs typeface="2  Baran" panose="00000400000000000000" pitchFamily="2" charset="-78"/>
              </a:rPr>
              <a:t>) </a:t>
            </a:r>
            <a:r>
              <a:rPr lang="fa-IR" dirty="0" smtClean="0">
                <a:cs typeface="2  Baran" panose="00000400000000000000" pitchFamily="2" charset="-78"/>
              </a:rPr>
              <a:t>در حشرات متصل می‌شوند.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حشرات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گیرنده‌ها عمدتاً در </a:t>
            </a:r>
            <a:r>
              <a:rPr lang="en-US" dirty="0" smtClean="0">
                <a:cs typeface="2  Baran" panose="00000400000000000000" pitchFamily="2" charset="-78"/>
              </a:rPr>
              <a:t>CNS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پاسخ دو فازی: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افزایش تحریک‌پذیری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2.	بلوک کامل هدایت عصبی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ایمیداکلوپرید حداقل بر سه زیرگروه مختلف </a:t>
            </a:r>
            <a:r>
              <a:rPr lang="en-US" dirty="0" err="1" smtClean="0">
                <a:cs typeface="2  Baran" panose="00000400000000000000" pitchFamily="2" charset="-78"/>
              </a:rPr>
              <a:t>nAChR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سوسری اثر دارد.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مهره‌داران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وجود انواع زیادی زیرواحد </a:t>
            </a:r>
            <a:r>
              <a:rPr lang="el-GR" dirty="0" smtClean="0">
                <a:cs typeface="2  Baran" panose="00000400000000000000" pitchFamily="2" charset="-78"/>
              </a:rPr>
              <a:t>α </a:t>
            </a:r>
            <a:r>
              <a:rPr lang="fa-IR" dirty="0" smtClean="0">
                <a:cs typeface="2  Baran" panose="00000400000000000000" pitchFamily="2" charset="-78"/>
              </a:rPr>
              <a:t>و </a:t>
            </a:r>
            <a:r>
              <a:rPr lang="el-GR" dirty="0" smtClean="0">
                <a:cs typeface="2  Baran" panose="00000400000000000000" pitchFamily="2" charset="-78"/>
              </a:rPr>
              <a:t>β → </a:t>
            </a:r>
            <a:r>
              <a:rPr lang="fa-IR" dirty="0" smtClean="0">
                <a:cs typeface="2  Baran" panose="00000400000000000000" pitchFamily="2" charset="-78"/>
              </a:rPr>
              <a:t>گیرنده‌های متنوع </a:t>
            </a:r>
            <a:r>
              <a:rPr lang="en-US" dirty="0" err="1" smtClean="0">
                <a:cs typeface="2  Baran" panose="00000400000000000000" pitchFamily="2" charset="-78"/>
              </a:rPr>
              <a:t>nAChR</a:t>
            </a:r>
            <a:endParaRPr lang="en-US" dirty="0" smtClean="0">
              <a:cs typeface="2  Baran" panose="00000400000000000000" pitchFamily="2" charset="-78"/>
            </a:endParaRP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نئونیکوتینوئیدها تمایل اتصال بسیار کمتر به این گیرنده‌ها دارند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سمیت حاد بیشتر وابسته به فعالیت در زیرواحد </a:t>
            </a:r>
            <a:r>
              <a:rPr lang="el-GR" dirty="0" smtClean="0">
                <a:cs typeface="2  Baran" panose="00000400000000000000" pitchFamily="2" charset="-78"/>
              </a:rPr>
              <a:t>α7</a:t>
            </a:r>
          </a:p>
          <a:p>
            <a:pPr marL="914400" lvl="2" indent="0" algn="r" rtl="1">
              <a:buNone/>
            </a:pPr>
            <a:r>
              <a:rPr lang="el-GR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اثرات توأم آگونیستی و آنتاگونیستی ممکن است رخ دهد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TOXICITY (</a:t>
            </a:r>
            <a:r>
              <a:rPr lang="fa-IR" dirty="0" smtClean="0">
                <a:cs typeface="2  Baran" panose="00000400000000000000" pitchFamily="2" charset="-78"/>
              </a:rPr>
              <a:t>سمیت)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غیرکارسینوژن در موش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غیر‌جهش‌زا، غیرتراتوژن، غیرسمیت تولیدمثلی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مطالعات توسعه‌ای و نوروتوکسیک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دوزهای بالا در دوران بارداری →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تأخیر رشد، کاهش وزن مغز، تغییرات حرکتی، افزایش استیل‌کولین‌استراز در برخی نواحی مغز، افزایش </a:t>
            </a:r>
            <a:r>
              <a:rPr lang="en-US" dirty="0" smtClean="0">
                <a:cs typeface="2  Baran" panose="00000400000000000000" pitchFamily="2" charset="-78"/>
              </a:rPr>
              <a:t>GFAP (</a:t>
            </a:r>
            <a:r>
              <a:rPr lang="fa-IR" dirty="0" smtClean="0">
                <a:cs typeface="2  Baran" panose="00000400000000000000" pitchFamily="2" charset="-78"/>
              </a:rPr>
              <a:t>واکنش گلیال)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سایر یافته‌ها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دوزهای بالاتر → ژنوتوکسیسیتی در موش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آسیب خفیف ریوی در مدل موش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دوزهای پایین: کاهش فعالیت، ترمور، اختلال مردمک، اختلال هماهنگی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دوزهای مرگبار → مرگ طی 4 ساعت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بقا → معمولاً بهبود کامل طی 8–24 ساعت</a:t>
            </a:r>
          </a:p>
        </p:txBody>
      </p:sp>
    </p:spTree>
    <p:extLst>
      <p:ext uri="{BB962C8B-B14F-4D97-AF65-F5344CB8AC3E}">
        <p14:creationId xmlns:p14="http://schemas.microsoft.com/office/powerpoint/2010/main" val="259466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Amitraz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8051" y="1825624"/>
            <a:ext cx="5681749" cy="4630593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فارماکوکینتیک / توکسیکوکینتیک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جذب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بسیار چرب‌دوست → جذب سریع پوستی و خوراکی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در ۲۴ ساعت نخست: 53–80% دفع ادراری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توزیع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بیشترین باقی‌مانده‌ها بعد از مصرف خوراکی: کبد، کلیه و عضلات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جذب پوستی کم اما ادامه‌دار است (۳–۸٪ طی ۵ روز)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متابولیسم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مسیر اصلی: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</a:t>
            </a:r>
            <a:r>
              <a:rPr lang="en-US" sz="1400" dirty="0" err="1" smtClean="0">
                <a:cs typeface="2  Baran" panose="00000400000000000000" pitchFamily="2" charset="-78"/>
              </a:rPr>
              <a:t>Amitraz</a:t>
            </a:r>
            <a:r>
              <a:rPr lang="en-US" sz="1400" dirty="0" smtClean="0">
                <a:cs typeface="2  Baran" panose="00000400000000000000" pitchFamily="2" charset="-78"/>
              </a:rPr>
              <a:t> → BTS-27271 + BTS-27919 →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متابولیت نهایی: </a:t>
            </a:r>
            <a:r>
              <a:rPr lang="en-US" sz="1400" dirty="0" smtClean="0">
                <a:cs typeface="2  Baran" panose="00000400000000000000" pitchFamily="2" charset="-78"/>
              </a:rPr>
              <a:t>BTS-28369 (</a:t>
            </a:r>
            <a:r>
              <a:rPr lang="fa-IR" sz="1400" dirty="0" smtClean="0">
                <a:cs typeface="2  Baran" panose="00000400000000000000" pitchFamily="2" charset="-78"/>
              </a:rPr>
              <a:t>سریع دفع می‌شود)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متابولیت‌ها حاوی حلقه 2,4-</a:t>
            </a:r>
            <a:r>
              <a:rPr lang="en-US" sz="1400" dirty="0" smtClean="0">
                <a:cs typeface="2  Baran" panose="00000400000000000000" pitchFamily="2" charset="-78"/>
              </a:rPr>
              <a:t>DMA </a:t>
            </a:r>
            <a:r>
              <a:rPr lang="fa-IR" sz="1400" dirty="0" smtClean="0">
                <a:cs typeface="2  Baran" panose="00000400000000000000" pitchFamily="2" charset="-78"/>
              </a:rPr>
              <a:t>که نگرانی‌های ژنوتوکسیک و رشد‌زایی دارند.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نکات مهم بالینی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در سگ‌ها، علائم وقتی ظاهر می‌شود که غلظت پلاسمایی &gt; 5 </a:t>
            </a:r>
            <a:r>
              <a:rPr lang="en-US" sz="1400" dirty="0" smtClean="0">
                <a:cs typeface="2  Baran" panose="00000400000000000000" pitchFamily="2" charset="-78"/>
              </a:rPr>
              <a:t>mg/L </a:t>
            </a:r>
            <a:r>
              <a:rPr lang="fa-IR" sz="1400" dirty="0" smtClean="0">
                <a:cs typeface="2  Baran" panose="00000400000000000000" pitchFamily="2" charset="-78"/>
              </a:rPr>
              <a:t>باشد.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در اسب‌ها متابولیسم کندتر است → حساسیت بیشتر</a:t>
            </a:r>
            <a:endParaRPr lang="fa-IR" sz="1400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365125"/>
            <a:ext cx="5659582" cy="624072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r" rtl="1">
              <a:buNone/>
            </a:pPr>
            <a:endParaRPr lang="en-US" sz="1400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آمیتراز یک حشره‌کش و کنه‌کش از خانواده فورمامیدین‌ها است.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ویژگی‌های کلیدی: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اثر اصلی: آکاریسید (کنه‌کش)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اشکال دارویی:</a:t>
            </a:r>
            <a:r>
              <a:rPr lang="en-US" sz="1400" dirty="0" smtClean="0">
                <a:cs typeface="2  Baran" panose="00000400000000000000" pitchFamily="2" charset="-78"/>
              </a:rPr>
              <a:t>،، </a:t>
            </a:r>
            <a:r>
              <a:rPr lang="fa-IR" sz="1400" dirty="0" smtClean="0">
                <a:cs typeface="2  Baran" panose="00000400000000000000" pitchFamily="2" charset="-78"/>
              </a:rPr>
              <a:t>محلول، و قلاده‌های آغشته برای سگ‌ها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مصرف:</a:t>
            </a:r>
          </a:p>
          <a:p>
            <a:pPr marL="914400" lvl="2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دام‌ها: گاو، گوسفند، بز، خوک (فقط موضعی)</a:t>
            </a:r>
          </a:p>
          <a:p>
            <a:pPr marL="914400" lvl="2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حیوانات غیرمجاز: اسب، گربه، و سگ‌های نژاد کوچک (</a:t>
            </a:r>
            <a:r>
              <a:rPr lang="en-US" sz="1400" dirty="0" smtClean="0">
                <a:cs typeface="2  Baran" panose="00000400000000000000" pitchFamily="2" charset="-78"/>
              </a:rPr>
              <a:t>Pomeranian, Chihuahua)</a:t>
            </a:r>
          </a:p>
          <a:p>
            <a:pPr marL="457200" lvl="1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•	</a:t>
            </a:r>
            <a:r>
              <a:rPr lang="fa-IR" sz="1400" dirty="0" smtClean="0">
                <a:cs typeface="2  Baran" panose="00000400000000000000" pitchFamily="2" charset="-78"/>
              </a:rPr>
              <a:t>گزارش‌های متعدد مسمومیت در حیوانات مزرعه، حیوانات خانگی، و حتی انسان‌ها وجود دارد.</a:t>
            </a:r>
          </a:p>
          <a:p>
            <a:pPr marL="0" indent="0" algn="r" rtl="1">
              <a:buNone/>
            </a:pPr>
            <a:endParaRPr lang="fa-IR" sz="1400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کاربرد گسترده در کنترل: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جرب (</a:t>
            </a:r>
            <a:r>
              <a:rPr lang="en-US" sz="1400" dirty="0" smtClean="0">
                <a:cs typeface="2  Baran" panose="00000400000000000000" pitchFamily="2" charset="-78"/>
              </a:rPr>
              <a:t>scabies)</a:t>
            </a:r>
          </a:p>
          <a:p>
            <a:pPr marL="457200" lvl="1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•	</a:t>
            </a:r>
            <a:r>
              <a:rPr lang="fa-IR" sz="1400" dirty="0" smtClean="0">
                <a:cs typeface="2  Baran" panose="00000400000000000000" pitchFamily="2" charset="-78"/>
              </a:rPr>
              <a:t>کنه‌ها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شپش‌ها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نکات مهم: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قلاده‌های حاوی ۹٪ آمیتراز در سگ‌ها رایج هستند.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اغلب محلول‌های حمام دام شامل زایلن + 12.5–20% آمیتراز هستند.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به حیوانات دیابتی نباید داده شود، زیرا آمیتراز سطح قند خون و انسولین را تغییر می‌دهد.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عوارض معمول: افت فشار، هیپوترمی، بی‌حالی، بی‌اشتهایی، تهوع، استفراغ، اسهال/یبوست، هیپرگلیسمی.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در سگ‌ها: گاهی تحریکات پوستی، اگزما، آلوپسی و کونژکتیویت (به‌ویژه از قلاده‌ها).</a:t>
            </a:r>
          </a:p>
        </p:txBody>
      </p:sp>
    </p:spTree>
    <p:extLst>
      <p:ext uri="{BB962C8B-B14F-4D97-AF65-F5344CB8AC3E}">
        <p14:creationId xmlns:p14="http://schemas.microsoft.com/office/powerpoint/2010/main" val="175171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087" y="16617"/>
            <a:ext cx="5875713" cy="6777651"/>
          </a:xfrm>
          <a:solidFill>
            <a:srgbClr val="FF99FF"/>
          </a:soli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. تشخیص (</a:t>
            </a:r>
            <a:r>
              <a:rPr lang="en-US" sz="1200" dirty="0" smtClean="0">
                <a:cs typeface="2  Baran" panose="00000400000000000000" pitchFamily="2" charset="-78"/>
              </a:rPr>
              <a:t>Diagnosis)</a:t>
            </a:r>
          </a:p>
          <a:p>
            <a:pPr marL="457200" lvl="1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•	</a:t>
            </a:r>
            <a:r>
              <a:rPr lang="fa-IR" sz="1200" dirty="0" smtClean="0">
                <a:cs typeface="2  Baran" panose="00000400000000000000" pitchFamily="2" charset="-78"/>
              </a:rPr>
              <a:t>معمولاً بر اساس تاریخچه تماس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علائم بالینی وابسته به </a:t>
            </a:r>
            <a:r>
              <a:rPr lang="el-GR" sz="1200" dirty="0" smtClean="0">
                <a:cs typeface="2  Baran" panose="00000400000000000000" pitchFamily="2" charset="-78"/>
              </a:rPr>
              <a:t>α₂</a:t>
            </a:r>
          </a:p>
          <a:p>
            <a:pPr marL="457200" lvl="1" indent="0" algn="r" rtl="1">
              <a:buNone/>
            </a:pPr>
            <a:r>
              <a:rPr lang="el-GR" sz="1200" dirty="0" smtClean="0">
                <a:cs typeface="2  Baran" panose="00000400000000000000" pitchFamily="2" charset="-78"/>
              </a:rPr>
              <a:t>•	</a:t>
            </a:r>
            <a:r>
              <a:rPr lang="fa-IR" sz="1200" dirty="0" smtClean="0">
                <a:cs typeface="2  Baran" panose="00000400000000000000" pitchFamily="2" charset="-78"/>
              </a:rPr>
              <a:t>رادیوگرافی شکم → مشاهده قطعات قلاده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سنجش بقایای آمیتراز و متابولیت‌ها در: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پلاسما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معده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ادرار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مو (با روش‌های کروماتوگرافی)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. درمان (</a:t>
            </a:r>
            <a:r>
              <a:rPr lang="en-US" sz="1200" dirty="0" smtClean="0">
                <a:cs typeface="2  Baran" panose="00000400000000000000" pitchFamily="2" charset="-78"/>
              </a:rPr>
              <a:t>Treatment)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۱. درمان اختصاصی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آنتاگونیست‌های </a:t>
            </a:r>
            <a:r>
              <a:rPr lang="el-GR" sz="1200" dirty="0" smtClean="0">
                <a:cs typeface="2  Baran" panose="00000400000000000000" pitchFamily="2" charset="-78"/>
              </a:rPr>
              <a:t>α₂ </a:t>
            </a:r>
            <a:r>
              <a:rPr lang="fa-IR" sz="1200" dirty="0" smtClean="0">
                <a:cs typeface="2  Baran" panose="00000400000000000000" pitchFamily="2" charset="-78"/>
              </a:rPr>
              <a:t>آدرنرژیک: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آتیمپامزول (</a:t>
            </a:r>
            <a:r>
              <a:rPr lang="en-US" sz="1200" dirty="0" err="1" smtClean="0">
                <a:cs typeface="2  Baran" panose="00000400000000000000" pitchFamily="2" charset="-78"/>
              </a:rPr>
              <a:t>Atipamezole</a:t>
            </a:r>
            <a:r>
              <a:rPr lang="en-US" sz="1200" dirty="0" smtClean="0">
                <a:cs typeface="2  Baran" panose="00000400000000000000" pitchFamily="2" charset="-78"/>
              </a:rPr>
              <a:t>) — </a:t>
            </a:r>
            <a:r>
              <a:rPr lang="fa-IR" sz="1200" dirty="0" smtClean="0">
                <a:cs typeface="2  Baran" panose="00000400000000000000" pitchFamily="2" charset="-78"/>
              </a:rPr>
              <a:t>بهترین انتخاب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یوهمبین (</a:t>
            </a:r>
            <a:r>
              <a:rPr lang="en-US" sz="1200" dirty="0" err="1" smtClean="0">
                <a:cs typeface="2  Baran" panose="00000400000000000000" pitchFamily="2" charset="-78"/>
              </a:rPr>
              <a:t>Yohimbine</a:t>
            </a:r>
            <a:r>
              <a:rPr lang="en-US" sz="1200" dirty="0" smtClean="0">
                <a:cs typeface="2  Baran" panose="00000400000000000000" pitchFamily="2" charset="-78"/>
              </a:rPr>
              <a:t>)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۲. درمان حمایتی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خارج کردن منبع مسمومیت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شست‌وشوی پوست با آب گرم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القای استفراغ (فقط در حیوان هوشیار)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زغال فعال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ملین‌های نمکی: منیزیم سولفات / سدیم سولفات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مایعات حمایتی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پایش ۲۴–۷۲ ساعته: </a:t>
            </a:r>
            <a:r>
              <a:rPr lang="en-US" sz="1200" dirty="0" smtClean="0">
                <a:cs typeface="2  Baran" panose="00000400000000000000" pitchFamily="2" charset="-78"/>
              </a:rPr>
              <a:t>HR, BP, Temp, Urine output, Glucose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۳. هشدارها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آتروپین در برادی‌کاردی باید با احتیاط مصرف شود:</a:t>
            </a:r>
          </a:p>
          <a:p>
            <a:pPr marL="1371600" lvl="3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↑</a:t>
            </a:r>
            <a:r>
              <a:rPr lang="fa-IR" sz="1200" dirty="0" smtClean="0">
                <a:cs typeface="2  Baran" panose="00000400000000000000" pitchFamily="2" charset="-78"/>
              </a:rPr>
              <a:t>مصرف اکسیژن قلب</a:t>
            </a:r>
          </a:p>
          <a:p>
            <a:pPr marL="1371600" lvl="3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↑</a:t>
            </a:r>
            <a:r>
              <a:rPr lang="fa-IR" sz="1200" dirty="0" smtClean="0">
                <a:cs typeface="2  Baran" panose="00000400000000000000" pitchFamily="2" charset="-78"/>
              </a:rPr>
              <a:t>ریسک آریتمی</a:t>
            </a:r>
          </a:p>
          <a:p>
            <a:pPr marL="1371600" lvl="3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↓</a:t>
            </a:r>
            <a:r>
              <a:rPr lang="fa-IR" sz="1200" dirty="0" smtClean="0">
                <a:cs typeface="2  Baran" panose="00000400000000000000" pitchFamily="2" charset="-78"/>
              </a:rPr>
              <a:t>حرکات گوارشی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در حیوان بی‌هوش القای استفراغ ممنوع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گاستروستومی برای قلاده بلعیده شده توصیه نمی‌شود</a:t>
            </a:r>
          </a:p>
          <a:p>
            <a:pPr marL="1371600" lvl="3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خطر اتساع معده</a:t>
            </a:r>
          </a:p>
          <a:p>
            <a:pPr marL="0" indent="0" algn="r" rtl="1">
              <a:buNone/>
            </a:pPr>
            <a:endParaRPr lang="en-US" sz="1200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77585"/>
            <a:ext cx="5875713" cy="6666808"/>
          </a:xfrm>
          <a:solidFill>
            <a:srgbClr val="FF99FF"/>
          </a:solidFill>
        </p:spPr>
        <p:txBody>
          <a:bodyPr>
            <a:normAutofit fontScale="55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مکانیسم اثر (</a:t>
            </a:r>
            <a:r>
              <a:rPr lang="en-US" dirty="0" smtClean="0">
                <a:cs typeface="2  Baran" panose="00000400000000000000" pitchFamily="2" charset="-78"/>
              </a:rPr>
              <a:t>Mechanism of Action)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سه مکانیسم اصلی: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۱. آگونیست گیرنده‌های </a:t>
            </a:r>
            <a:r>
              <a:rPr lang="el-GR" dirty="0" smtClean="0">
                <a:cs typeface="2  Baran" panose="00000400000000000000" pitchFamily="2" charset="-78"/>
              </a:rPr>
              <a:t>α₂ </a:t>
            </a:r>
            <a:r>
              <a:rPr lang="fa-IR" dirty="0" smtClean="0">
                <a:cs typeface="2  Baran" panose="00000400000000000000" pitchFamily="2" charset="-78"/>
              </a:rPr>
              <a:t>آدرنرژیک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علت اصلی علائم </a:t>
            </a:r>
            <a:r>
              <a:rPr lang="en-US" dirty="0" smtClean="0">
                <a:cs typeface="2  Baran" panose="00000400000000000000" pitchFamily="2" charset="-78"/>
              </a:rPr>
              <a:t>CNS </a:t>
            </a:r>
            <a:r>
              <a:rPr lang="fa-IR" dirty="0" smtClean="0">
                <a:cs typeface="2  Baran" panose="00000400000000000000" pitchFamily="2" charset="-78"/>
              </a:rPr>
              <a:t>و قلبی: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برادی‌کاردی، هیپوتانسیون، افسردگی </a:t>
            </a:r>
            <a:r>
              <a:rPr lang="en-US" dirty="0" smtClean="0">
                <a:cs typeface="2  Baran" panose="00000400000000000000" pitchFamily="2" charset="-78"/>
              </a:rPr>
              <a:t>CNS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کاهش </a:t>
            </a:r>
            <a:r>
              <a:rPr lang="en-US" dirty="0" err="1" smtClean="0">
                <a:cs typeface="2  Baran" panose="00000400000000000000" pitchFamily="2" charset="-78"/>
              </a:rPr>
              <a:t>cAMP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از طریق مهار آدنیلات سیکلاز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پانکراس → ↓انسولین، ↑گلوکاگون → هیپرگلیسمی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۲. فعالیت روی گیرنده‌های </a:t>
            </a:r>
            <a:r>
              <a:rPr lang="el-GR" dirty="0" smtClean="0">
                <a:cs typeface="2  Baran" panose="00000400000000000000" pitchFamily="2" charset="-78"/>
              </a:rPr>
              <a:t>α₁</a:t>
            </a:r>
          </a:p>
          <a:p>
            <a:pPr marL="914400" lvl="2" indent="0" algn="r" rtl="1">
              <a:buNone/>
            </a:pPr>
            <a:r>
              <a:rPr lang="el-GR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اثر خفیف: نقش در تغییرات فشار خون (گاهی متناقض)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۳. مهار آنزیم </a:t>
            </a:r>
            <a:r>
              <a:rPr lang="en-US" dirty="0" smtClean="0">
                <a:cs typeface="2  Baran" panose="00000400000000000000" pitchFamily="2" charset="-78"/>
              </a:rPr>
              <a:t>MAO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en-US" dirty="0" err="1" smtClean="0">
                <a:cs typeface="2  Baran" panose="00000400000000000000" pitchFamily="2" charset="-78"/>
              </a:rPr>
              <a:t>Amitraz</a:t>
            </a:r>
            <a:r>
              <a:rPr lang="en-US" dirty="0" smtClean="0">
                <a:cs typeface="2  Baran" panose="00000400000000000000" pitchFamily="2" charset="-78"/>
              </a:rPr>
              <a:t> → </a:t>
            </a:r>
            <a:r>
              <a:rPr lang="fa-IR" dirty="0" smtClean="0">
                <a:cs typeface="2  Baran" panose="00000400000000000000" pitchFamily="2" charset="-78"/>
              </a:rPr>
              <a:t>مهار </a:t>
            </a:r>
            <a:r>
              <a:rPr lang="en-US" dirty="0" smtClean="0">
                <a:cs typeface="2  Baran" panose="00000400000000000000" pitchFamily="2" charset="-78"/>
              </a:rPr>
              <a:t>MAO-A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BTS-27271 → </a:t>
            </a:r>
            <a:r>
              <a:rPr lang="fa-IR" dirty="0" smtClean="0">
                <a:cs typeface="2  Baran" panose="00000400000000000000" pitchFamily="2" charset="-78"/>
              </a:rPr>
              <a:t>مهار </a:t>
            </a:r>
            <a:r>
              <a:rPr lang="en-US" dirty="0" smtClean="0">
                <a:cs typeface="2  Baran" panose="00000400000000000000" pitchFamily="2" charset="-78"/>
              </a:rPr>
              <a:t>MAO-B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→ </a:t>
            </a:r>
            <a:r>
              <a:rPr lang="fa-IR" dirty="0" smtClean="0">
                <a:cs typeface="2  Baran" panose="00000400000000000000" pitchFamily="2" charset="-78"/>
              </a:rPr>
              <a:t>توجیه اختلالات رفتاری، نوروتوکسیسیته، باروری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توکسیسیتی (</a:t>
            </a:r>
            <a:r>
              <a:rPr lang="en-US" dirty="0" smtClean="0">
                <a:cs typeface="2  Baran" panose="00000400000000000000" pitchFamily="2" charset="-78"/>
              </a:rPr>
              <a:t>Toxicity)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الف. مسمومیت حاد (</a:t>
            </a:r>
            <a:r>
              <a:rPr lang="en-US" dirty="0" smtClean="0">
                <a:cs typeface="2  Baran" panose="00000400000000000000" pitchFamily="2" charset="-78"/>
              </a:rPr>
              <a:t>Acute)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علائم معمول: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GI: </a:t>
            </a:r>
            <a:r>
              <a:rPr lang="fa-IR" dirty="0" smtClean="0">
                <a:cs typeface="2  Baran" panose="00000400000000000000" pitchFamily="2" charset="-78"/>
              </a:rPr>
              <a:t>تهوع، استفراغ، ترشح بزاق، </a:t>
            </a:r>
            <a:r>
              <a:rPr lang="en-US" dirty="0" smtClean="0">
                <a:cs typeface="2  Baran" panose="00000400000000000000" pitchFamily="2" charset="-78"/>
              </a:rPr>
              <a:t>CNS: </a:t>
            </a:r>
            <a:r>
              <a:rPr lang="fa-IR" dirty="0" smtClean="0">
                <a:cs typeface="2  Baran" panose="00000400000000000000" pitchFamily="2" charset="-78"/>
              </a:rPr>
              <a:t>لتارژی، افسردگی، آتاکسی، کما، قلبی: برادی‌کاردی، هیپوتانسیون، تنفس: دپرشن، برادپنه، مردمک: میدریاز، دما: هیپوترمی، آزمایشات: هیپرگلیسمی، ↑آنزیم‌های کبدی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موارد مهم در گونه‌ها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گربه: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بسیار حساس، هیپوترمی، برادی‌آریتمی، افت فشار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سگ: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شایع‌ترین مورد، تغییرات </a:t>
            </a:r>
            <a:r>
              <a:rPr lang="en-US" dirty="0" smtClean="0">
                <a:cs typeface="2  Baran" panose="00000400000000000000" pitchFamily="2" charset="-78"/>
              </a:rPr>
              <a:t>ECG: </a:t>
            </a:r>
            <a:r>
              <a:rPr lang="fa-IR" dirty="0" smtClean="0">
                <a:cs typeface="2  Baran" panose="00000400000000000000" pitchFamily="2" charset="-78"/>
              </a:rPr>
              <a:t>افزایش </a:t>
            </a:r>
            <a:r>
              <a:rPr lang="en-US" dirty="0" smtClean="0">
                <a:cs typeface="2  Baran" panose="00000400000000000000" pitchFamily="2" charset="-78"/>
              </a:rPr>
              <a:t>QT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اسب: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بسیار حساس، نشانه‌ها: کولیک، بی‌اشتهایی، تعریق، عدم دفع مدفوع/ادرار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گاو: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بعد از تزریق اشتباهی </a:t>
            </a:r>
            <a:r>
              <a:rPr lang="en-US" dirty="0" smtClean="0">
                <a:cs typeface="2  Baran" panose="00000400000000000000" pitchFamily="2" charset="-78"/>
              </a:rPr>
              <a:t>IM: </a:t>
            </a:r>
            <a:r>
              <a:rPr lang="fa-IR" dirty="0" smtClean="0">
                <a:cs typeface="2  Baran" panose="00000400000000000000" pitchFamily="2" charset="-78"/>
              </a:rPr>
              <a:t>افسردگی، اتساع شکم، فقدان رفلکس مردمکی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زایلن = افزایش سمیّت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ترکیبات </a:t>
            </a:r>
            <a:r>
              <a:rPr lang="en-US" dirty="0" smtClean="0">
                <a:cs typeface="2  Baran" panose="00000400000000000000" pitchFamily="2" charset="-78"/>
              </a:rPr>
              <a:t>EC </a:t>
            </a:r>
            <a:r>
              <a:rPr lang="fa-IR" dirty="0" smtClean="0">
                <a:cs typeface="2  Baran" panose="00000400000000000000" pitchFamily="2" charset="-78"/>
              </a:rPr>
              <a:t>حاوی زایلن، سمیت را شدیدتر می‌کنند.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ماده‌ها حساسیت بیشتر است.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6. مسمومیت مزمن (</a:t>
            </a:r>
            <a:r>
              <a:rPr lang="en-US" dirty="0" smtClean="0">
                <a:cs typeface="2  Baran" panose="00000400000000000000" pitchFamily="2" charset="-78"/>
              </a:rPr>
              <a:t>Chronic Toxicity)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اختلالات غددی–هورمونی، اثرات کاهش باروری، مهار نورآدرنالین در هیپوتالاموس → کاهش </a:t>
            </a:r>
            <a:r>
              <a:rPr lang="en-US" dirty="0" err="1" smtClean="0">
                <a:cs typeface="2  Baran" panose="00000400000000000000" pitchFamily="2" charset="-78"/>
              </a:rPr>
              <a:t>GnRH</a:t>
            </a:r>
            <a:r>
              <a:rPr lang="en-US" dirty="0" smtClean="0">
                <a:cs typeface="2  Baran" panose="00000400000000000000" pitchFamily="2" charset="-78"/>
              </a:rPr>
              <a:t> → </a:t>
            </a:r>
            <a:r>
              <a:rPr lang="fa-IR" dirty="0" smtClean="0">
                <a:cs typeface="2  Baran" panose="00000400000000000000" pitchFamily="2" charset="-78"/>
              </a:rPr>
              <a:t>اختلال تولیدمثل، اثرات روی جنین:</a:t>
            </a:r>
          </a:p>
        </p:txBody>
      </p:sp>
    </p:spTree>
    <p:extLst>
      <p:ext uri="{BB962C8B-B14F-4D97-AF65-F5344CB8AC3E}">
        <p14:creationId xmlns:p14="http://schemas.microsoft.com/office/powerpoint/2010/main" val="207916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Fipronil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8298" y="1313411"/>
            <a:ext cx="5781502" cy="5544589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3. فارماکوکینتیک / توکسیکوکینتیک</a:t>
            </a: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سگ و گربه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اسپات‌آن بر روی پوست گردن → انتشار در لایه‌های چربی پوست و فولیکول.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پایداری روی مو: حدود ۱ ماه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بیشترین غلظت روی مو: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24 </a:t>
            </a:r>
            <a:r>
              <a:rPr lang="fa-IR" dirty="0" smtClean="0">
                <a:cs typeface="2  Baran" panose="00000400000000000000" pitchFamily="2" charset="-78"/>
              </a:rPr>
              <a:t>ساعت بعد از </a:t>
            </a:r>
            <a:r>
              <a:rPr lang="en-US" dirty="0" smtClean="0">
                <a:cs typeface="2  Baran" panose="00000400000000000000" pitchFamily="2" charset="-78"/>
              </a:rPr>
              <a:t>Frontline / </a:t>
            </a:r>
            <a:r>
              <a:rPr lang="en-US" dirty="0" err="1" smtClean="0">
                <a:cs typeface="2  Baran" panose="00000400000000000000" pitchFamily="2" charset="-78"/>
              </a:rPr>
              <a:t>Parastar</a:t>
            </a:r>
            <a:r>
              <a:rPr lang="en-US" dirty="0" smtClean="0">
                <a:cs typeface="2  Baran" panose="00000400000000000000" pitchFamily="2" charset="-78"/>
              </a:rPr>
              <a:t> Plus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72 </a:t>
            </a:r>
            <a:r>
              <a:rPr lang="fa-IR" dirty="0" smtClean="0">
                <a:cs typeface="2  Baran" panose="00000400000000000000" pitchFamily="2" charset="-78"/>
              </a:rPr>
              <a:t>ساعت بعد از </a:t>
            </a:r>
            <a:r>
              <a:rPr lang="en-US" dirty="0" err="1" smtClean="0">
                <a:cs typeface="2  Baran" panose="00000400000000000000" pitchFamily="2" charset="-78"/>
              </a:rPr>
              <a:t>Certifect</a:t>
            </a:r>
            <a:endParaRPr lang="en-US" dirty="0" smtClean="0">
              <a:cs typeface="2  Baran" panose="00000400000000000000" pitchFamily="2" charset="-78"/>
            </a:endParaRP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با شیب افزایشی، حدود 29 روز قابل شناسایی است.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مسیرهای متابولیت اصلی: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en-US" dirty="0" err="1" smtClean="0">
                <a:cs typeface="2  Baran" panose="00000400000000000000" pitchFamily="2" charset="-78"/>
              </a:rPr>
              <a:t>Fipronil</a:t>
            </a:r>
            <a:r>
              <a:rPr lang="en-US" dirty="0" smtClean="0">
                <a:cs typeface="2  Baran" panose="00000400000000000000" pitchFamily="2" charset="-78"/>
              </a:rPr>
              <a:t> sulfone (</a:t>
            </a:r>
            <a:r>
              <a:rPr lang="fa-IR" dirty="0" smtClean="0">
                <a:cs typeface="2  Baran" panose="00000400000000000000" pitchFamily="2" charset="-78"/>
              </a:rPr>
              <a:t>اکسیداسیون — متابولیت اصلی و سمی‌تر)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en-US" dirty="0" err="1" smtClean="0">
                <a:cs typeface="2  Baran" panose="00000400000000000000" pitchFamily="2" charset="-78"/>
              </a:rPr>
              <a:t>Fipronil</a:t>
            </a:r>
            <a:r>
              <a:rPr lang="en-US" dirty="0" smtClean="0">
                <a:cs typeface="2  Baran" panose="00000400000000000000" pitchFamily="2" charset="-78"/>
              </a:rPr>
              <a:t> sulfide (</a:t>
            </a:r>
            <a:r>
              <a:rPr lang="fa-IR" dirty="0" smtClean="0">
                <a:cs typeface="2  Baran" panose="00000400000000000000" pitchFamily="2" charset="-78"/>
              </a:rPr>
              <a:t>احیای گروه </a:t>
            </a:r>
            <a:r>
              <a:rPr lang="en-US" dirty="0" err="1" smtClean="0">
                <a:cs typeface="2  Baran" panose="00000400000000000000" pitchFamily="2" charset="-78"/>
              </a:rPr>
              <a:t>sulfinyl</a:t>
            </a:r>
            <a:r>
              <a:rPr lang="en-US" dirty="0" smtClean="0">
                <a:cs typeface="2  Baran" panose="00000400000000000000" pitchFamily="2" charset="-78"/>
              </a:rPr>
              <a:t>)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en-US" dirty="0" err="1" smtClean="0">
                <a:cs typeface="2  Baran" panose="00000400000000000000" pitchFamily="2" charset="-78"/>
              </a:rPr>
              <a:t>Fipronil</a:t>
            </a:r>
            <a:r>
              <a:rPr lang="en-US" dirty="0" smtClean="0">
                <a:cs typeface="2  Baran" panose="00000400000000000000" pitchFamily="2" charset="-78"/>
              </a:rPr>
              <a:t> amide (</a:t>
            </a:r>
            <a:r>
              <a:rPr lang="fa-IR" dirty="0" smtClean="0">
                <a:cs typeface="2  Baran" panose="00000400000000000000" pitchFamily="2" charset="-78"/>
              </a:rPr>
              <a:t>هیدرولیز گروه سیانو)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فوتودگرادیشن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زیر نور آفتاب → تشکیل </a:t>
            </a:r>
            <a:r>
              <a:rPr lang="en-US" dirty="0" err="1" smtClean="0">
                <a:cs typeface="2  Baran" panose="00000400000000000000" pitchFamily="2" charset="-78"/>
              </a:rPr>
              <a:t>fipronil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en-US" dirty="0" err="1" smtClean="0">
                <a:cs typeface="2  Baran" panose="00000400000000000000" pitchFamily="2" charset="-78"/>
              </a:rPr>
              <a:t>desulfinyl</a:t>
            </a:r>
            <a:r>
              <a:rPr lang="en-US" dirty="0" smtClean="0">
                <a:cs typeface="2  Baran" panose="00000400000000000000" pitchFamily="2" charset="-78"/>
              </a:rPr>
              <a:t> (</a:t>
            </a:r>
            <a:r>
              <a:rPr lang="fa-IR" dirty="0" smtClean="0">
                <a:cs typeface="2  Baran" panose="00000400000000000000" pitchFamily="2" charset="-78"/>
              </a:rPr>
              <a:t>پایدار، تجمع‌پذیر، بسیار سمی برای حشرات)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این متابولیت در پستانداران تشکیل نمی‌شود اما سمی‌ترین ماده برای حشرات است.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اثرات متابولیکی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القای </a:t>
            </a:r>
            <a:r>
              <a:rPr lang="en-US" dirty="0" smtClean="0">
                <a:cs typeface="2  Baran" panose="00000400000000000000" pitchFamily="2" charset="-78"/>
              </a:rPr>
              <a:t>CYP450 </a:t>
            </a:r>
            <a:r>
              <a:rPr lang="fa-IR" dirty="0" smtClean="0">
                <a:cs typeface="2  Baran" panose="00000400000000000000" pitchFamily="2" charset="-78"/>
              </a:rPr>
              <a:t>خصوصاً </a:t>
            </a:r>
            <a:r>
              <a:rPr lang="en-US" dirty="0" smtClean="0">
                <a:cs typeface="2  Baran" panose="00000400000000000000" pitchFamily="2" charset="-78"/>
              </a:rPr>
              <a:t>CYP3A4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امکان ایجاد تداخل دارویی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آثار هپاتوتوکسیک در دوزهای بالا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365125"/>
            <a:ext cx="5781503" cy="6240722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endParaRPr lang="en-US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‌</a:t>
            </a:r>
            <a:r>
              <a:rPr lang="fa-IR" dirty="0" smtClean="0">
                <a:cs typeface="2  Baran" panose="00000400000000000000" pitchFamily="2" charset="-78"/>
              </a:rPr>
              <a:t>فایپرونیل (</a:t>
            </a:r>
            <a:r>
              <a:rPr lang="en-US" dirty="0" smtClean="0">
                <a:cs typeface="2  Baran" panose="00000400000000000000" pitchFamily="2" charset="-78"/>
              </a:rPr>
              <a:t>) </a:t>
            </a:r>
            <a:r>
              <a:rPr lang="fa-IR" dirty="0" smtClean="0">
                <a:cs typeface="2  Baran" panose="00000400000000000000" pitchFamily="2" charset="-78"/>
              </a:rPr>
              <a:t>یک حشره‌کش از گروه فنیل‌پیرازول‌ها است.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ماده مؤثرهٔ اصلی در محصولات: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Frontline (</a:t>
            </a:r>
            <a:r>
              <a:rPr lang="fa-IR" dirty="0" smtClean="0">
                <a:cs typeface="2  Baran" panose="00000400000000000000" pitchFamily="2" charset="-78"/>
              </a:rPr>
              <a:t>اسپری و اسپات‌آن)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en-US" dirty="0" err="1" smtClean="0">
                <a:cs typeface="2  Baran" panose="00000400000000000000" pitchFamily="2" charset="-78"/>
              </a:rPr>
              <a:t>Certifect</a:t>
            </a:r>
            <a:r>
              <a:rPr lang="en-US" dirty="0" smtClean="0">
                <a:cs typeface="2  Baran" panose="00000400000000000000" pitchFamily="2" charset="-78"/>
              </a:rPr>
              <a:t>، </a:t>
            </a:r>
            <a:r>
              <a:rPr lang="en-US" dirty="0" err="1" smtClean="0">
                <a:cs typeface="2  Baran" panose="00000400000000000000" pitchFamily="2" charset="-78"/>
              </a:rPr>
              <a:t>Parastar</a:t>
            </a:r>
            <a:r>
              <a:rPr lang="en-US" dirty="0" smtClean="0">
                <a:cs typeface="2  Baran" panose="00000400000000000000" pitchFamily="2" charset="-78"/>
              </a:rPr>
              <a:t> Plus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طیف اثر در دام کوچک: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کک‌ها، مراحل مختلف کنه‌ها، مایت‌ها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ترکیب با متوپرن برای کنترل مراحل نابالغ کک استفاده می‌شود.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مصارف دیگر: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طعمه مورچه/سوسک/موریانه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اسپری حیوانات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گرانول چمن برای مول‌کریکت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کشاورزی (خاک و پوشش بذر)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ویژگی‌ها: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محلولیت کم در آب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پایداری متوسط در محیط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اثر پایا روی انگل‌ها (</a:t>
            </a:r>
            <a:r>
              <a:rPr lang="en-US" dirty="0" smtClean="0">
                <a:cs typeface="2  Baran" panose="00000400000000000000" pitchFamily="2" charset="-78"/>
              </a:rPr>
              <a:t>residual activity)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پایداری در برابر نور، آب، حمام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‌	حوادث سمی در حیوانات بیشتر ناشی از لیسیدن محل اسپات‌آن یا بلع اتفاقی است.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ه	در انسان‌ها: 81 مورد گزارش‌شده (۱۹۹۴–۱۹۹۹، پاریس)</a:t>
            </a: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198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1" y="182880"/>
            <a:ext cx="5897880" cy="6461760"/>
          </a:xfrm>
          <a:solidFill>
            <a:srgbClr val="FFC000"/>
          </a:solidFill>
        </p:spPr>
        <p:txBody>
          <a:bodyPr>
            <a:normAutofit fontScale="47500" lnSpcReduction="2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. </a:t>
            </a:r>
            <a:r>
              <a:rPr lang="fa-IR" dirty="0" smtClean="0">
                <a:cs typeface="2  Baran" panose="00000400000000000000" pitchFamily="2" charset="-78"/>
              </a:rPr>
              <a:t>تشخیص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بر اساس: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سابقه مصرف یا تماس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علائم عصبی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آزمون‌های شیمیایی: تشخیص فایپرونیل/سولفون در: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	خون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	بافت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	چربی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	مو (تا ۴ هفته قابل تشخیص)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 (</a:t>
            </a:r>
            <a:r>
              <a:rPr lang="en-US" dirty="0" smtClean="0">
                <a:cs typeface="2  Baran" panose="00000400000000000000" pitchFamily="2" charset="-78"/>
              </a:rPr>
              <a:t>Treatment)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آنتی‌دوت اختصاصی وجود ندارد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 شامل: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شست‌وشوی محل اسپات‌آن → شامپو غیرحشره‌کش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صورت بلع: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آب یا شیر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گاستریک لاوِژ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ذغال فعال 1–4 </a:t>
            </a:r>
            <a:r>
              <a:rPr lang="en-US" dirty="0" smtClean="0">
                <a:cs typeface="2  Baran" panose="00000400000000000000" pitchFamily="2" charset="-78"/>
              </a:rPr>
              <a:t>g/kg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Cathartic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 علائم پوستی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آنتی‌هیستامین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هیدروکورتیزون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آنتی‌بیوتیک در صورت عفونت ثانویه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 سیستمیک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کنترل تشنج (بنزودیازپین در صورت نیاز)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پایش دمای بدن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مایعات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نکات کلیدی و هشدارها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نباید در: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حیوانات ضعیف، مسن، باردار، شیرده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توله &lt; 10 هفته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بچه‌گربه &lt; 12 هفته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استفاده شود.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خرگوش‌ها: ممنوع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متابولیت </a:t>
            </a:r>
            <a:r>
              <a:rPr lang="en-US" dirty="0" err="1" smtClean="0">
                <a:cs typeface="2  Baran" panose="00000400000000000000" pitchFamily="2" charset="-78"/>
              </a:rPr>
              <a:t>fipronil</a:t>
            </a:r>
            <a:r>
              <a:rPr lang="en-US" dirty="0" smtClean="0">
                <a:cs typeface="2  Baran" panose="00000400000000000000" pitchFamily="2" charset="-78"/>
              </a:rPr>
              <a:t> sulfone </a:t>
            </a:r>
            <a:r>
              <a:rPr lang="fa-IR" dirty="0" smtClean="0">
                <a:cs typeface="2  Baran" panose="00000400000000000000" pitchFamily="2" charset="-78"/>
              </a:rPr>
              <a:t>مهم‌ترین عامل سمیت مزمن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انتخاب‌پذیری بالا برای حشرات = ایمنی نسبی در پستانداران (اما در مصرف بیش از حد خطرناک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10836"/>
            <a:ext cx="5892338" cy="6644640"/>
          </a:xfrm>
          <a:solidFill>
            <a:srgbClr val="FFC000"/>
          </a:solidFill>
        </p:spPr>
        <p:txBody>
          <a:bodyPr>
            <a:normAutofit fontScale="47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مکانیسم اثر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حشرات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غیررقابتی کانال کلر گابا (</a:t>
            </a:r>
            <a:r>
              <a:rPr lang="en-US" dirty="0" smtClean="0">
                <a:cs typeface="2  Baran" panose="00000400000000000000" pitchFamily="2" charset="-78"/>
              </a:rPr>
              <a:t>GABAA)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جلوگیری از مهار نورونی → هایپر اگزیتاسیون → فلجی → مرگ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انتخاب‌پذیری بالا (۵۰۰ برابر بیشتر از پستانداران) به‌دلیل: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تمایل بیشتر به زیرواحد </a:t>
            </a:r>
            <a:r>
              <a:rPr lang="el-GR" dirty="0" smtClean="0">
                <a:cs typeface="2  Baran" panose="00000400000000000000" pitchFamily="2" charset="-78"/>
              </a:rPr>
              <a:t>β3 </a:t>
            </a:r>
            <a:r>
              <a:rPr lang="fa-IR" dirty="0" smtClean="0">
                <a:cs typeface="2  Baran" panose="00000400000000000000" pitchFamily="2" charset="-78"/>
              </a:rPr>
              <a:t>گیرنده </a:t>
            </a:r>
            <a:r>
              <a:rPr lang="en-US" dirty="0" smtClean="0">
                <a:cs typeface="2  Baran" panose="00000400000000000000" pitchFamily="2" charset="-78"/>
              </a:rPr>
              <a:t>GABAA </a:t>
            </a:r>
            <a:r>
              <a:rPr lang="fa-IR" dirty="0" smtClean="0">
                <a:cs typeface="2  Baran" panose="00000400000000000000" pitchFamily="2" charset="-78"/>
              </a:rPr>
              <a:t>در حشرات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پستانداران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متابولیت </a:t>
            </a:r>
            <a:r>
              <a:rPr lang="en-US" dirty="0" err="1" smtClean="0">
                <a:cs typeface="2  Baran" panose="00000400000000000000" pitchFamily="2" charset="-78"/>
              </a:rPr>
              <a:t>fipronil</a:t>
            </a:r>
            <a:r>
              <a:rPr lang="en-US" dirty="0" smtClean="0">
                <a:cs typeface="2  Baran" panose="00000400000000000000" pitchFamily="2" charset="-78"/>
              </a:rPr>
              <a:t> sulfone </a:t>
            </a:r>
            <a:r>
              <a:rPr lang="fa-IR" dirty="0" smtClean="0">
                <a:cs typeface="2  Baran" panose="00000400000000000000" pitchFamily="2" charset="-78"/>
              </a:rPr>
              <a:t>نقش اصلی سمی را دارد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اثرات سلولی: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اختلال تنفس میتوکندری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استرس اکسیداتیو و نیتروزاتیو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اختلال </a:t>
            </a:r>
            <a:r>
              <a:rPr lang="en-US" dirty="0" smtClean="0">
                <a:cs typeface="2  Baran" panose="00000400000000000000" pitchFamily="2" charset="-78"/>
              </a:rPr>
              <a:t>Ca++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آپوپتوز / اتوفاژی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اختلال تیروئید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دیده شده در موش → کاهش دفع صفراوی </a:t>
            </a:r>
            <a:r>
              <a:rPr lang="en-US" dirty="0" smtClean="0">
                <a:cs typeface="2  Baran" panose="00000400000000000000" pitchFamily="2" charset="-78"/>
              </a:rPr>
              <a:t>T4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در گوسفند دیده نشده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err="1" smtClean="0">
                <a:cs typeface="2  Baran" panose="00000400000000000000" pitchFamily="2" charset="-78"/>
              </a:rPr>
              <a:t>fipronil</a:t>
            </a:r>
            <a:r>
              <a:rPr lang="en-US" dirty="0" smtClean="0">
                <a:cs typeface="2  Baran" panose="00000400000000000000" pitchFamily="2" charset="-78"/>
              </a:rPr>
              <a:t> sulfone </a:t>
            </a:r>
            <a:r>
              <a:rPr lang="fa-IR" dirty="0" smtClean="0">
                <a:cs typeface="2  Baran" panose="00000400000000000000" pitchFamily="2" charset="-78"/>
              </a:rPr>
              <a:t>مهم‌ترین عامل اختلال تیروئید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سمیت (</a:t>
            </a:r>
            <a:r>
              <a:rPr lang="en-US" dirty="0" smtClean="0">
                <a:cs typeface="2  Baran" panose="00000400000000000000" pitchFamily="2" charset="-78"/>
              </a:rPr>
              <a:t>Toxicity)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الف) حیوانات آزمایشگاهی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سمیت استنشاقی متوسط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سمیت پوستی کم (</a:t>
            </a:r>
            <a:r>
              <a:rPr lang="en-US" dirty="0" smtClean="0">
                <a:cs typeface="2  Baran" panose="00000400000000000000" pitchFamily="2" charset="-78"/>
              </a:rPr>
              <a:t>LD50 ˃ 2000 mg/kg)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خرگوش‌ها بسیار حساس: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آنورکسی، لتارژی، تشنج، مرگ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منع استفاده (</a:t>
            </a:r>
            <a:r>
              <a:rPr lang="en-US" dirty="0" smtClean="0">
                <a:cs typeface="2  Baran" panose="00000400000000000000" pitchFamily="2" charset="-78"/>
              </a:rPr>
              <a:t>Contraindicated)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ب) سگ و گربه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لرزش، تشنج، آتاکسی، رفتار غیرطبیعی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معمولاً تماس نامناسب: لیسیدن محل اسپات‌آن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علائم رایج بالینی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هایپراگزیتاسیون </a:t>
            </a:r>
            <a:r>
              <a:rPr lang="en-US" dirty="0" smtClean="0">
                <a:cs typeface="2  Baran" panose="00000400000000000000" pitchFamily="2" charset="-78"/>
              </a:rPr>
              <a:t>CNS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Tremor، Convulsion، Seizure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تحریک پوستی/ریزش مو در محل اسپات‌آن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ج) حیوانات مزرعه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گوساله گاومیش (</a:t>
            </a:r>
            <a:r>
              <a:rPr lang="en-US" dirty="0" smtClean="0">
                <a:cs typeface="2  Baran" panose="00000400000000000000" pitchFamily="2" charset="-78"/>
              </a:rPr>
              <a:t>Buffalo calves):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 </a:t>
            </a:r>
            <a:r>
              <a:rPr lang="fa-IR" dirty="0" smtClean="0">
                <a:cs typeface="2  Baran" panose="00000400000000000000" pitchFamily="2" charset="-78"/>
              </a:rPr>
              <a:t>اشک‌ریزش، افسردگی، کاهش وزن، آلوپسی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بهبود طی ۲ هفته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د) پرندگان و ماهیان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پرندگان آبزی: عملاً غیرسمی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بسیار سمی برای موجودات آب شور</a:t>
            </a:r>
            <a:r>
              <a:rPr lang="en-US" dirty="0" smtClean="0">
                <a:cs typeface="2  Baran" panose="00000400000000000000" pitchFamily="2" charset="-7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7165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6" y="160713"/>
            <a:ext cx="6555970" cy="116932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Macrocyclic Lactone </a:t>
            </a:r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Endectocides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6255" y="1463040"/>
            <a:ext cx="6073832" cy="5275811"/>
          </a:xfrm>
          <a:solidFill>
            <a:srgbClr val="CCECFF"/>
          </a:solidFill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فارماکوکینتیک / توکسیکوکینتیک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ML </a:t>
            </a:r>
            <a:r>
              <a:rPr lang="fa-IR" dirty="0" smtClean="0">
                <a:cs typeface="2  Baran" panose="00000400000000000000" pitchFamily="2" charset="-78"/>
              </a:rPr>
              <a:t>ها ویژگی‌های مشترکی دارند: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جذب: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از راه‌های تزریقی، خوراکی، پوستی به‌خوبی جذب می‌شوند.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تفاوت گونه‌ای و جنسیتی وجود دارد (مثلاً جذب بیشتر در ماده گاوها).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مثال:</a:t>
            </a:r>
          </a:p>
          <a:p>
            <a:pPr marL="914400" lvl="2" indent="0" algn="r" rtl="1">
              <a:buNone/>
            </a:pPr>
            <a:r>
              <a:rPr lang="en-US" dirty="0" err="1" smtClean="0">
                <a:cs typeface="2  Baran" panose="00000400000000000000" pitchFamily="2" charset="-78"/>
              </a:rPr>
              <a:t>Selamectin</a:t>
            </a:r>
            <a:r>
              <a:rPr lang="en-US" dirty="0" smtClean="0">
                <a:cs typeface="2  Baran" panose="00000400000000000000" pitchFamily="2" charset="-78"/>
              </a:rPr>
              <a:t> → </a:t>
            </a:r>
            <a:r>
              <a:rPr lang="fa-IR" dirty="0" smtClean="0">
                <a:cs typeface="2  Baran" panose="00000400000000000000" pitchFamily="2" charset="-78"/>
              </a:rPr>
              <a:t>جذب پوستی در گربه‌ها: 74%، در سگ‌ها: 4.4%.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توزیع: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بسیار چربی‌دوست → تجمع در چربی، پوست، ریه، روده.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نیمه‌عمر طولانی‌تر در حیوانات چاق.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P-glycoprotein (P-</a:t>
            </a:r>
            <a:r>
              <a:rPr lang="en-US" dirty="0" err="1" smtClean="0">
                <a:cs typeface="2  Baran" panose="00000400000000000000" pitchFamily="2" charset="-78"/>
              </a:rPr>
              <a:t>gp</a:t>
            </a:r>
            <a:r>
              <a:rPr lang="en-US" dirty="0" smtClean="0">
                <a:cs typeface="2  Baran" panose="00000400000000000000" pitchFamily="2" charset="-78"/>
              </a:rPr>
              <a:t>) </a:t>
            </a:r>
            <a:r>
              <a:rPr lang="fa-IR" dirty="0" smtClean="0">
                <a:cs typeface="2  Baran" panose="00000400000000000000" pitchFamily="2" charset="-78"/>
              </a:rPr>
              <a:t>سد خونی–مغزی باعث ممانعت ورود </a:t>
            </a:r>
            <a:r>
              <a:rPr lang="en-US" dirty="0" smtClean="0">
                <a:cs typeface="2  Baran" panose="00000400000000000000" pitchFamily="2" charset="-78"/>
              </a:rPr>
              <a:t>ML </a:t>
            </a:r>
            <a:r>
              <a:rPr lang="fa-IR" dirty="0" smtClean="0">
                <a:cs typeface="2  Baran" panose="00000400000000000000" pitchFamily="2" charset="-78"/>
              </a:rPr>
              <a:t>به مغز می‌شود.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متابولیسم و دفع: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عمدتاً بدون تغییر از طریق صفرا → مدفوع.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چرخه انتروهپاتیک قوی (تا 20%).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خروج تا 95% به صورت دست‌نخورده.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نقش </a:t>
            </a:r>
            <a:r>
              <a:rPr lang="en-US" dirty="0" smtClean="0">
                <a:cs typeface="2  Baran" panose="00000400000000000000" pitchFamily="2" charset="-78"/>
              </a:rPr>
              <a:t>P-</a:t>
            </a:r>
            <a:r>
              <a:rPr lang="en-US" dirty="0" err="1" smtClean="0">
                <a:cs typeface="2  Baran" panose="00000400000000000000" pitchFamily="2" charset="-78"/>
              </a:rPr>
              <a:t>gp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و حساسیت نژادی: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نقص ژن </a:t>
            </a:r>
            <a:r>
              <a:rPr lang="en-US" dirty="0" smtClean="0">
                <a:cs typeface="2  Baran" panose="00000400000000000000" pitchFamily="2" charset="-78"/>
              </a:rPr>
              <a:t>ABCB1/MDR1 → P-</a:t>
            </a:r>
            <a:r>
              <a:rPr lang="en-US" dirty="0" err="1" smtClean="0">
                <a:cs typeface="2  Baran" panose="00000400000000000000" pitchFamily="2" charset="-78"/>
              </a:rPr>
              <a:t>gp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معیوب →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ورود مقدار بسیار کم </a:t>
            </a:r>
            <a:r>
              <a:rPr lang="en-US" dirty="0" smtClean="0">
                <a:cs typeface="2  Baran" panose="00000400000000000000" pitchFamily="2" charset="-78"/>
              </a:rPr>
              <a:t>ML </a:t>
            </a:r>
            <a:r>
              <a:rPr lang="fa-IR" dirty="0" smtClean="0">
                <a:cs typeface="2  Baran" panose="00000400000000000000" pitchFamily="2" charset="-78"/>
              </a:rPr>
              <a:t>نیز به مغز → توکسیکوز.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داروهای مهارکننده </a:t>
            </a:r>
            <a:r>
              <a:rPr lang="en-US" dirty="0" smtClean="0">
                <a:cs typeface="2  Baran" panose="00000400000000000000" pitchFamily="2" charset="-78"/>
              </a:rPr>
              <a:t>P-</a:t>
            </a:r>
            <a:r>
              <a:rPr lang="en-US" dirty="0" err="1" smtClean="0">
                <a:cs typeface="2  Baran" panose="00000400000000000000" pitchFamily="2" charset="-78"/>
              </a:rPr>
              <a:t>gp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مثل </a:t>
            </a:r>
            <a:r>
              <a:rPr lang="en-US" dirty="0" smtClean="0">
                <a:cs typeface="2  Baran" panose="00000400000000000000" pitchFamily="2" charset="-78"/>
              </a:rPr>
              <a:t>ketoconazole </a:t>
            </a:r>
            <a:r>
              <a:rPr lang="fa-IR" dirty="0" smtClean="0">
                <a:cs typeface="2  Baran" panose="00000400000000000000" pitchFamily="2" charset="-78"/>
              </a:rPr>
              <a:t>و </a:t>
            </a:r>
            <a:r>
              <a:rPr lang="en-US" dirty="0" err="1" smtClean="0">
                <a:cs typeface="2  Baran" panose="00000400000000000000" pitchFamily="2" charset="-78"/>
              </a:rPr>
              <a:t>spinosad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خطر سمیت را افزایش می‌دهند.</a:t>
            </a: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365125"/>
            <a:ext cx="5742709" cy="6373726"/>
          </a:xfrm>
          <a:solidFill>
            <a:srgbClr val="CCECFF"/>
          </a:solidFill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endParaRPr lang="en-US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ماکرولاکتون‌ها شامل: </a:t>
            </a:r>
            <a:r>
              <a:rPr lang="en-US" dirty="0" err="1" smtClean="0">
                <a:cs typeface="2  Baran" panose="00000400000000000000" pitchFamily="2" charset="-78"/>
              </a:rPr>
              <a:t>ivermectin</a:t>
            </a:r>
            <a:r>
              <a:rPr lang="en-US" dirty="0" smtClean="0">
                <a:cs typeface="2  Baran" panose="00000400000000000000" pitchFamily="2" charset="-78"/>
              </a:rPr>
              <a:t>, </a:t>
            </a:r>
            <a:r>
              <a:rPr lang="en-US" dirty="0" err="1" smtClean="0">
                <a:cs typeface="2  Baran" panose="00000400000000000000" pitchFamily="2" charset="-78"/>
              </a:rPr>
              <a:t>abamectin</a:t>
            </a:r>
            <a:r>
              <a:rPr lang="en-US" dirty="0" smtClean="0">
                <a:cs typeface="2  Baran" panose="00000400000000000000" pitchFamily="2" charset="-78"/>
              </a:rPr>
              <a:t>, </a:t>
            </a:r>
            <a:r>
              <a:rPr lang="en-US" dirty="0" err="1" smtClean="0">
                <a:cs typeface="2  Baran" panose="00000400000000000000" pitchFamily="2" charset="-78"/>
              </a:rPr>
              <a:t>doramectin</a:t>
            </a:r>
            <a:r>
              <a:rPr lang="en-US" dirty="0" smtClean="0">
                <a:cs typeface="2  Baran" panose="00000400000000000000" pitchFamily="2" charset="-78"/>
              </a:rPr>
              <a:t>, </a:t>
            </a:r>
            <a:r>
              <a:rPr lang="en-US" dirty="0" err="1" smtClean="0">
                <a:cs typeface="2  Baran" panose="00000400000000000000" pitchFamily="2" charset="-78"/>
              </a:rPr>
              <a:t>eprinomectin</a:t>
            </a:r>
            <a:r>
              <a:rPr lang="en-US" dirty="0" smtClean="0">
                <a:cs typeface="2  Baran" panose="00000400000000000000" pitchFamily="2" charset="-78"/>
              </a:rPr>
              <a:t>, </a:t>
            </a:r>
            <a:r>
              <a:rPr lang="en-US" dirty="0" err="1" smtClean="0">
                <a:cs typeface="2  Baran" panose="00000400000000000000" pitchFamily="2" charset="-78"/>
              </a:rPr>
              <a:t>selamectin</a:t>
            </a:r>
            <a:r>
              <a:rPr lang="en-US" dirty="0" smtClean="0">
                <a:cs typeface="2  Baran" panose="00000400000000000000" pitchFamily="2" charset="-78"/>
              </a:rPr>
              <a:t>, </a:t>
            </a:r>
            <a:r>
              <a:rPr lang="en-US" dirty="0" err="1" smtClean="0">
                <a:cs typeface="2  Baran" panose="00000400000000000000" pitchFamily="2" charset="-78"/>
              </a:rPr>
              <a:t>milbemycin</a:t>
            </a:r>
            <a:r>
              <a:rPr lang="en-US" dirty="0" smtClean="0">
                <a:cs typeface="2  Baran" panose="00000400000000000000" pitchFamily="2" charset="-78"/>
              </a:rPr>
              <a:t>, </a:t>
            </a:r>
            <a:r>
              <a:rPr lang="en-US" dirty="0" err="1" smtClean="0">
                <a:cs typeface="2  Baran" panose="00000400000000000000" pitchFamily="2" charset="-78"/>
              </a:rPr>
              <a:t>moxidectin</a:t>
            </a:r>
            <a:r>
              <a:rPr lang="en-US" dirty="0" smtClean="0">
                <a:cs typeface="2  Baran" panose="00000400000000000000" pitchFamily="2" charset="-78"/>
              </a:rPr>
              <a:t>.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کاربردها: حشره‌کش، کنه‌کش، نماتدکش در دام‌ها و حیوانات خانگی.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ایورمکتین اولین </a:t>
            </a:r>
            <a:r>
              <a:rPr lang="en-US" dirty="0" smtClean="0">
                <a:cs typeface="2  Baran" panose="00000400000000000000" pitchFamily="2" charset="-78"/>
              </a:rPr>
              <a:t>ML </a:t>
            </a:r>
            <a:r>
              <a:rPr lang="fa-IR" dirty="0" smtClean="0">
                <a:cs typeface="2  Baran" panose="00000400000000000000" pitchFamily="2" charset="-78"/>
              </a:rPr>
              <a:t>تولیدی از </a:t>
            </a:r>
            <a:r>
              <a:rPr lang="en-US" dirty="0" smtClean="0">
                <a:cs typeface="2  Baran" panose="00000400000000000000" pitchFamily="2" charset="-78"/>
              </a:rPr>
              <a:t>Streptomyces </a:t>
            </a:r>
            <a:r>
              <a:rPr lang="en-US" dirty="0" err="1" smtClean="0">
                <a:cs typeface="2  Baran" panose="00000400000000000000" pitchFamily="2" charset="-78"/>
              </a:rPr>
              <a:t>avermitilis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و بسیار مؤثر بر انگل‌های داخلی و خارجی (به‌جز ترماتود و سستود).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نگرانی اصلی: حساسیت نژادی در سگ‌ها به دلیل نقص ژن </a:t>
            </a:r>
            <a:r>
              <a:rPr lang="en-US" dirty="0" smtClean="0">
                <a:cs typeface="2  Baran" panose="00000400000000000000" pitchFamily="2" charset="-78"/>
              </a:rPr>
              <a:t>ABCB1/MDR1 </a:t>
            </a:r>
            <a:r>
              <a:rPr lang="fa-IR" dirty="0" smtClean="0">
                <a:cs typeface="2  Baran" panose="00000400000000000000" pitchFamily="2" charset="-78"/>
              </a:rPr>
              <a:t>که باعث اختلال در پمپ </a:t>
            </a:r>
            <a:r>
              <a:rPr lang="en-US" dirty="0" smtClean="0">
                <a:cs typeface="2  Baran" panose="00000400000000000000" pitchFamily="2" charset="-78"/>
              </a:rPr>
              <a:t>P-</a:t>
            </a:r>
            <a:r>
              <a:rPr lang="en-US" dirty="0" err="1" smtClean="0">
                <a:cs typeface="2  Baran" panose="00000400000000000000" pitchFamily="2" charset="-78"/>
              </a:rPr>
              <a:t>gp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سد خونی–مغزی می‌شود.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پنژاد حساس (</a:t>
            </a:r>
            <a:r>
              <a:rPr lang="en-US" dirty="0" smtClean="0">
                <a:cs typeface="2  Baran" panose="00000400000000000000" pitchFamily="2" charset="-78"/>
              </a:rPr>
              <a:t>Collie 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•کاربردهای وسیع در دامپزشکی: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دام‌ها: 0.1–0.5 </a:t>
            </a:r>
            <a:r>
              <a:rPr lang="en-US" dirty="0" smtClean="0">
                <a:cs typeface="2  Baran" panose="00000400000000000000" pitchFamily="2" charset="-78"/>
              </a:rPr>
              <a:t>mg/kg </a:t>
            </a:r>
            <a:r>
              <a:rPr lang="fa-IR" dirty="0" smtClean="0">
                <a:cs typeface="2  Baran" panose="00000400000000000000" pitchFamily="2" charset="-78"/>
              </a:rPr>
              <a:t>بسته به گونه و فرم.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سگ: 6 </a:t>
            </a:r>
            <a:r>
              <a:rPr lang="el-GR" dirty="0" smtClean="0">
                <a:cs typeface="2  Baran" panose="00000400000000000000" pitchFamily="2" charset="-78"/>
              </a:rPr>
              <a:t>μ</a:t>
            </a:r>
            <a:r>
              <a:rPr lang="en-US" dirty="0" smtClean="0">
                <a:cs typeface="2  Baran" panose="00000400000000000000" pitchFamily="2" charset="-78"/>
              </a:rPr>
              <a:t>g/kg (</a:t>
            </a:r>
            <a:r>
              <a:rPr lang="fa-IR" dirty="0" smtClean="0">
                <a:cs typeface="2  Baran" panose="00000400000000000000" pitchFamily="2" charset="-78"/>
              </a:rPr>
              <a:t>پیشگیری از دیروفیلاریا).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گربه: 24 </a:t>
            </a:r>
            <a:r>
              <a:rPr lang="el-GR" dirty="0" smtClean="0">
                <a:cs typeface="2  Baran" panose="00000400000000000000" pitchFamily="2" charset="-78"/>
              </a:rPr>
              <a:t>μ</a:t>
            </a:r>
            <a:r>
              <a:rPr lang="en-US" dirty="0" smtClean="0">
                <a:cs typeface="2  Baran" panose="00000400000000000000" pitchFamily="2" charset="-78"/>
              </a:rPr>
              <a:t>g/kg </a:t>
            </a:r>
            <a:r>
              <a:rPr lang="fa-IR" dirty="0" smtClean="0">
                <a:cs typeface="2  Baran" panose="00000400000000000000" pitchFamily="2" charset="-78"/>
              </a:rPr>
              <a:t>برای کنترل انگل‌ها.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</a:t>
            </a:r>
            <a:r>
              <a:rPr lang="en-US" dirty="0" smtClean="0">
                <a:cs typeface="2  Baran" panose="00000400000000000000" pitchFamily="2" charset="-78"/>
              </a:rPr>
              <a:t>ML </a:t>
            </a:r>
            <a:r>
              <a:rPr lang="fa-IR" dirty="0" smtClean="0">
                <a:cs typeface="2  Baran" panose="00000400000000000000" pitchFamily="2" charset="-78"/>
              </a:rPr>
              <a:t>های مهم دیگر: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en-US" dirty="0" err="1" smtClean="0">
                <a:cs typeface="2  Baran" panose="00000400000000000000" pitchFamily="2" charset="-78"/>
              </a:rPr>
              <a:t>Selamectin</a:t>
            </a:r>
            <a:r>
              <a:rPr lang="en-US" dirty="0" smtClean="0">
                <a:cs typeface="2  Baran" panose="00000400000000000000" pitchFamily="2" charset="-78"/>
              </a:rPr>
              <a:t> (Revolution): </a:t>
            </a:r>
            <a:r>
              <a:rPr lang="fa-IR" dirty="0" smtClean="0">
                <a:cs typeface="2  Baran" panose="00000400000000000000" pitchFamily="2" charset="-78"/>
              </a:rPr>
              <a:t>کک، جرب، هارت‌ورم.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en-US" dirty="0" err="1" smtClean="0">
                <a:cs typeface="2  Baran" panose="00000400000000000000" pitchFamily="2" charset="-78"/>
              </a:rPr>
              <a:t>Doramectin</a:t>
            </a:r>
            <a:r>
              <a:rPr lang="en-US" dirty="0" smtClean="0">
                <a:cs typeface="2  Baran" panose="00000400000000000000" pitchFamily="2" charset="-78"/>
              </a:rPr>
              <a:t> (</a:t>
            </a:r>
            <a:r>
              <a:rPr lang="en-US" dirty="0" err="1" smtClean="0">
                <a:cs typeface="2  Baran" panose="00000400000000000000" pitchFamily="2" charset="-78"/>
              </a:rPr>
              <a:t>Dectomax</a:t>
            </a:r>
            <a:r>
              <a:rPr lang="en-US" dirty="0" smtClean="0">
                <a:cs typeface="2  Baran" panose="00000400000000000000" pitchFamily="2" charset="-78"/>
              </a:rPr>
              <a:t>).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en-US" dirty="0" err="1" smtClean="0">
                <a:cs typeface="2  Baran" panose="00000400000000000000" pitchFamily="2" charset="-78"/>
              </a:rPr>
              <a:t>Eprinomectin</a:t>
            </a:r>
            <a:r>
              <a:rPr lang="en-US" dirty="0" smtClean="0">
                <a:cs typeface="2  Baran" panose="00000400000000000000" pitchFamily="2" charset="-78"/>
              </a:rPr>
              <a:t> (</a:t>
            </a:r>
            <a:r>
              <a:rPr lang="en-US" dirty="0" err="1" smtClean="0">
                <a:cs typeface="2  Baran" panose="00000400000000000000" pitchFamily="2" charset="-78"/>
              </a:rPr>
              <a:t>Eprinex</a:t>
            </a:r>
            <a:r>
              <a:rPr lang="en-US" dirty="0" smtClean="0">
                <a:cs typeface="2  Baran" panose="00000400000000000000" pitchFamily="2" charset="-78"/>
              </a:rPr>
              <a:t>): </a:t>
            </a:r>
            <a:r>
              <a:rPr lang="fa-IR" dirty="0" smtClean="0">
                <a:cs typeface="2  Baran" panose="00000400000000000000" pitchFamily="2" charset="-78"/>
              </a:rPr>
              <a:t>قابل مصرف در گاو شیری.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en-US" dirty="0" err="1" smtClean="0">
                <a:cs typeface="2  Baran" panose="00000400000000000000" pitchFamily="2" charset="-78"/>
              </a:rPr>
              <a:t>Milbemycin</a:t>
            </a:r>
            <a:r>
              <a:rPr lang="en-US" dirty="0" smtClean="0">
                <a:cs typeface="2  Baran" panose="00000400000000000000" pitchFamily="2" charset="-78"/>
              </a:rPr>
              <a:t>: </a:t>
            </a:r>
            <a:r>
              <a:rPr lang="fa-IR" dirty="0" smtClean="0">
                <a:cs typeface="2  Baran" panose="00000400000000000000" pitchFamily="2" charset="-78"/>
              </a:rPr>
              <a:t>پیشگیری از هارت‌ورم در سگ و گربه.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en-US" dirty="0" err="1" smtClean="0">
                <a:cs typeface="2  Baran" panose="00000400000000000000" pitchFamily="2" charset="-78"/>
              </a:rPr>
              <a:t>Moxidectin</a:t>
            </a:r>
            <a:r>
              <a:rPr lang="en-US" dirty="0" smtClean="0">
                <a:cs typeface="2  Baran" panose="00000400000000000000" pitchFamily="2" charset="-78"/>
              </a:rPr>
              <a:t>: </a:t>
            </a:r>
            <a:r>
              <a:rPr lang="fa-IR" dirty="0" smtClean="0">
                <a:cs typeface="2  Baran" panose="00000400000000000000" pitchFamily="2" charset="-78"/>
              </a:rPr>
              <a:t>انواع فرمولاسیون‌ها (</a:t>
            </a:r>
            <a:r>
              <a:rPr lang="en-US" dirty="0" smtClean="0">
                <a:cs typeface="2  Baran" panose="00000400000000000000" pitchFamily="2" charset="-78"/>
              </a:rPr>
              <a:t>Advantage-Multi، </a:t>
            </a:r>
            <a:r>
              <a:rPr lang="en-US" dirty="0" err="1" smtClean="0">
                <a:cs typeface="2  Baran" panose="00000400000000000000" pitchFamily="2" charset="-78"/>
              </a:rPr>
              <a:t>ProHeart</a:t>
            </a:r>
            <a:r>
              <a:rPr lang="en-US" dirty="0" smtClean="0">
                <a:cs typeface="2  Baran" panose="00000400000000000000" pitchFamily="2" charset="-78"/>
              </a:rPr>
              <a:t> 6).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8900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003" y="116376"/>
            <a:ext cx="5881255" cy="66751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تشخیص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بر اساس: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سابقه مصرف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2.	علائم بالینی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3.	اندازه‌گیری </a:t>
            </a:r>
            <a:r>
              <a:rPr lang="en-US" dirty="0" smtClean="0">
                <a:cs typeface="2  Baran" panose="00000400000000000000" pitchFamily="2" charset="-78"/>
              </a:rPr>
              <a:t>ML </a:t>
            </a:r>
            <a:r>
              <a:rPr lang="fa-IR" dirty="0" smtClean="0">
                <a:cs typeface="2  Baran" panose="00000400000000000000" pitchFamily="2" charset="-78"/>
              </a:rPr>
              <a:t>در بافت‌ها و مایعات بدن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HPLC </a:t>
            </a:r>
            <a:r>
              <a:rPr lang="fa-IR" dirty="0" smtClean="0">
                <a:cs typeface="2  Baran" panose="00000400000000000000" pitchFamily="2" charset="-78"/>
              </a:rPr>
              <a:t>با </a:t>
            </a:r>
            <a:r>
              <a:rPr lang="en-US" dirty="0" smtClean="0">
                <a:cs typeface="2  Baran" panose="00000400000000000000" pitchFamily="2" charset="-78"/>
              </a:rPr>
              <a:t>UV </a:t>
            </a:r>
            <a:r>
              <a:rPr lang="fa-IR" dirty="0" smtClean="0">
                <a:cs typeface="2  Baran" panose="00000400000000000000" pitchFamily="2" charset="-78"/>
              </a:rPr>
              <a:t>یا فلورسانس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بافت‌های مناسب: </a:t>
            </a:r>
            <a:r>
              <a:rPr lang="en-US" dirty="0" smtClean="0">
                <a:cs typeface="2  Baran" panose="00000400000000000000" pitchFamily="2" charset="-78"/>
              </a:rPr>
              <a:t>GI content، </a:t>
            </a:r>
            <a:r>
              <a:rPr lang="fa-IR" dirty="0" smtClean="0">
                <a:cs typeface="2  Baran" panose="00000400000000000000" pitchFamily="2" charset="-78"/>
              </a:rPr>
              <a:t>کبد، چربی، مدفوع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بافت مغز برای تأیید قطعی</a:t>
            </a:r>
          </a:p>
          <a:p>
            <a:pPr marL="0" indent="0" algn="r" rtl="1">
              <a:buNone/>
            </a:pPr>
            <a:endParaRPr lang="en-US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 </a:t>
            </a:r>
            <a:r>
              <a:rPr lang="en-US" dirty="0" smtClean="0">
                <a:cs typeface="2  Baran" panose="00000400000000000000" pitchFamily="2" charset="-78"/>
              </a:rPr>
              <a:t>TREATMENT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الف) جلوگیری از جذب: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ایجاد استفراغ (در حیوان هوشیار، ۲ ساعت اول)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گاستریک لاواژ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ذغال فعال (تک‌دوز یا چنددوز) — بسیار مؤثر به دلیل: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چرخه انتروهپاتیک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بازگشت </a:t>
            </a:r>
            <a:r>
              <a:rPr lang="en-US" dirty="0" smtClean="0">
                <a:cs typeface="2  Baran" panose="00000400000000000000" pitchFamily="2" charset="-78"/>
              </a:rPr>
              <a:t>ML </a:t>
            </a:r>
            <a:r>
              <a:rPr lang="fa-IR" dirty="0" smtClean="0">
                <a:cs typeface="2  Baran" panose="00000400000000000000" pitchFamily="2" charset="-78"/>
              </a:rPr>
              <a:t>از صفرا به روده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ب) چندین دوز ذغال فعال: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نیم دوز اولیه هر 4–8 ساعت برای 2–3 روز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پایش سدیم خون (خطر هیپرناترمی)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ج) پایش و درمان علامتی: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مانیتورینگ: </a:t>
            </a:r>
            <a:r>
              <a:rPr lang="en-US" dirty="0" smtClean="0">
                <a:cs typeface="2  Baran" panose="00000400000000000000" pitchFamily="2" charset="-78"/>
              </a:rPr>
              <a:t>CNS، </a:t>
            </a:r>
            <a:r>
              <a:rPr lang="fa-IR" dirty="0" smtClean="0">
                <a:cs typeface="2  Baran" panose="00000400000000000000" pitchFamily="2" charset="-78"/>
              </a:rPr>
              <a:t>تنفس، قلب، دما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مایع‌درمانی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آتروپین برای برادیکاردی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کنترل تشنج/لرزش: متوکاربامول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مراقبت پرستاری (چرخاندن، پیشگیری از زخم بستر، جلوگیری از ادرار سوختگی)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حمایت تنفسی → در موارد شدید تهویهٔ مکانیکی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د) درمان جدید و مؤثر: </a:t>
            </a:r>
            <a:r>
              <a:rPr lang="en-US" dirty="0" smtClean="0">
                <a:cs typeface="2  Baran" panose="00000400000000000000" pitchFamily="2" charset="-78"/>
              </a:rPr>
              <a:t>Lipid Emulsion Therapy (ILE)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موثر در مسمومیت‌های داروهای لیپوفیلیک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دوز: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بولوس: 1.5 </a:t>
            </a:r>
            <a:r>
              <a:rPr lang="en-US" dirty="0" smtClean="0">
                <a:cs typeface="2  Baran" panose="00000400000000000000" pitchFamily="2" charset="-78"/>
              </a:rPr>
              <a:t>mL/kg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سپس </a:t>
            </a:r>
            <a:r>
              <a:rPr lang="en-US" dirty="0" smtClean="0">
                <a:cs typeface="2  Baran" panose="00000400000000000000" pitchFamily="2" charset="-78"/>
              </a:rPr>
              <a:t>CRI: 0.25 mL/kg/min </a:t>
            </a:r>
            <a:r>
              <a:rPr lang="fa-IR" dirty="0" smtClean="0">
                <a:cs typeface="2  Baran" panose="00000400000000000000" pitchFamily="2" charset="-78"/>
              </a:rPr>
              <a:t>به مدت 30–60 دقیقه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تکرار در صورت نیاز (حداکثر 3 بار)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عوارض </a:t>
            </a:r>
            <a:r>
              <a:rPr lang="en-US" dirty="0" smtClean="0">
                <a:cs typeface="2  Baran" panose="00000400000000000000" pitchFamily="2" charset="-78"/>
              </a:rPr>
              <a:t>ILE: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پانکراتیت، ترومبوز، امبولی چربی، هیپرتری‌گلیسرید، هپاتیک لیپیدوز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55414"/>
            <a:ext cx="5803669" cy="673608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 (MECHANISM OF ACTION)</a:t>
            </a:r>
          </a:p>
          <a:p>
            <a:pPr marL="457200" lvl="1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•	</a:t>
            </a:r>
            <a:r>
              <a:rPr lang="fa-IR" sz="1100" dirty="0" smtClean="0">
                <a:cs typeface="2  Baran" panose="00000400000000000000" pitchFamily="2" charset="-78"/>
              </a:rPr>
              <a:t>اتصال با افینیتی بالا به کانال‌های کلر وابسته به گلوتامات (در بی‌مهرگان).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→ افزایش جریان کلر → هایپرپلاریزاسیون → فلج شل → مرگ انگل.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کانال‌های گلوتامات‌گیتد فقط در نماتود و آرتروپود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→ </a:t>
            </a:r>
            <a:r>
              <a:rPr lang="en-US" sz="1100" dirty="0" smtClean="0">
                <a:cs typeface="2  Baran" panose="00000400000000000000" pitchFamily="2" charset="-78"/>
              </a:rPr>
              <a:t>ML </a:t>
            </a:r>
            <a:r>
              <a:rPr lang="fa-IR" sz="1100" dirty="0" smtClean="0">
                <a:cs typeface="2  Baran" panose="00000400000000000000" pitchFamily="2" charset="-78"/>
              </a:rPr>
              <a:t>ها روی ترماتود و سستود بی‌اثرند.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در پستانداران: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فقط گیرنده‌های </a:t>
            </a:r>
            <a:r>
              <a:rPr lang="en-US" sz="1100" dirty="0" smtClean="0">
                <a:cs typeface="2  Baran" panose="00000400000000000000" pitchFamily="2" charset="-78"/>
              </a:rPr>
              <a:t>GABA </a:t>
            </a:r>
            <a:r>
              <a:rPr lang="fa-IR" sz="1100" dirty="0" smtClean="0">
                <a:cs typeface="2  Baran" panose="00000400000000000000" pitchFamily="2" charset="-78"/>
              </a:rPr>
              <a:t>در </a:t>
            </a:r>
            <a:r>
              <a:rPr lang="en-US" sz="1100" dirty="0" smtClean="0">
                <a:cs typeface="2  Baran" panose="00000400000000000000" pitchFamily="2" charset="-78"/>
              </a:rPr>
              <a:t>CNS </a:t>
            </a:r>
            <a:r>
              <a:rPr lang="fa-IR" sz="1100" dirty="0" smtClean="0">
                <a:cs typeface="2  Baran" panose="00000400000000000000" pitchFamily="2" charset="-78"/>
              </a:rPr>
              <a:t>حساس هستند →</a:t>
            </a:r>
          </a:p>
          <a:p>
            <a:pPr marL="457200" lvl="1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ML </a:t>
            </a:r>
            <a:r>
              <a:rPr lang="fa-IR" sz="1100" dirty="0" smtClean="0">
                <a:cs typeface="2  Baran" panose="00000400000000000000" pitchFamily="2" charset="-78"/>
              </a:rPr>
              <a:t>معمولاً نمی‌رسد (به کمک </a:t>
            </a:r>
            <a:r>
              <a:rPr lang="en-US" sz="1100" dirty="0" smtClean="0">
                <a:cs typeface="2  Baran" panose="00000400000000000000" pitchFamily="2" charset="-78"/>
              </a:rPr>
              <a:t>P-</a:t>
            </a:r>
            <a:r>
              <a:rPr lang="en-US" sz="1100" dirty="0" err="1" smtClean="0">
                <a:cs typeface="2  Baran" panose="00000400000000000000" pitchFamily="2" charset="-78"/>
              </a:rPr>
              <a:t>gp</a:t>
            </a:r>
            <a:r>
              <a:rPr lang="en-US" sz="1100" dirty="0" smtClean="0">
                <a:cs typeface="2  Baran" panose="00000400000000000000" pitchFamily="2" charset="-78"/>
              </a:rPr>
              <a:t>) </a:t>
            </a:r>
            <a:r>
              <a:rPr lang="fa-IR" sz="1100" dirty="0" smtClean="0">
                <a:cs typeface="2  Baran" panose="00000400000000000000" pitchFamily="2" charset="-78"/>
              </a:rPr>
              <a:t>مگر در حالت:</a:t>
            </a:r>
          </a:p>
          <a:p>
            <a:pPr marL="914400" lvl="2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o	</a:t>
            </a:r>
            <a:r>
              <a:rPr lang="fa-IR" sz="1100" dirty="0" smtClean="0">
                <a:cs typeface="2  Baran" panose="00000400000000000000" pitchFamily="2" charset="-78"/>
              </a:rPr>
              <a:t>اوردوز</a:t>
            </a:r>
          </a:p>
          <a:p>
            <a:pPr marL="914400" lvl="2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o	</a:t>
            </a:r>
            <a:r>
              <a:rPr lang="fa-IR" sz="1100" dirty="0" smtClean="0">
                <a:cs typeface="2  Baran" panose="00000400000000000000" pitchFamily="2" charset="-78"/>
              </a:rPr>
              <a:t>نقص ژنتیکی</a:t>
            </a:r>
          </a:p>
          <a:p>
            <a:pPr marL="914400" lvl="2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o	</a:t>
            </a:r>
            <a:r>
              <a:rPr lang="fa-IR" sz="1100" dirty="0" smtClean="0">
                <a:cs typeface="2  Baran" panose="00000400000000000000" pitchFamily="2" charset="-78"/>
              </a:rPr>
              <a:t>مهار دارویی پمپ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سمّیت </a:t>
            </a:r>
            <a:r>
              <a:rPr lang="en-US" sz="1100" dirty="0" smtClean="0">
                <a:cs typeface="2  Baran" panose="00000400000000000000" pitchFamily="2" charset="-78"/>
              </a:rPr>
              <a:t>TOXICITY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حاشیه ایمنی: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معمولاً ایمن در دوزهای درمانی.، حاشیه  ایمنی در گونه‌های نرمال: حداقل ۱۰ برابر.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گونه‌های فوق‌حساس:</a:t>
            </a:r>
          </a:p>
          <a:p>
            <a:pPr marL="914400" lvl="2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لاک‌پشت‌ها (مثلاً </a:t>
            </a:r>
            <a:r>
              <a:rPr lang="en-US" sz="1100" dirty="0" smtClean="0">
                <a:cs typeface="2  Baran" panose="00000400000000000000" pitchFamily="2" charset="-78"/>
              </a:rPr>
              <a:t>Leopard tortoise): </a:t>
            </a:r>
            <a:r>
              <a:rPr lang="fa-IR" sz="1100" dirty="0" smtClean="0">
                <a:cs typeface="2  Baran" panose="00000400000000000000" pitchFamily="2" charset="-78"/>
              </a:rPr>
              <a:t>سمیت شدید در 25 </a:t>
            </a:r>
            <a:r>
              <a:rPr lang="el-GR" sz="1100" dirty="0" smtClean="0">
                <a:cs typeface="2  Baran" panose="00000400000000000000" pitchFamily="2" charset="-78"/>
              </a:rPr>
              <a:t>μ</a:t>
            </a:r>
            <a:r>
              <a:rPr lang="en-US" sz="1100" dirty="0" smtClean="0">
                <a:cs typeface="2  Baran" panose="00000400000000000000" pitchFamily="2" charset="-78"/>
              </a:rPr>
              <a:t>g/kg!</a:t>
            </a:r>
          </a:p>
          <a:p>
            <a:pPr marL="914400" lvl="2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•	</a:t>
            </a:r>
            <a:r>
              <a:rPr lang="fa-IR" sz="1100" dirty="0" smtClean="0">
                <a:cs typeface="2  Baran" panose="00000400000000000000" pitchFamily="2" charset="-78"/>
              </a:rPr>
              <a:t>شیر سفید حساس‌تر از شیر معمولی.</a:t>
            </a:r>
          </a:p>
          <a:p>
            <a:pPr marL="914400" lvl="2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حیوانات جوان به دلیل نفوذپذیری بالاتر </a:t>
            </a:r>
            <a:r>
              <a:rPr lang="en-US" sz="1100" dirty="0" smtClean="0">
                <a:cs typeface="2  Baran" panose="00000400000000000000" pitchFamily="2" charset="-78"/>
              </a:rPr>
              <a:t>BBB.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علائم بالینی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معمولاً علائم </a:t>
            </a:r>
            <a:r>
              <a:rPr lang="en-US" sz="1100" dirty="0" smtClean="0">
                <a:cs typeface="2  Baran" panose="00000400000000000000" pitchFamily="2" charset="-78"/>
              </a:rPr>
              <a:t>CNS: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در سگ‌ها:</a:t>
            </a:r>
          </a:p>
          <a:p>
            <a:pPr marL="914400" lvl="2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افسردگی </a:t>
            </a:r>
            <a:r>
              <a:rPr lang="en-US" sz="1100" dirty="0" smtClean="0">
                <a:cs typeface="2  Baran" panose="00000400000000000000" pitchFamily="2" charset="-78"/>
              </a:rPr>
              <a:t>CNS</a:t>
            </a:r>
            <a:r>
              <a:rPr lang="fa-IR" sz="1100" dirty="0" smtClean="0">
                <a:cs typeface="2  Baran" panose="00000400000000000000" pitchFamily="2" charset="-78"/>
              </a:rPr>
              <a:t>، آتاکسی، لرزش، میدریاز، کوری برگشت‌پذیر، هیپر/هیپوترمی، تشنج، کما، مرگ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در گربه‌ها:</a:t>
            </a:r>
          </a:p>
          <a:p>
            <a:pPr marL="914400" lvl="2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میوز یا میدریاز، عدم هماهنگی، لرز، کما، اسهال، مرگ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در دام‌ها (گاو، گوساله):</a:t>
            </a:r>
          </a:p>
          <a:p>
            <a:pPr marL="914400" lvl="2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افسردگی، آتاکسی، اسهال، تنگی‌نفس، میوز/میدریاز، ریجیدیته اکستانسور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در اسب:</a:t>
            </a:r>
          </a:p>
          <a:p>
            <a:pPr marL="914400" lvl="2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آتاکسی، لب آویزان، کاهش بینایی</a:t>
            </a:r>
          </a:p>
          <a:p>
            <a:pPr marL="457200" lvl="1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موارد خاص:</a:t>
            </a:r>
          </a:p>
          <a:p>
            <a:pPr marL="914400" lvl="2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مسمومیت شیرها بعد از تزریق دورامکتین + مصرف لاشه آلوده: آتاکسی، توهم، مرگ.</a:t>
            </a:r>
          </a:p>
          <a:p>
            <a:pPr marL="457200" lvl="1" indent="0" algn="r" rtl="1">
              <a:buNone/>
            </a:pPr>
            <a:endParaRPr lang="en-US" sz="11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6002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654" y="93573"/>
            <a:ext cx="10515600" cy="676737"/>
          </a:xfrm>
          <a:noFill/>
        </p:spPr>
        <p:txBody>
          <a:bodyPr>
            <a:normAutofit fontScale="90000"/>
          </a:bodyPr>
          <a:lstStyle/>
          <a:p>
            <a:pPr algn="r" rtl="1"/>
            <a:r>
              <a:rPr lang="fa-I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ارگانوفسفات‌ها و کاربامات‌ها 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10" y="770311"/>
            <a:ext cx="6118167" cy="6012873"/>
          </a:xfr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ارگانوفسفات‌ها (</a:t>
            </a:r>
            <a:r>
              <a:rPr lang="en-US" sz="1800" dirty="0" smtClean="0">
                <a:cs typeface="2  Baran" panose="00000400000000000000" pitchFamily="2" charset="-78"/>
              </a:rPr>
              <a:t>OPs):</a:t>
            </a:r>
          </a:p>
          <a:p>
            <a:pPr marL="457200" lvl="1" indent="0" algn="r" rtl="1">
              <a:buNone/>
            </a:pPr>
            <a:r>
              <a:rPr lang="en-US" sz="1800" dirty="0" smtClean="0">
                <a:cs typeface="2  Baran" panose="00000400000000000000" pitchFamily="2" charset="-78"/>
              </a:rPr>
              <a:t>•	1854: </a:t>
            </a:r>
            <a:r>
              <a:rPr lang="fa-IR" sz="1800" dirty="0" smtClean="0">
                <a:cs typeface="2  Baran" panose="00000400000000000000" pitchFamily="2" charset="-78"/>
              </a:rPr>
              <a:t>سنتز اولین </a:t>
            </a:r>
            <a:r>
              <a:rPr lang="en-US" sz="1800" dirty="0" smtClean="0">
                <a:cs typeface="2  Baran" panose="00000400000000000000" pitchFamily="2" charset="-78"/>
              </a:rPr>
              <a:t>OP (</a:t>
            </a:r>
            <a:r>
              <a:rPr lang="fa-IR" sz="1800" dirty="0" smtClean="0">
                <a:cs typeface="2  Baran" panose="00000400000000000000" pitchFamily="2" charset="-78"/>
              </a:rPr>
              <a:t>تترااتیل پیروفسفات)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دهه 1930: شناسایی دی‌متیل/دی‌اتیل فسفروفلوئوریدات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گِرهارد شریدر: سنتز پاراتیون → اولین </a:t>
            </a:r>
            <a:r>
              <a:rPr lang="en-US" sz="1800" dirty="0" smtClean="0">
                <a:cs typeface="2  Baran" panose="00000400000000000000" pitchFamily="2" charset="-78"/>
              </a:rPr>
              <a:t>OP </a:t>
            </a:r>
            <a:r>
              <a:rPr lang="fa-IR" sz="1800" dirty="0" smtClean="0">
                <a:cs typeface="2  Baran" panose="00000400000000000000" pitchFamily="2" charset="-78"/>
              </a:rPr>
              <a:t>با کاربرد گسترده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پیش از جنگ جهانی دوم: سنتز عوامل اعصاب سری </a:t>
            </a:r>
            <a:r>
              <a:rPr lang="en-US" sz="1800" dirty="0" smtClean="0">
                <a:cs typeface="2  Baran" panose="00000400000000000000" pitchFamily="2" charset="-78"/>
              </a:rPr>
              <a:t>G:</a:t>
            </a:r>
          </a:p>
          <a:p>
            <a:pPr marL="914400" lvl="2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تابون (</a:t>
            </a:r>
            <a:r>
              <a:rPr lang="en-US" sz="1400" dirty="0" smtClean="0">
                <a:cs typeface="2  Baran" panose="00000400000000000000" pitchFamily="2" charset="-78"/>
              </a:rPr>
              <a:t>GA)، </a:t>
            </a:r>
            <a:r>
              <a:rPr lang="fa-IR" sz="1400" dirty="0" smtClean="0">
                <a:cs typeface="2  Baran" panose="00000400000000000000" pitchFamily="2" charset="-78"/>
              </a:rPr>
              <a:t>سارین (</a:t>
            </a:r>
            <a:r>
              <a:rPr lang="en-US" sz="1400" dirty="0" smtClean="0">
                <a:cs typeface="2  Baran" panose="00000400000000000000" pitchFamily="2" charset="-78"/>
              </a:rPr>
              <a:t>GB)، </a:t>
            </a:r>
            <a:r>
              <a:rPr lang="fa-IR" sz="1400" dirty="0" smtClean="0">
                <a:cs typeface="2  Baran" panose="00000400000000000000" pitchFamily="2" charset="-78"/>
              </a:rPr>
              <a:t>سومان (</a:t>
            </a:r>
            <a:r>
              <a:rPr lang="en-US" sz="1400" dirty="0" smtClean="0">
                <a:cs typeface="2  Baran" panose="00000400000000000000" pitchFamily="2" charset="-78"/>
              </a:rPr>
              <a:t>GD)</a:t>
            </a:r>
          </a:p>
          <a:p>
            <a:pPr marL="457200" lvl="1" indent="0" algn="r" rtl="1">
              <a:buNone/>
            </a:pPr>
            <a:r>
              <a:rPr lang="en-US" sz="1800" dirty="0" smtClean="0">
                <a:cs typeface="2  Baran" panose="00000400000000000000" pitchFamily="2" charset="-78"/>
              </a:rPr>
              <a:t>•	</a:t>
            </a:r>
            <a:r>
              <a:rPr lang="fa-IR" sz="1800" dirty="0" smtClean="0">
                <a:cs typeface="2  Baran" panose="00000400000000000000" pitchFamily="2" charset="-78"/>
              </a:rPr>
              <a:t>دهه 1950: عوامل سری </a:t>
            </a:r>
            <a:r>
              <a:rPr lang="en-US" sz="1800" dirty="0" smtClean="0">
                <a:cs typeface="2  Baran" panose="00000400000000000000" pitchFamily="2" charset="-78"/>
              </a:rPr>
              <a:t>V:</a:t>
            </a:r>
          </a:p>
          <a:p>
            <a:pPr marL="914400" lvl="2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VX </a:t>
            </a:r>
            <a:r>
              <a:rPr lang="fa-IR" sz="1400" dirty="0" smtClean="0">
                <a:cs typeface="2  Baran" panose="00000400000000000000" pitchFamily="2" charset="-78"/>
              </a:rPr>
              <a:t>و </a:t>
            </a:r>
            <a:r>
              <a:rPr lang="en-US" sz="1400" dirty="0" smtClean="0">
                <a:cs typeface="2  Baran" panose="00000400000000000000" pitchFamily="2" charset="-78"/>
              </a:rPr>
              <a:t>VR</a:t>
            </a:r>
          </a:p>
          <a:p>
            <a:pPr marL="457200" lvl="1" indent="0" algn="r" rtl="1">
              <a:buNone/>
            </a:pPr>
            <a:r>
              <a:rPr lang="en-US" sz="1800" dirty="0" smtClean="0">
                <a:cs typeface="2  Baran" panose="00000400000000000000" pitchFamily="2" charset="-78"/>
              </a:rPr>
              <a:t>•	</a:t>
            </a:r>
            <a:r>
              <a:rPr lang="fa-IR" sz="1800" dirty="0" smtClean="0">
                <a:cs typeface="2  Baran" panose="00000400000000000000" pitchFamily="2" charset="-78"/>
              </a:rPr>
              <a:t>تاکنون هزاران </a:t>
            </a:r>
            <a:r>
              <a:rPr lang="en-US" sz="1800" dirty="0" smtClean="0">
                <a:cs typeface="2  Baran" panose="00000400000000000000" pitchFamily="2" charset="-78"/>
              </a:rPr>
              <a:t>OP </a:t>
            </a:r>
            <a:r>
              <a:rPr lang="fa-IR" sz="1800" dirty="0" smtClean="0">
                <a:cs typeface="2  Baran" panose="00000400000000000000" pitchFamily="2" charset="-78"/>
              </a:rPr>
              <a:t>ساخته شده‌اند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مثال انتخاب‌پذیری گونه‌ای: مالاتیون (کم‌خطر برای پستانداران)</a:t>
            </a:r>
          </a:p>
          <a:p>
            <a:pPr marL="0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کاربامات‌ها (</a:t>
            </a:r>
            <a:r>
              <a:rPr lang="en-US" sz="1800" dirty="0" smtClean="0">
                <a:cs typeface="2  Baran" panose="00000400000000000000" pitchFamily="2" charset="-78"/>
              </a:rPr>
              <a:t>CMs):</a:t>
            </a:r>
          </a:p>
          <a:p>
            <a:pPr marL="457200" lvl="1" indent="0" algn="r" rtl="1">
              <a:buNone/>
            </a:pPr>
            <a:r>
              <a:rPr lang="en-US" sz="1800" dirty="0" smtClean="0">
                <a:cs typeface="2  Baran" panose="00000400000000000000" pitchFamily="2" charset="-78"/>
              </a:rPr>
              <a:t>•	1860: </a:t>
            </a:r>
            <a:r>
              <a:rPr lang="fa-IR" sz="1800" dirty="0" smtClean="0">
                <a:cs typeface="2  Baran" panose="00000400000000000000" pitchFamily="2" charset="-78"/>
              </a:rPr>
              <a:t>استخراج فیزوستیگمین از "لوبیای کالبار" → درمان گلوکوم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50 سال بعد: سنتز نئوستیگمین (درمان میاستنی گراویس)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دهه‌های 60–70: ساخت </a:t>
            </a:r>
            <a:r>
              <a:rPr lang="en-US" sz="1800" dirty="0" smtClean="0">
                <a:cs typeface="2  Baran" panose="00000400000000000000" pitchFamily="2" charset="-78"/>
              </a:rPr>
              <a:t>CMs </a:t>
            </a:r>
            <a:r>
              <a:rPr lang="fa-IR" sz="1800" dirty="0" smtClean="0">
                <a:cs typeface="2  Baran" panose="00000400000000000000" pitchFamily="2" charset="-78"/>
              </a:rPr>
              <a:t>حشره‌کش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اولین </a:t>
            </a:r>
            <a:r>
              <a:rPr lang="en-US" sz="1800" dirty="0" smtClean="0">
                <a:cs typeface="2  Baran" panose="00000400000000000000" pitchFamily="2" charset="-78"/>
              </a:rPr>
              <a:t>CM </a:t>
            </a:r>
            <a:r>
              <a:rPr lang="fa-IR" sz="1800" dirty="0" smtClean="0">
                <a:cs typeface="2  Baran" panose="00000400000000000000" pitchFamily="2" charset="-78"/>
              </a:rPr>
              <a:t>آفت‌کش: کارباریل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سمی‌ترین: آلدیکارب (ساختار مشابه </a:t>
            </a:r>
            <a:r>
              <a:rPr lang="en-US" sz="1800" dirty="0" err="1" smtClean="0">
                <a:cs typeface="2  Baran" panose="00000400000000000000" pitchFamily="2" charset="-78"/>
              </a:rPr>
              <a:t>ACh</a:t>
            </a:r>
            <a:r>
              <a:rPr lang="en-US" sz="1800" dirty="0" smtClean="0">
                <a:cs typeface="2  Baran" panose="00000400000000000000" pitchFamily="2" charset="-78"/>
              </a:rPr>
              <a:t>)</a:t>
            </a:r>
          </a:p>
          <a:p>
            <a:pPr marL="457200" lvl="1" indent="0" algn="r" rtl="1">
              <a:buNone/>
            </a:pPr>
            <a:r>
              <a:rPr lang="en-US" sz="1800" dirty="0" smtClean="0">
                <a:cs typeface="2  Baran" panose="00000400000000000000" pitchFamily="2" charset="-78"/>
              </a:rPr>
              <a:t>•	</a:t>
            </a:r>
            <a:r>
              <a:rPr lang="fa-IR" sz="1800" dirty="0" smtClean="0">
                <a:cs typeface="2  Baran" panose="00000400000000000000" pitchFamily="2" charset="-78"/>
              </a:rPr>
              <a:t>امروز کاربرد </a:t>
            </a:r>
            <a:r>
              <a:rPr lang="en-US" sz="1800" dirty="0" smtClean="0">
                <a:cs typeface="2  Baran" panose="00000400000000000000" pitchFamily="2" charset="-78"/>
              </a:rPr>
              <a:t>CMs </a:t>
            </a:r>
            <a:r>
              <a:rPr lang="fa-IR" sz="1800" dirty="0" smtClean="0">
                <a:cs typeface="2  Baran" panose="00000400000000000000" pitchFamily="2" charset="-78"/>
              </a:rPr>
              <a:t>از </a:t>
            </a:r>
            <a:r>
              <a:rPr lang="en-US" sz="1800" dirty="0" smtClean="0">
                <a:cs typeface="2  Baran" panose="00000400000000000000" pitchFamily="2" charset="-78"/>
              </a:rPr>
              <a:t>OP</a:t>
            </a:r>
            <a:r>
              <a:rPr lang="fa-IR" sz="1800" dirty="0" smtClean="0">
                <a:cs typeface="2  Baran" panose="00000400000000000000" pitchFamily="2" charset="-78"/>
              </a:rPr>
              <a:t>ها بیشتر است (به دلیل ایمنی نسبی بالا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2625" y="770312"/>
            <a:ext cx="5857701" cy="6012872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اهمیت ارگانوفسفات‌ها (</a:t>
            </a:r>
            <a:r>
              <a:rPr lang="en-US" dirty="0" smtClean="0">
                <a:cs typeface="2  Baran" panose="00000400000000000000" pitchFamily="2" charset="-78"/>
              </a:rPr>
              <a:t>OPs) </a:t>
            </a:r>
            <a:r>
              <a:rPr lang="fa-IR" dirty="0" smtClean="0">
                <a:cs typeface="2  Baran" panose="00000400000000000000" pitchFamily="2" charset="-78"/>
              </a:rPr>
              <a:t>و کاربامات‌ها (</a:t>
            </a:r>
            <a:r>
              <a:rPr lang="en-US" dirty="0" smtClean="0">
                <a:cs typeface="2  Baran" panose="00000400000000000000" pitchFamily="2" charset="-78"/>
              </a:rPr>
              <a:t>CMs)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پرمصرف در کشاورزی، صنایع، منازل و باغ‌ها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کاربرد در دامپزشکی و پزشکی انسانی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هر دو گروه جزو ضد کولین‌استرازها هستند.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	مهار آنزیم استیل‌کولین‌استراز (</a:t>
            </a:r>
            <a:r>
              <a:rPr lang="en-US" dirty="0" err="1" smtClean="0">
                <a:cs typeface="2  Baran" panose="00000400000000000000" pitchFamily="2" charset="-78"/>
              </a:rPr>
              <a:t>AChE</a:t>
            </a:r>
            <a:r>
              <a:rPr lang="en-US" dirty="0" smtClean="0">
                <a:cs typeface="2  Baran" panose="00000400000000000000" pitchFamily="2" charset="-78"/>
              </a:rPr>
              <a:t>) → </a:t>
            </a:r>
            <a:r>
              <a:rPr lang="fa-IR" dirty="0" smtClean="0">
                <a:cs typeface="2  Baran" panose="00000400000000000000" pitchFamily="2" charset="-78"/>
              </a:rPr>
              <a:t>توقف تجزیه استیل‌کولین (</a:t>
            </a:r>
            <a:r>
              <a:rPr lang="en-US" dirty="0" err="1" smtClean="0">
                <a:cs typeface="2  Baran" panose="00000400000000000000" pitchFamily="2" charset="-78"/>
              </a:rPr>
              <a:t>ACh</a:t>
            </a:r>
            <a:r>
              <a:rPr lang="en-US" dirty="0" smtClean="0">
                <a:cs typeface="2  Bara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تجمع بیش‌ازحد </a:t>
            </a:r>
            <a:r>
              <a:rPr lang="en-US" dirty="0" err="1" smtClean="0">
                <a:cs typeface="2  Baran" panose="00000400000000000000" pitchFamily="2" charset="-78"/>
              </a:rPr>
              <a:t>ACh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در: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سیناپس‌های عصبی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محل اتصال عصب–عضله (</a:t>
            </a:r>
            <a:r>
              <a:rPr lang="en-US" dirty="0" smtClean="0">
                <a:cs typeface="2  Baran" panose="00000400000000000000" pitchFamily="2" charset="-78"/>
              </a:rPr>
              <a:t>NMJ)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ایجاد علائم هایپرکولینرژیک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نکته کلیدی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OP</a:t>
            </a:r>
            <a:r>
              <a:rPr lang="fa-IR" dirty="0" smtClean="0">
                <a:cs typeface="2  Baran" panose="00000400000000000000" pitchFamily="2" charset="-78"/>
              </a:rPr>
              <a:t>ها = مهارکننده‌های قوی‌تر و ماندگارتر از </a:t>
            </a:r>
            <a:r>
              <a:rPr lang="en-US" dirty="0" smtClean="0">
                <a:cs typeface="2  Baran" panose="00000400000000000000" pitchFamily="2" charset="-78"/>
              </a:rPr>
              <a:t>CMs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کاربامات‌ها = معمولاً سمیت کمتر و برگشت‌پذیری سریع‌تر مهار </a:t>
            </a:r>
            <a:r>
              <a:rPr lang="en-US" dirty="0" err="1" smtClean="0">
                <a:cs typeface="2  Baran" panose="00000400000000000000" pitchFamily="2" charset="-78"/>
              </a:rPr>
              <a:t>AChE</a:t>
            </a:r>
            <a:endParaRPr lang="en-US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ابعاد خطر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عدم انتخاب‌پذیری گونه‌ای (خطر برای انسان، دام، حیات‌وحش و آبزیان)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حیوانات کوچک: بیشتر در معرض سم‌گذاری عمدی یا مصرف اتفاقی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دام بزرگ: مصرف علوفه یا خوراک تازه سمپاشی شده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مکانیسم‌های سمیت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فاز اولیه: کولینرژیک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فاز ثانویه: آسیب/مرگ نورونی غیرکولینرژیک</a:t>
            </a:r>
          </a:p>
        </p:txBody>
      </p:sp>
    </p:spTree>
    <p:extLst>
      <p:ext uri="{BB962C8B-B14F-4D97-AF65-F5344CB8AC3E}">
        <p14:creationId xmlns:p14="http://schemas.microsoft.com/office/powerpoint/2010/main" val="80093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9505" y="349135"/>
            <a:ext cx="5820295" cy="5827828"/>
          </a:xfr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عوامل اعصاب (</a:t>
            </a:r>
            <a:r>
              <a:rPr lang="en-US" dirty="0" smtClean="0">
                <a:cs typeface="2  Baran" panose="00000400000000000000" pitchFamily="2" charset="-78"/>
              </a:rPr>
              <a:t>OP Nerve Agents)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موارد شناخته‌شده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err="1" smtClean="0">
                <a:cs typeface="2  Baran" panose="00000400000000000000" pitchFamily="2" charset="-78"/>
              </a:rPr>
              <a:t>Tabun</a:t>
            </a:r>
            <a:r>
              <a:rPr lang="en-US" dirty="0" smtClean="0">
                <a:cs typeface="2  Baran" panose="00000400000000000000" pitchFamily="2" charset="-78"/>
              </a:rPr>
              <a:t> (GA)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Sarin (GB)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en-US" dirty="0" err="1" smtClean="0">
                <a:cs typeface="2  Baran" panose="00000400000000000000" pitchFamily="2" charset="-78"/>
              </a:rPr>
              <a:t>Soman</a:t>
            </a:r>
            <a:r>
              <a:rPr lang="en-US" dirty="0" smtClean="0">
                <a:cs typeface="2  Baran" panose="00000400000000000000" pitchFamily="2" charset="-78"/>
              </a:rPr>
              <a:t> (GD)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en-US" dirty="0" err="1" smtClean="0">
                <a:cs typeface="2  Baran" panose="00000400000000000000" pitchFamily="2" charset="-78"/>
              </a:rPr>
              <a:t>Cyclosarin</a:t>
            </a:r>
            <a:r>
              <a:rPr lang="en-US" dirty="0" smtClean="0">
                <a:cs typeface="2  Baran" panose="00000400000000000000" pitchFamily="2" charset="-78"/>
              </a:rPr>
              <a:t> (GF)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VX </a:t>
            </a:r>
            <a:r>
              <a:rPr lang="fa-IR" dirty="0" smtClean="0">
                <a:cs typeface="2  Baran" panose="00000400000000000000" pitchFamily="2" charset="-78"/>
              </a:rPr>
              <a:t>و </a:t>
            </a:r>
            <a:r>
              <a:rPr lang="en-US" dirty="0" smtClean="0">
                <a:cs typeface="2  Baran" panose="00000400000000000000" pitchFamily="2" charset="-78"/>
              </a:rPr>
              <a:t>VR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ویژگی‌ها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مستقیم و بسیار قوی </a:t>
            </a:r>
            <a:r>
              <a:rPr lang="en-US" dirty="0" err="1" smtClean="0">
                <a:cs typeface="2  Baran" panose="00000400000000000000" pitchFamily="2" charset="-78"/>
              </a:rPr>
              <a:t>AChE</a:t>
            </a:r>
            <a:endParaRPr lang="en-US" dirty="0" smtClean="0">
              <a:cs typeface="2  Baran" panose="00000400000000000000" pitchFamily="2" charset="-78"/>
            </a:endParaRP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استفاده در جنگ‌های شیمیایی (</a:t>
            </a:r>
            <a:r>
              <a:rPr lang="en-US" dirty="0" smtClean="0">
                <a:cs typeface="2  Baran" panose="00000400000000000000" pitchFamily="2" charset="-78"/>
              </a:rPr>
              <a:t>CWMD)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قدرت بسیار بالاتر از </a:t>
            </a:r>
            <a:r>
              <a:rPr lang="en-US" dirty="0" smtClean="0">
                <a:cs typeface="2  Baran" panose="00000400000000000000" pitchFamily="2" charset="-78"/>
              </a:rPr>
              <a:t>OP</a:t>
            </a:r>
            <a:r>
              <a:rPr lang="fa-IR" dirty="0" smtClean="0">
                <a:cs typeface="2  Baran" panose="00000400000000000000" pitchFamily="2" charset="-78"/>
              </a:rPr>
              <a:t>های کشاورزی</a:t>
            </a:r>
          </a:p>
          <a:p>
            <a:pPr marL="0" indent="0" algn="r" rtl="1">
              <a:buNone/>
            </a:pPr>
            <a:endParaRPr lang="de-DE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کاربامات‌ها (</a:t>
            </a:r>
            <a:r>
              <a:rPr lang="en-US" dirty="0" smtClean="0">
                <a:cs typeface="2  Baran" panose="00000400000000000000" pitchFamily="2" charset="-78"/>
              </a:rPr>
              <a:t>Carbamates)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ساختار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استرهای اسید کاربامیک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سادگی ساختاری نسبت به </a:t>
            </a:r>
            <a:r>
              <a:rPr lang="en-US" dirty="0" smtClean="0">
                <a:cs typeface="2  Baran" panose="00000400000000000000" pitchFamily="2" charset="-78"/>
              </a:rPr>
              <a:t>OP</a:t>
            </a:r>
            <a:r>
              <a:rPr lang="fa-IR" dirty="0" smtClean="0">
                <a:cs typeface="2  Baran" panose="00000400000000000000" pitchFamily="2" charset="-78"/>
              </a:rPr>
              <a:t>ها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ویژگی‌ها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</a:t>
            </a:r>
            <a:r>
              <a:rPr lang="en-US" dirty="0" err="1" smtClean="0">
                <a:cs typeface="2  Baran" panose="00000400000000000000" pitchFamily="2" charset="-78"/>
              </a:rPr>
              <a:t>AChE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برگشت‌پذیرتر از </a:t>
            </a:r>
            <a:r>
              <a:rPr lang="en-US" dirty="0" smtClean="0">
                <a:cs typeface="2  Baran" panose="00000400000000000000" pitchFamily="2" charset="-78"/>
              </a:rPr>
              <a:t>OP</a:t>
            </a:r>
            <a:r>
              <a:rPr lang="fa-IR" dirty="0" smtClean="0">
                <a:cs typeface="2  Baran" panose="00000400000000000000" pitchFamily="2" charset="-78"/>
              </a:rPr>
              <a:t>ها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تعداد کمی از هزاران </a:t>
            </a:r>
            <a:r>
              <a:rPr lang="en-US" dirty="0" smtClean="0">
                <a:cs typeface="2  Baran" panose="00000400000000000000" pitchFamily="2" charset="-78"/>
              </a:rPr>
              <a:t>CM </a:t>
            </a:r>
            <a:r>
              <a:rPr lang="fa-IR" dirty="0" smtClean="0">
                <a:cs typeface="2  Baran" panose="00000400000000000000" pitchFamily="2" charset="-78"/>
              </a:rPr>
              <a:t>تولید شده وارد بازار شده‌اند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امروز به‌دلیل ایمنی نسبی بالاتر → استفاده بیشتر از </a:t>
            </a:r>
            <a:r>
              <a:rPr lang="en-US" dirty="0" smtClean="0">
                <a:cs typeface="2  Baran" panose="00000400000000000000" pitchFamily="2" charset="-78"/>
              </a:rPr>
              <a:t>OP</a:t>
            </a:r>
            <a:r>
              <a:rPr lang="fa-IR" dirty="0" smtClean="0">
                <a:cs typeface="2  Baran" panose="00000400000000000000" pitchFamily="2" charset="-78"/>
              </a:rPr>
              <a:t>ها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415636"/>
            <a:ext cx="5692833" cy="5761327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ویژگی‌های ساختاری </a:t>
            </a:r>
            <a:r>
              <a:rPr lang="en-US" dirty="0" smtClean="0">
                <a:cs typeface="2  Baran" panose="00000400000000000000" pitchFamily="2" charset="-78"/>
              </a:rPr>
              <a:t>OP</a:t>
            </a:r>
            <a:r>
              <a:rPr lang="fa-IR" dirty="0" smtClean="0">
                <a:cs typeface="2  Baran" panose="00000400000000000000" pitchFamily="2" charset="-78"/>
              </a:rPr>
              <a:t>ها و </a:t>
            </a:r>
            <a:r>
              <a:rPr lang="en-US" dirty="0" smtClean="0">
                <a:cs typeface="2  Baran" panose="00000400000000000000" pitchFamily="2" charset="-78"/>
              </a:rPr>
              <a:t>CMs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ساختار اصلی </a:t>
            </a:r>
            <a:r>
              <a:rPr lang="en-US" dirty="0" smtClean="0">
                <a:cs typeface="2  Baran" panose="00000400000000000000" pitchFamily="2" charset="-78"/>
              </a:rPr>
              <a:t>OP</a:t>
            </a:r>
            <a:r>
              <a:rPr lang="fa-IR" dirty="0" smtClean="0">
                <a:cs typeface="2  Baran" panose="00000400000000000000" pitchFamily="2" charset="-78"/>
              </a:rPr>
              <a:t>ها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وجود فسفر پنج‌ظرفیتی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پیوندهای: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فسفوریل (</a:t>
            </a:r>
            <a:r>
              <a:rPr lang="en-US" dirty="0" smtClean="0">
                <a:cs typeface="2  Baran" panose="00000400000000000000" pitchFamily="2" charset="-78"/>
              </a:rPr>
              <a:t>P=O)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یا تیوفسفوریل (</a:t>
            </a:r>
            <a:r>
              <a:rPr lang="en-US" dirty="0" smtClean="0">
                <a:cs typeface="2  Baran" panose="00000400000000000000" pitchFamily="2" charset="-78"/>
              </a:rPr>
              <a:t>P=S)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استرهای اسید فسفریک با ترکیبات مختلف (</a:t>
            </a:r>
            <a:r>
              <a:rPr lang="en-US" dirty="0" smtClean="0">
                <a:cs typeface="2  Baran" panose="00000400000000000000" pitchFamily="2" charset="-78"/>
              </a:rPr>
              <a:t>O, C, S, N)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نکات مهم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برخی </a:t>
            </a:r>
            <a:r>
              <a:rPr lang="en-US" dirty="0" smtClean="0">
                <a:cs typeface="2  Baran" panose="00000400000000000000" pitchFamily="2" charset="-78"/>
              </a:rPr>
              <a:t>OP</a:t>
            </a:r>
            <a:r>
              <a:rPr lang="fa-IR" dirty="0" smtClean="0">
                <a:cs typeface="2  Baran" panose="00000400000000000000" pitchFamily="2" charset="-78"/>
              </a:rPr>
              <a:t>ها مستقیماً </a:t>
            </a:r>
            <a:r>
              <a:rPr lang="en-US" dirty="0" err="1" smtClean="0">
                <a:cs typeface="2  Baran" panose="00000400000000000000" pitchFamily="2" charset="-78"/>
              </a:rPr>
              <a:t>AChE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را مهار می‌کنند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ک	مانند: دی‌کلرووس، مونوسروتوفوس، تری‌کلرفون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برخی </a:t>
            </a:r>
            <a:r>
              <a:rPr lang="en-US" dirty="0" smtClean="0">
                <a:cs typeface="2  Baran" panose="00000400000000000000" pitchFamily="2" charset="-78"/>
              </a:rPr>
              <a:t>OP</a:t>
            </a:r>
            <a:r>
              <a:rPr lang="fa-IR" dirty="0" smtClean="0">
                <a:cs typeface="2  Baran" panose="00000400000000000000" pitchFamily="2" charset="-78"/>
              </a:rPr>
              <a:t>ها فعال‌سازی نیاز دارند (</a:t>
            </a:r>
            <a:r>
              <a:rPr lang="en-US" dirty="0" err="1" smtClean="0">
                <a:cs typeface="2  Baran" panose="00000400000000000000" pitchFamily="2" charset="-78"/>
              </a:rPr>
              <a:t>desulfuration</a:t>
            </a:r>
            <a:r>
              <a:rPr lang="en-US" dirty="0" smtClean="0">
                <a:cs typeface="2  Baran" panose="00000400000000000000" pitchFamily="2" charset="-78"/>
              </a:rPr>
              <a:t>)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تبدیل </a:t>
            </a:r>
            <a:r>
              <a:rPr lang="en-US" dirty="0" smtClean="0">
                <a:cs typeface="2  Baran" panose="00000400000000000000" pitchFamily="2" charset="-78"/>
              </a:rPr>
              <a:t>P=S → P=O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مثال‌ها: پاراتیون → پاراکسون، دیازینون → دیازینوکسون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OP</a:t>
            </a:r>
            <a:r>
              <a:rPr lang="fa-IR" dirty="0" smtClean="0">
                <a:cs typeface="2  Baran" panose="00000400000000000000" pitchFamily="2" charset="-78"/>
              </a:rPr>
              <a:t>هایی با سمیت بسیار کم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برخی مشتقات غیرحشره‌کش (مثل گلیفوسیت) → بدون فعالیت ضدکولین‌استراز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084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49880"/>
            <a:ext cx="6019800" cy="677764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مکانیسم اثر (</a:t>
            </a:r>
            <a:r>
              <a:rPr lang="en-US" sz="1400" dirty="0" smtClean="0">
                <a:cs typeface="2  Baran" panose="00000400000000000000" pitchFamily="2" charset="-78"/>
              </a:rPr>
              <a:t>Mechanism of Action)</a:t>
            </a:r>
          </a:p>
          <a:p>
            <a:pPr marL="457200" lvl="1" indent="0" algn="r" rtl="1">
              <a:buNone/>
            </a:pPr>
            <a:endParaRPr lang="de-DE" sz="1400" dirty="0" smtClean="0">
              <a:cs typeface="2  Baran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نقش آنزیم استیل‌کولین‌استراز (</a:t>
            </a:r>
            <a:r>
              <a:rPr lang="en-US" sz="1400" dirty="0" err="1" smtClean="0">
                <a:cs typeface="2  Baran" panose="00000400000000000000" pitchFamily="2" charset="-78"/>
              </a:rPr>
              <a:t>AChE</a:t>
            </a:r>
            <a:r>
              <a:rPr lang="en-US" sz="1400" dirty="0" smtClean="0">
                <a:cs typeface="2  Baran" panose="00000400000000000000" pitchFamily="2" charset="-78"/>
              </a:rPr>
              <a:t>)</a:t>
            </a:r>
          </a:p>
          <a:p>
            <a:pPr marL="914400" lvl="2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•	</a:t>
            </a:r>
            <a:r>
              <a:rPr lang="en-US" sz="1400" dirty="0" err="1" smtClean="0">
                <a:cs typeface="2  Baran" panose="00000400000000000000" pitchFamily="2" charset="-78"/>
              </a:rPr>
              <a:t>AChE</a:t>
            </a:r>
            <a:r>
              <a:rPr lang="en-US" sz="1400" dirty="0" smtClean="0">
                <a:cs typeface="2  Baran" panose="00000400000000000000" pitchFamily="2" charset="-78"/>
              </a:rPr>
              <a:t> </a:t>
            </a:r>
            <a:r>
              <a:rPr lang="fa-IR" sz="1400" dirty="0" smtClean="0">
                <a:cs typeface="2  Baran" panose="00000400000000000000" pitchFamily="2" charset="-78"/>
              </a:rPr>
              <a:t>مسئول تجزیه‌ی استیل‌کولین (</a:t>
            </a:r>
            <a:r>
              <a:rPr lang="en-US" sz="1400" dirty="0" err="1" smtClean="0">
                <a:cs typeface="2  Baran" panose="00000400000000000000" pitchFamily="2" charset="-78"/>
              </a:rPr>
              <a:t>ACh</a:t>
            </a:r>
            <a:r>
              <a:rPr lang="en-US" sz="1400" dirty="0" smtClean="0">
                <a:cs typeface="2  Baran" panose="00000400000000000000" pitchFamily="2" charset="-78"/>
              </a:rPr>
              <a:t>) </a:t>
            </a:r>
            <a:r>
              <a:rPr lang="fa-IR" sz="1400" dirty="0" smtClean="0">
                <a:cs typeface="2  Baran" panose="00000400000000000000" pitchFamily="2" charset="-78"/>
              </a:rPr>
              <a:t>در سیناپس‌ها و محل اتصال عصب–عضله است.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توقف عملکرد آنزیم → تجمع </a:t>
            </a:r>
            <a:r>
              <a:rPr lang="en-US" sz="1400" dirty="0" err="1" smtClean="0">
                <a:cs typeface="2  Baran" panose="00000400000000000000" pitchFamily="2" charset="-78"/>
              </a:rPr>
              <a:t>ACh</a:t>
            </a:r>
            <a:r>
              <a:rPr lang="en-US" sz="1400" dirty="0" smtClean="0">
                <a:cs typeface="2  Baran" panose="00000400000000000000" pitchFamily="2" charset="-78"/>
              </a:rPr>
              <a:t> → </a:t>
            </a:r>
            <a:r>
              <a:rPr lang="fa-IR" sz="1400" dirty="0" smtClean="0">
                <a:cs typeface="2  Baran" panose="00000400000000000000" pitchFamily="2" charset="-78"/>
              </a:rPr>
              <a:t>تحریک بیش‌ازحد گیرنده‌های کولینرژیک.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نحوه‌ی مهار </a:t>
            </a:r>
            <a:r>
              <a:rPr lang="en-US" sz="1400" dirty="0" err="1" smtClean="0">
                <a:cs typeface="2  Baran" panose="00000400000000000000" pitchFamily="2" charset="-78"/>
              </a:rPr>
              <a:t>AChE</a:t>
            </a:r>
            <a:r>
              <a:rPr lang="en-US" sz="1400" dirty="0" smtClean="0">
                <a:cs typeface="2  Baran" panose="00000400000000000000" pitchFamily="2" charset="-78"/>
              </a:rPr>
              <a:t> </a:t>
            </a:r>
            <a:r>
              <a:rPr lang="fa-IR" sz="1400" dirty="0" smtClean="0">
                <a:cs typeface="2  Baran" panose="00000400000000000000" pitchFamily="2" charset="-78"/>
              </a:rPr>
              <a:t>توسط </a:t>
            </a:r>
            <a:r>
              <a:rPr lang="en-US" sz="1400" dirty="0" smtClean="0">
                <a:cs typeface="2  Baran" panose="00000400000000000000" pitchFamily="2" charset="-78"/>
              </a:rPr>
              <a:t>OP </a:t>
            </a:r>
            <a:r>
              <a:rPr lang="fa-IR" sz="1400" dirty="0" smtClean="0">
                <a:cs typeface="2  Baran" panose="00000400000000000000" pitchFamily="2" charset="-78"/>
              </a:rPr>
              <a:t>و </a:t>
            </a:r>
            <a:r>
              <a:rPr lang="en-US" sz="1400" dirty="0" smtClean="0">
                <a:cs typeface="2  Baran" panose="00000400000000000000" pitchFamily="2" charset="-78"/>
              </a:rPr>
              <a:t>CM</a:t>
            </a:r>
          </a:p>
          <a:p>
            <a:pPr marL="914400" lvl="2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•	</a:t>
            </a:r>
            <a:r>
              <a:rPr lang="fa-IR" sz="1400" dirty="0" smtClean="0">
                <a:cs typeface="2  Baran" panose="00000400000000000000" pitchFamily="2" charset="-78"/>
              </a:rPr>
              <a:t>ارگانوفسفات‌ها (</a:t>
            </a:r>
            <a:r>
              <a:rPr lang="en-US" sz="1400" dirty="0" smtClean="0">
                <a:cs typeface="2  Baran" panose="00000400000000000000" pitchFamily="2" charset="-78"/>
              </a:rPr>
              <a:t>OPs):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آنزیم را فسفریله می‌کنند.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کمپلکس ایجادشده بسیار پایدار است (نیمه‌عمر چند روزه).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ممکن است وارد مرحله‌ی </a:t>
            </a:r>
            <a:r>
              <a:rPr lang="en-US" sz="1400" dirty="0" smtClean="0">
                <a:cs typeface="2  Baran" panose="00000400000000000000" pitchFamily="2" charset="-78"/>
              </a:rPr>
              <a:t>Aging </a:t>
            </a:r>
            <a:r>
              <a:rPr lang="fa-IR" sz="1400" dirty="0" smtClean="0">
                <a:cs typeface="2  Baran" panose="00000400000000000000" pitchFamily="2" charset="-78"/>
              </a:rPr>
              <a:t>شوند → مهار غیرقابل برگشت.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کاربامات‌ها (</a:t>
            </a:r>
            <a:r>
              <a:rPr lang="en-US" sz="1400" dirty="0" smtClean="0">
                <a:cs typeface="2  Baran" panose="00000400000000000000" pitchFamily="2" charset="-78"/>
              </a:rPr>
              <a:t>CMs):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آنزیم را کربامیله می‌کنند.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این اتصال ناپایدارتر است (نیمه‌عمر: ۱۵–۳۰ دقیقه).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مهار برگشت‌پذیر محسوب می‌شوند.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پدیده </a:t>
            </a:r>
            <a:r>
              <a:rPr lang="en-US" sz="1400" dirty="0" smtClean="0">
                <a:cs typeface="2  Baran" panose="00000400000000000000" pitchFamily="2" charset="-78"/>
              </a:rPr>
              <a:t>Aging </a:t>
            </a:r>
            <a:r>
              <a:rPr lang="fa-IR" sz="1400" dirty="0" smtClean="0">
                <a:cs typeface="2  Baran" panose="00000400000000000000" pitchFamily="2" charset="-78"/>
              </a:rPr>
              <a:t>در </a:t>
            </a:r>
            <a:r>
              <a:rPr lang="en-US" sz="1400" dirty="0" smtClean="0">
                <a:cs typeface="2  Baran" panose="00000400000000000000" pitchFamily="2" charset="-78"/>
              </a:rPr>
              <a:t>OP</a:t>
            </a:r>
            <a:r>
              <a:rPr lang="fa-IR" sz="1400" dirty="0" smtClean="0">
                <a:cs typeface="2  Baran" panose="00000400000000000000" pitchFamily="2" charset="-78"/>
              </a:rPr>
              <a:t>ها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پس از فسفریلاسیون، بخشی از گروه جانبی جدا می‌شود → کمپلکس مقاوم و غیرقابل احیا ایجاد می‌گردد.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اهمیت بالینی: اکسیم‌ها (مثل 2-</a:t>
            </a:r>
            <a:r>
              <a:rPr lang="en-US" sz="1400" dirty="0" smtClean="0">
                <a:cs typeface="2  Baran" panose="00000400000000000000" pitchFamily="2" charset="-78"/>
              </a:rPr>
              <a:t>PAM) </a:t>
            </a:r>
            <a:r>
              <a:rPr lang="fa-IR" sz="1400" dirty="0" smtClean="0">
                <a:cs typeface="2  Baran" panose="00000400000000000000" pitchFamily="2" charset="-78"/>
              </a:rPr>
              <a:t>فقط قبل از </a:t>
            </a:r>
            <a:r>
              <a:rPr lang="en-US" sz="1400" dirty="0" smtClean="0">
                <a:cs typeface="2  Baran" panose="00000400000000000000" pitchFamily="2" charset="-78"/>
              </a:rPr>
              <a:t>Aging </a:t>
            </a:r>
            <a:r>
              <a:rPr lang="fa-IR" sz="1400" dirty="0" smtClean="0">
                <a:cs typeface="2  Baran" panose="00000400000000000000" pitchFamily="2" charset="-78"/>
              </a:rPr>
              <a:t>مؤثرند.</a:t>
            </a:r>
            <a:endParaRPr lang="de-DE" sz="1400" dirty="0" smtClean="0">
              <a:cs typeface="2  Baran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مکانیسم‌های غیرکولینرژیک</a:t>
            </a:r>
          </a:p>
          <a:p>
            <a:pPr marL="914400" lvl="2" indent="0" algn="r" rtl="1">
              <a:buNone/>
            </a:pPr>
            <a:r>
              <a:rPr lang="fa-IR" sz="1000" dirty="0" smtClean="0">
                <a:cs typeface="2  Baran" panose="00000400000000000000" pitchFamily="2" charset="-78"/>
              </a:rPr>
              <a:t>سمیت فقط محدود به تحریک گیرنده‌های کولینرژیک نیست: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فعال‌سازی گیرنده‌ی </a:t>
            </a:r>
            <a:r>
              <a:rPr lang="en-US" sz="1200" dirty="0" smtClean="0">
                <a:cs typeface="2  Baran" panose="00000400000000000000" pitchFamily="2" charset="-78"/>
              </a:rPr>
              <a:t>NMDA</a:t>
            </a:r>
          </a:p>
          <a:p>
            <a:pPr marL="1371600" lvl="3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•	</a:t>
            </a:r>
            <a:r>
              <a:rPr lang="fa-IR" sz="1200" dirty="0" smtClean="0">
                <a:cs typeface="2  Baran" panose="00000400000000000000" pitchFamily="2" charset="-78"/>
              </a:rPr>
              <a:t>اختلال سیستم‌های </a:t>
            </a:r>
            <a:r>
              <a:rPr lang="en-US" sz="1200" dirty="0" smtClean="0">
                <a:cs typeface="2  Baran" panose="00000400000000000000" pitchFamily="2" charset="-78"/>
              </a:rPr>
              <a:t>GABAergic، </a:t>
            </a:r>
            <a:r>
              <a:rPr lang="fa-IR" sz="1200" dirty="0" smtClean="0">
                <a:cs typeface="2  Baran" panose="00000400000000000000" pitchFamily="2" charset="-78"/>
              </a:rPr>
              <a:t>مونواکینرژیک و آدنوزینرژیک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ایجاد استرس اکسیداتیو و التهاب عصبی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آسیب نورونی در: هیپوکامپ – آمیگدال – قشر مخ → تشنج و مرگ</a:t>
            </a:r>
          </a:p>
          <a:p>
            <a:pPr marL="457200" lvl="1" indent="0" algn="r" rtl="1">
              <a:buNone/>
            </a:pPr>
            <a:endParaRPr lang="fa-IR" sz="1400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en-US" sz="1400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83127"/>
            <a:ext cx="5953299" cy="677487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فارماکوکینتیک (</a:t>
            </a:r>
            <a:r>
              <a:rPr lang="en-US" sz="1200" dirty="0" smtClean="0">
                <a:cs typeface="2  Baran" panose="00000400000000000000" pitchFamily="2" charset="-78"/>
              </a:rPr>
              <a:t>ADME) </a:t>
            </a:r>
            <a:r>
              <a:rPr lang="fa-IR" sz="1200" dirty="0" smtClean="0">
                <a:cs typeface="2  Baran" panose="00000400000000000000" pitchFamily="2" charset="-78"/>
              </a:rPr>
              <a:t>ارگانوفسفات‌ها و کاربامات‌ها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جذب (</a:t>
            </a:r>
            <a:r>
              <a:rPr lang="en-US" sz="1200" dirty="0" smtClean="0">
                <a:cs typeface="2  Baran" panose="00000400000000000000" pitchFamily="2" charset="-78"/>
              </a:rPr>
              <a:t>Absorption)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راه‌های ورود: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1.	خوراکی: شایع‌ترین روش (خوراک آلوده)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2.	پوستی: به‌خصوص با فرم‌های</a:t>
            </a:r>
          </a:p>
          <a:p>
            <a:pPr marL="1371600" lvl="3" indent="0" algn="r" rtl="1">
              <a:buNone/>
            </a:pPr>
            <a:r>
              <a:rPr lang="en-US" sz="1000" dirty="0" smtClean="0">
                <a:cs typeface="2  Baran" panose="00000400000000000000" pitchFamily="2" charset="-78"/>
              </a:rPr>
              <a:t>o	</a:t>
            </a:r>
            <a:r>
              <a:rPr lang="fa-IR" sz="1000" dirty="0" smtClean="0">
                <a:cs typeface="2  Baran" panose="00000400000000000000" pitchFamily="2" charset="-78"/>
              </a:rPr>
              <a:t>گرد (</a:t>
            </a:r>
            <a:r>
              <a:rPr lang="en-US" sz="1000" dirty="0" smtClean="0">
                <a:cs typeface="2  Baran" panose="00000400000000000000" pitchFamily="2" charset="-78"/>
              </a:rPr>
              <a:t>dust)</a:t>
            </a:r>
          </a:p>
          <a:p>
            <a:pPr marL="1371600" lvl="3" indent="0" algn="r" rtl="1">
              <a:buNone/>
            </a:pPr>
            <a:r>
              <a:rPr lang="en-US" sz="1000" dirty="0" smtClean="0">
                <a:cs typeface="2  Baran" panose="00000400000000000000" pitchFamily="2" charset="-78"/>
              </a:rPr>
              <a:t>o	</a:t>
            </a:r>
            <a:r>
              <a:rPr lang="fa-IR" sz="1000" dirty="0" smtClean="0">
                <a:cs typeface="2  Baran" panose="00000400000000000000" pitchFamily="2" charset="-78"/>
              </a:rPr>
              <a:t>محلول‌های روغنی</a:t>
            </a:r>
          </a:p>
          <a:p>
            <a:pPr marL="1371600" lvl="3" indent="0" algn="r" rtl="1">
              <a:buNone/>
            </a:pPr>
            <a:r>
              <a:rPr lang="en-US" sz="1000" dirty="0" smtClean="0">
                <a:cs typeface="2  Baran" panose="00000400000000000000" pitchFamily="2" charset="-78"/>
              </a:rPr>
              <a:t>o	</a:t>
            </a:r>
            <a:r>
              <a:rPr lang="fa-IR" sz="1000" dirty="0" smtClean="0">
                <a:cs typeface="2  Baran" panose="00000400000000000000" pitchFamily="2" charset="-78"/>
              </a:rPr>
              <a:t>حمام‌ها و غوطه‌وری‌های ضد انگل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3.	تنفسی: هنگام اسپری هوایی یا </a:t>
            </a:r>
            <a:r>
              <a:rPr lang="en-US" sz="1200" dirty="0" smtClean="0">
                <a:cs typeface="2  Baran" panose="00000400000000000000" pitchFamily="2" charset="-78"/>
              </a:rPr>
              <a:t>drift </a:t>
            </a:r>
            <a:r>
              <a:rPr lang="fa-IR" sz="1200" dirty="0" smtClean="0">
                <a:cs typeface="2  Baran" panose="00000400000000000000" pitchFamily="2" charset="-78"/>
              </a:rPr>
              <a:t>سموم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6.2 توزیع (</a:t>
            </a:r>
            <a:r>
              <a:rPr lang="en-US" sz="1200" dirty="0" smtClean="0">
                <a:cs typeface="2  Baran" panose="00000400000000000000" pitchFamily="2" charset="-78"/>
              </a:rPr>
              <a:t>Distribution)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•	</a:t>
            </a:r>
            <a:r>
              <a:rPr lang="fa-IR" sz="1200" dirty="0" smtClean="0">
                <a:cs typeface="2  Baran" panose="00000400000000000000" pitchFamily="2" charset="-78"/>
              </a:rPr>
              <a:t>توزیع گسترده در تمامی بافت‌ها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به دلیل چربی‌دوست بودن: تجمع بیشتر در</a:t>
            </a:r>
          </a:p>
          <a:p>
            <a:pPr marL="1371600" lvl="3" indent="0" algn="r" rtl="1">
              <a:buNone/>
            </a:pPr>
            <a:r>
              <a:rPr lang="en-US" sz="1000" dirty="0" smtClean="0">
                <a:cs typeface="2  Baran" panose="00000400000000000000" pitchFamily="2" charset="-78"/>
              </a:rPr>
              <a:t>o	</a:t>
            </a:r>
            <a:r>
              <a:rPr lang="fa-IR" sz="1000" dirty="0" smtClean="0">
                <a:cs typeface="2  Baran" panose="00000400000000000000" pitchFamily="2" charset="-78"/>
              </a:rPr>
              <a:t>بافت چربی</a:t>
            </a:r>
          </a:p>
          <a:p>
            <a:pPr marL="1371600" lvl="3" indent="0" algn="r" rtl="1">
              <a:buNone/>
            </a:pPr>
            <a:r>
              <a:rPr lang="en-US" sz="1000" dirty="0" smtClean="0">
                <a:cs typeface="2  Baran" panose="00000400000000000000" pitchFamily="2" charset="-78"/>
              </a:rPr>
              <a:t>o	</a:t>
            </a:r>
            <a:r>
              <a:rPr lang="fa-IR" sz="1000" dirty="0" smtClean="0">
                <a:cs typeface="2  Baran" panose="00000400000000000000" pitchFamily="2" charset="-78"/>
              </a:rPr>
              <a:t>مغز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6.3 متابولیسم (</a:t>
            </a:r>
            <a:r>
              <a:rPr lang="en-US" sz="1200" dirty="0" smtClean="0">
                <a:cs typeface="2  Baran" panose="00000400000000000000" pitchFamily="2" charset="-78"/>
              </a:rPr>
              <a:t>Metabolism)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ارگانوفسفات‌ها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فعال‌سازی: افزایش سمیت (مثال: مالاکسون از مالاتیون → "سنتز کشنده")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سم‌زدایی: تولید متابولیت‌های کم‌سمیت (مالاتیون مونو/دی-اسید)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کاربامات‌ها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معمولاً → تبدیل به متابولیت‌های کم‌خطر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اما برخی متابولیت‌های سمی:</a:t>
            </a:r>
          </a:p>
          <a:p>
            <a:pPr marL="1828800" lvl="4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کاربوفوران → متابولیت‌های 3-</a:t>
            </a:r>
            <a:r>
              <a:rPr lang="en-US" sz="1200" dirty="0" err="1" smtClean="0">
                <a:cs typeface="2  Baran" panose="00000400000000000000" pitchFamily="2" charset="-78"/>
              </a:rPr>
              <a:t>hydroxycarbofuran</a:t>
            </a:r>
            <a:r>
              <a:rPr lang="en-US" sz="1200" dirty="0" smtClean="0">
                <a:cs typeface="2  Baran" panose="00000400000000000000" pitchFamily="2" charset="-78"/>
              </a:rPr>
              <a:t> </a:t>
            </a:r>
            <a:r>
              <a:rPr lang="fa-IR" sz="1200" dirty="0" smtClean="0">
                <a:cs typeface="2  Baran" panose="00000400000000000000" pitchFamily="2" charset="-78"/>
              </a:rPr>
              <a:t>و 3-</a:t>
            </a:r>
            <a:r>
              <a:rPr lang="en-US" sz="1200" dirty="0" err="1" smtClean="0">
                <a:cs typeface="2  Baran" panose="00000400000000000000" pitchFamily="2" charset="-78"/>
              </a:rPr>
              <a:t>ketocarbofuran</a:t>
            </a:r>
            <a:endParaRPr lang="en-US" sz="1200" dirty="0" smtClean="0">
              <a:cs typeface="2  Baran" panose="00000400000000000000" pitchFamily="2" charset="-78"/>
            </a:endParaRP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محل اصلی متابولیسم: کبد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6.4 دفع (</a:t>
            </a:r>
            <a:r>
              <a:rPr lang="en-US" sz="1200" dirty="0" smtClean="0">
                <a:cs typeface="2  Baran" panose="00000400000000000000" pitchFamily="2" charset="-78"/>
              </a:rPr>
              <a:t>Excretion)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•	</a:t>
            </a:r>
            <a:r>
              <a:rPr lang="fa-IR" sz="1200" dirty="0" smtClean="0">
                <a:cs typeface="2  Baran" panose="00000400000000000000" pitchFamily="2" charset="-78"/>
              </a:rPr>
              <a:t>عمدتاً ادراری (متابولیت‌ها → بیومارکرهای مواجهه)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همچنین قابل یافتن در:</a:t>
            </a:r>
          </a:p>
          <a:p>
            <a:pPr marL="1371600" lvl="3" indent="0" algn="r" rtl="1">
              <a:buNone/>
            </a:pPr>
            <a:r>
              <a:rPr lang="en-US" sz="1000" dirty="0" smtClean="0">
                <a:cs typeface="2  Baran" panose="00000400000000000000" pitchFamily="2" charset="-78"/>
              </a:rPr>
              <a:t>o	</a:t>
            </a:r>
            <a:r>
              <a:rPr lang="fa-IR" sz="1000" dirty="0" smtClean="0">
                <a:cs typeface="2  Baran" panose="00000400000000000000" pitchFamily="2" charset="-78"/>
              </a:rPr>
              <a:t>مدفوع، بزاق، شیر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در لاشه حیوانات:</a:t>
            </a:r>
          </a:p>
          <a:p>
            <a:pPr marL="1371600" lvl="3" indent="0" algn="r" rtl="1">
              <a:buNone/>
            </a:pPr>
            <a:r>
              <a:rPr lang="en-US" sz="1000" dirty="0" smtClean="0">
                <a:cs typeface="2  Baran" panose="00000400000000000000" pitchFamily="2" charset="-78"/>
              </a:rPr>
              <a:t>o	</a:t>
            </a:r>
            <a:r>
              <a:rPr lang="fa-IR" sz="1000" dirty="0" smtClean="0">
                <a:cs typeface="2  Baran" panose="00000400000000000000" pitchFamily="2" charset="-78"/>
              </a:rPr>
              <a:t>محتویات گوارش، بافت چربی، مغز</a:t>
            </a:r>
          </a:p>
          <a:p>
            <a:pPr marL="0" indent="0" algn="r" rtl="1">
              <a:buNone/>
            </a:pPr>
            <a:endParaRPr lang="en-US" sz="12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4970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418" y="49877"/>
            <a:ext cx="5931131" cy="6633557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 در مسمومیت حاد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اقدامات اولیه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شستشوی معده در تک‌معده‌ای‌ها (مثلا سگ)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ذغال فعال در اکثر گونه‌ها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شستشوی کامل پوست در مواجهه پوستی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اکسیژن و مایعات داخل‌وریدی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 اختصاصی در ارگانوفسفات‌ها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۱) آتروپین سولفات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گیرنده‌های موسکارینی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دوز: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نشخوارکنندگان: 0.5 </a:t>
            </a:r>
            <a:r>
              <a:rPr lang="en-US" dirty="0" smtClean="0">
                <a:cs typeface="2  Baran" panose="00000400000000000000" pitchFamily="2" charset="-78"/>
              </a:rPr>
              <a:t>mg/kg (¼ </a:t>
            </a:r>
            <a:r>
              <a:rPr lang="fa-IR" dirty="0" smtClean="0">
                <a:cs typeface="2  Baran" panose="00000400000000000000" pitchFamily="2" charset="-78"/>
              </a:rPr>
              <a:t>دوز </a:t>
            </a:r>
            <a:r>
              <a:rPr lang="en-US" dirty="0" smtClean="0">
                <a:cs typeface="2  Baran" panose="00000400000000000000" pitchFamily="2" charset="-78"/>
              </a:rPr>
              <a:t>IV، </a:t>
            </a:r>
            <a:r>
              <a:rPr lang="fa-IR" dirty="0" smtClean="0">
                <a:cs typeface="2  Baran" panose="00000400000000000000" pitchFamily="2" charset="-78"/>
              </a:rPr>
              <a:t>بقیه </a:t>
            </a:r>
            <a:r>
              <a:rPr lang="en-US" dirty="0" smtClean="0">
                <a:cs typeface="2  Baran" panose="00000400000000000000" pitchFamily="2" charset="-78"/>
              </a:rPr>
              <a:t>IM/SC)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اسب متوسط: 65 </a:t>
            </a:r>
            <a:r>
              <a:rPr lang="en-US" dirty="0" smtClean="0">
                <a:cs typeface="2  Baran" panose="00000400000000000000" pitchFamily="2" charset="-78"/>
              </a:rPr>
              <a:t>mg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سگ: 2 </a:t>
            </a:r>
            <a:r>
              <a:rPr lang="en-US" dirty="0" smtClean="0">
                <a:cs typeface="2  Baran" panose="00000400000000000000" pitchFamily="2" charset="-78"/>
              </a:rPr>
              <a:t>mg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تکرار هر ۱ ساعت تا توقف ترشحات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توجه: اثر بر علائم نیکوتینی ندارد.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۲) اکسیم‌ها (2-</a:t>
            </a:r>
            <a:r>
              <a:rPr lang="en-US" dirty="0" smtClean="0">
                <a:cs typeface="2  Baran" panose="00000400000000000000" pitchFamily="2" charset="-78"/>
              </a:rPr>
              <a:t>PAM)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نقش: وافعال‌سازی </a:t>
            </a:r>
            <a:r>
              <a:rPr lang="en-US" dirty="0" err="1" smtClean="0">
                <a:cs typeface="2  Baran" panose="00000400000000000000" pitchFamily="2" charset="-78"/>
              </a:rPr>
              <a:t>AChE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فسفریله قبل از </a:t>
            </a:r>
            <a:r>
              <a:rPr lang="en-US" dirty="0" smtClean="0">
                <a:cs typeface="2  Baran" panose="00000400000000000000" pitchFamily="2" charset="-78"/>
              </a:rPr>
              <a:t>Aging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دوز: 20 </a:t>
            </a:r>
            <a:r>
              <a:rPr lang="en-US" dirty="0" smtClean="0">
                <a:cs typeface="2  Baran" panose="00000400000000000000" pitchFamily="2" charset="-78"/>
              </a:rPr>
              <a:t>mg/kg IV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تکرار یک‌بار بعد ۱ ساعت با نصف دوز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نکته: محلول باید تازه تهیه شود.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موارد ممنوعه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باربیتورات‌ها و مرفین → تشدید افسردگی </a:t>
            </a:r>
            <a:r>
              <a:rPr lang="en-US" dirty="0" smtClean="0">
                <a:cs typeface="2  Baran" panose="00000400000000000000" pitchFamily="2" charset="-78"/>
              </a:rPr>
              <a:t>CNS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دیازپام بدون آتروپین → تشدید سمیت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(دیازپام برای تشنج همراه آتروپین قابل استفاده است.)</a:t>
            </a:r>
            <a:endParaRPr lang="de-DE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. درمان در مسمومیت با کاربامات‌ها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2-</a:t>
            </a:r>
            <a:r>
              <a:rPr lang="en-US" dirty="0" smtClean="0">
                <a:cs typeface="2  Baran" panose="00000400000000000000" pitchFamily="2" charset="-78"/>
              </a:rPr>
              <a:t>PAM </a:t>
            </a:r>
            <a:r>
              <a:rPr lang="fa-IR" dirty="0" smtClean="0">
                <a:cs typeface="2  Baran" panose="00000400000000000000" pitchFamily="2" charset="-78"/>
              </a:rPr>
              <a:t>مؤثر نیست؛ حتی در کارباریل و کاربوفوران سمیت را افزایش می‌دهد.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درمان انتخابی: آتروپین سولفات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دوزهای خیلی زیاد </a:t>
            </a:r>
            <a:r>
              <a:rPr lang="en-US" dirty="0" smtClean="0">
                <a:cs typeface="2  Baran" panose="00000400000000000000" pitchFamily="2" charset="-78"/>
              </a:rPr>
              <a:t>CM </a:t>
            </a:r>
            <a:r>
              <a:rPr lang="fa-IR" dirty="0" smtClean="0">
                <a:cs typeface="2  Baran" panose="00000400000000000000" pitchFamily="2" charset="-78"/>
              </a:rPr>
              <a:t>ها → آتروپین نیز نجات‌بخش نیست.</a:t>
            </a:r>
          </a:p>
          <a:p>
            <a:pPr marL="914400" lvl="2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1171" y="0"/>
            <a:ext cx="5940829" cy="6858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900" dirty="0" smtClean="0">
                <a:cs typeface="2  Baran" panose="00000400000000000000" pitchFamily="2" charset="-78"/>
              </a:rPr>
              <a:t>.</a:t>
            </a:r>
            <a:r>
              <a:rPr lang="fa-IR" sz="1200" dirty="0" smtClean="0">
                <a:cs typeface="2  Baran" panose="00000400000000000000" pitchFamily="2" charset="-78"/>
              </a:rPr>
              <a:t> تابلوی بالینی (</a:t>
            </a:r>
            <a:r>
              <a:rPr lang="en-US" sz="1200" dirty="0" smtClean="0">
                <a:cs typeface="2  Baran" panose="00000400000000000000" pitchFamily="2" charset="-78"/>
              </a:rPr>
              <a:t>Toxicity)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زمان بروز علائم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شروع: ۱۵ دقیقه تا ۱ ساعت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شدت: بسته به نوع سم، میزان مواجهه و گونه متفاوت است.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برخی </a:t>
            </a:r>
            <a:r>
              <a:rPr lang="en-US" sz="1200" dirty="0" smtClean="0">
                <a:cs typeface="2  Baran" panose="00000400000000000000" pitchFamily="2" charset="-78"/>
              </a:rPr>
              <a:t>OP</a:t>
            </a:r>
            <a:r>
              <a:rPr lang="fa-IR" sz="1200" dirty="0" smtClean="0">
                <a:cs typeface="2  Baran" panose="00000400000000000000" pitchFamily="2" charset="-78"/>
              </a:rPr>
              <a:t>ها (مانند کلرپیریفوس و دیمتوات) شروع تاخیری دارند.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دسته‌بندی بالینی علائم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الف) علائم موسکارینی (</a:t>
            </a:r>
            <a:r>
              <a:rPr lang="en-US" sz="1200" dirty="0" smtClean="0">
                <a:cs typeface="2  Baran" panose="00000400000000000000" pitchFamily="2" charset="-78"/>
              </a:rPr>
              <a:t>SLUD-M):</a:t>
            </a:r>
          </a:p>
          <a:p>
            <a:pPr marL="1371600" lvl="3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•	Salivation (</a:t>
            </a:r>
            <a:r>
              <a:rPr lang="fa-IR" sz="1200" dirty="0" smtClean="0">
                <a:cs typeface="2  Baran" panose="00000400000000000000" pitchFamily="2" charset="-78"/>
              </a:rPr>
              <a:t>ترشح بزاق زیاد)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</a:t>
            </a:r>
            <a:r>
              <a:rPr lang="en-US" sz="1200" dirty="0" smtClean="0">
                <a:cs typeface="2  Baran" panose="00000400000000000000" pitchFamily="2" charset="-78"/>
              </a:rPr>
              <a:t>Lacrimation (</a:t>
            </a:r>
            <a:r>
              <a:rPr lang="fa-IR" sz="1200" dirty="0" smtClean="0">
                <a:cs typeface="2  Baran" panose="00000400000000000000" pitchFamily="2" charset="-78"/>
              </a:rPr>
              <a:t>اشک‌ریزش)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</a:t>
            </a:r>
            <a:r>
              <a:rPr lang="en-US" sz="1200" dirty="0" smtClean="0">
                <a:cs typeface="2  Baran" panose="00000400000000000000" pitchFamily="2" charset="-78"/>
              </a:rPr>
              <a:t>Urination (</a:t>
            </a:r>
            <a:r>
              <a:rPr lang="fa-IR" sz="1200" dirty="0" smtClean="0">
                <a:cs typeface="2  Baran" panose="00000400000000000000" pitchFamily="2" charset="-78"/>
              </a:rPr>
              <a:t>ادرار)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</a:t>
            </a:r>
            <a:r>
              <a:rPr lang="en-US" sz="1200" dirty="0" smtClean="0">
                <a:cs typeface="2  Baran" panose="00000400000000000000" pitchFamily="2" charset="-78"/>
              </a:rPr>
              <a:t>Defecation (</a:t>
            </a:r>
            <a:r>
              <a:rPr lang="fa-IR" sz="1200" dirty="0" smtClean="0">
                <a:cs typeface="2  Baran" panose="00000400000000000000" pitchFamily="2" charset="-78"/>
              </a:rPr>
              <a:t>اسهال)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</a:t>
            </a:r>
            <a:r>
              <a:rPr lang="en-US" sz="1200" dirty="0" err="1" smtClean="0">
                <a:cs typeface="2  Baran" panose="00000400000000000000" pitchFamily="2" charset="-78"/>
              </a:rPr>
              <a:t>Miosis</a:t>
            </a:r>
            <a:r>
              <a:rPr lang="en-US" sz="1200" dirty="0" smtClean="0">
                <a:cs typeface="2  Baran" panose="00000400000000000000" pitchFamily="2" charset="-78"/>
              </a:rPr>
              <a:t> (</a:t>
            </a:r>
            <a:r>
              <a:rPr lang="fa-IR" sz="1200" dirty="0" smtClean="0">
                <a:cs typeface="2  Baran" panose="00000400000000000000" pitchFamily="2" charset="-78"/>
              </a:rPr>
              <a:t>تنگی مردمک)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برونشوریا، ادم ریه، تنگی نفس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ب) علائم نیکوتینی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فاسیکولاسیون‌های عضلانی، لرزش، اسپاسم → تشنج، فلج تنفسی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ج) علائم مرکزی</a:t>
            </a:r>
          </a:p>
          <a:p>
            <a:pPr marL="1371600" lvl="3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بی‌قراری، اضطراب، آتاکسی، افسردگی </a:t>
            </a:r>
            <a:r>
              <a:rPr lang="en-US" sz="1200" dirty="0" smtClean="0">
                <a:cs typeface="2  Baran" panose="00000400000000000000" pitchFamily="2" charset="-78"/>
              </a:rPr>
              <a:t>CNS</a:t>
            </a:r>
            <a:r>
              <a:rPr lang="fa-IR" sz="1200" dirty="0" smtClean="0">
                <a:cs typeface="2  Baran" panose="00000400000000000000" pitchFamily="2" charset="-78"/>
              </a:rPr>
              <a:t>، تشنج، کما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علت مرگ</a:t>
            </a:r>
          </a:p>
          <a:p>
            <a:pPr marL="914400" lvl="2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•نارسایی تنفسی</a:t>
            </a:r>
          </a:p>
          <a:p>
            <a:pPr marL="1371600" lvl="3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فلج عضلات تنفسی (اثر نیکوتینی)، ترشحات شدید ریه (اثر موسکارینی)، اختلال مرکز تنفس در </a:t>
            </a:r>
            <a:r>
              <a:rPr lang="en-US" sz="1200" dirty="0" smtClean="0">
                <a:cs typeface="2  Baran" panose="00000400000000000000" pitchFamily="2" charset="-78"/>
              </a:rPr>
              <a:t>CNS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تشخیص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1.	علائم بالینی کلاسیک (</a:t>
            </a:r>
            <a:r>
              <a:rPr lang="en-US" sz="1200" dirty="0" smtClean="0">
                <a:cs typeface="2  Baran" panose="00000400000000000000" pitchFamily="2" charset="-78"/>
              </a:rPr>
              <a:t>SLUD-M، </a:t>
            </a:r>
            <a:r>
              <a:rPr lang="fa-IR" sz="1200" dirty="0" smtClean="0">
                <a:cs typeface="2  Baran" panose="00000400000000000000" pitchFamily="2" charset="-78"/>
              </a:rPr>
              <a:t>فاسیکولاسیون، میوز)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2.	کاهش فعالیت </a:t>
            </a:r>
            <a:r>
              <a:rPr lang="en-US" sz="1200" dirty="0" err="1" smtClean="0">
                <a:cs typeface="2  Baran" panose="00000400000000000000" pitchFamily="2" charset="-78"/>
              </a:rPr>
              <a:t>AChE</a:t>
            </a:r>
            <a:r>
              <a:rPr lang="en-US" sz="1200" dirty="0" smtClean="0">
                <a:cs typeface="2  Baran" panose="00000400000000000000" pitchFamily="2" charset="-78"/>
              </a:rPr>
              <a:t> </a:t>
            </a:r>
            <a:r>
              <a:rPr lang="fa-IR" sz="1200" dirty="0" smtClean="0">
                <a:cs typeface="2  Baran" panose="00000400000000000000" pitchFamily="2" charset="-78"/>
              </a:rPr>
              <a:t>در خون/مغز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مهار بیش از ۷۰٪ → تشخیص قطعی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توجه: تفاوت گونه‌ای زیاد است (جدول </a:t>
            </a:r>
            <a:r>
              <a:rPr lang="en-US" sz="1200" dirty="0" err="1" smtClean="0">
                <a:cs typeface="2  Baran" panose="00000400000000000000" pitchFamily="2" charset="-78"/>
              </a:rPr>
              <a:t>AChE</a:t>
            </a:r>
            <a:r>
              <a:rPr lang="en-US" sz="1200" dirty="0" smtClean="0">
                <a:cs typeface="2  Baran" panose="00000400000000000000" pitchFamily="2" charset="-78"/>
              </a:rPr>
              <a:t> </a:t>
            </a:r>
            <a:r>
              <a:rPr lang="fa-IR" sz="1200" dirty="0" smtClean="0">
                <a:cs typeface="2  Baran" panose="00000400000000000000" pitchFamily="2" charset="-78"/>
              </a:rPr>
              <a:t>بین گونه‌ها متفاوت).</a:t>
            </a:r>
          </a:p>
          <a:p>
            <a:pPr marL="457200" lvl="1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3.	شناسایی سم یا متابولیت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نمونه: محتویات معده، بافت چربی، مغز، ادرار</a:t>
            </a:r>
          </a:p>
          <a:p>
            <a:pPr marL="914400" lvl="2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روش‌ها: </a:t>
            </a:r>
            <a:r>
              <a:rPr lang="en-US" sz="1200" dirty="0" smtClean="0">
                <a:cs typeface="2  Baran" panose="00000400000000000000" pitchFamily="2" charset="-78"/>
              </a:rPr>
              <a:t>GC/MS ، LC/MS</a:t>
            </a:r>
          </a:p>
          <a:p>
            <a:pPr marL="1371600" lvl="3" indent="0" algn="r" rtl="1">
              <a:buNone/>
            </a:pPr>
            <a:endParaRPr lang="en-US" sz="900" dirty="0" smtClean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5999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087" y="27704"/>
            <a:ext cx="5875713" cy="6705603"/>
          </a:xfrm>
          <a:solidFill>
            <a:srgbClr val="FFC000"/>
          </a:soli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400" b="1" u="sng" dirty="0" smtClean="0">
                <a:cs typeface="2  Baran" panose="00000400000000000000" pitchFamily="2" charset="-78"/>
              </a:rPr>
              <a:t>سمیت مزمن و پلی‌نوروپاتی تأخیری (</a:t>
            </a:r>
            <a:r>
              <a:rPr lang="en-US" sz="1400" b="1" u="sng" dirty="0" smtClean="0">
                <a:cs typeface="2  Baran" panose="00000400000000000000" pitchFamily="2" charset="-78"/>
              </a:rPr>
              <a:t>OPIDP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عامل اصلی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مهار و سپس </a:t>
            </a:r>
            <a:r>
              <a:rPr lang="en-US" sz="1400" dirty="0" smtClean="0">
                <a:cs typeface="2  Baran" panose="00000400000000000000" pitchFamily="2" charset="-78"/>
              </a:rPr>
              <a:t>Aging </a:t>
            </a:r>
            <a:r>
              <a:rPr lang="fa-IR" sz="1400" dirty="0" smtClean="0">
                <a:cs typeface="2  Baran" panose="00000400000000000000" pitchFamily="2" charset="-78"/>
              </a:rPr>
              <a:t>آنزیم </a:t>
            </a:r>
            <a:r>
              <a:rPr lang="en-US" sz="1400" dirty="0" smtClean="0">
                <a:cs typeface="2  Baran" panose="00000400000000000000" pitchFamily="2" charset="-78"/>
              </a:rPr>
              <a:t>Neuropathy Target Esterase (NTE)</a:t>
            </a:r>
          </a:p>
          <a:p>
            <a:pPr marL="914400" lvl="2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•	</a:t>
            </a:r>
            <a:r>
              <a:rPr lang="fa-IR" sz="1400" dirty="0" smtClean="0">
                <a:cs typeface="2  Baran" panose="00000400000000000000" pitchFamily="2" charset="-78"/>
              </a:rPr>
              <a:t>محل آسیب: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آکسون‌های بلند حرکتی و حسی در محیط و نخاع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نشانه‌ها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بروز ۱۰–۱۴ روز پس از تماس، آتاکسی، ضعف اندام‌های حرکتی، فلج پیشرونده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مهم‌ترین ترکیبات ایجادکننده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</a:t>
            </a:r>
            <a:r>
              <a:rPr lang="en-US" sz="1400" dirty="0" smtClean="0">
                <a:cs typeface="2  Baran" panose="00000400000000000000" pitchFamily="2" charset="-78"/>
              </a:rPr>
              <a:t>TOCP (</a:t>
            </a:r>
            <a:r>
              <a:rPr lang="fa-IR" sz="1400" dirty="0" smtClean="0">
                <a:cs typeface="2  Baran" panose="00000400000000000000" pitchFamily="2" charset="-78"/>
              </a:rPr>
              <a:t>تری‌ارتوکرسایل فسفات)، </a:t>
            </a:r>
            <a:r>
              <a:rPr lang="en-US" sz="1400" dirty="0" smtClean="0">
                <a:cs typeface="2  Baran" panose="00000400000000000000" pitchFamily="2" charset="-78"/>
              </a:rPr>
              <a:t>DFP</a:t>
            </a:r>
            <a:r>
              <a:rPr lang="fa-IR" sz="1400" dirty="0" smtClean="0">
                <a:cs typeface="2  Baran" panose="00000400000000000000" pitchFamily="2" charset="-78"/>
              </a:rPr>
              <a:t>، مِیپافوکس، پاراتیون، هالوکسان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ویژگی مهم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کاربامات‌ها و برخی مهارکننده‌های غیر </a:t>
            </a:r>
            <a:r>
              <a:rPr lang="en-US" sz="1400" dirty="0" smtClean="0">
                <a:cs typeface="2  Baran" panose="00000400000000000000" pitchFamily="2" charset="-78"/>
              </a:rPr>
              <a:t>OP </a:t>
            </a:r>
            <a:r>
              <a:rPr lang="fa-IR" sz="1400" dirty="0" smtClean="0">
                <a:cs typeface="2  Baran" panose="00000400000000000000" pitchFamily="2" charset="-78"/>
              </a:rPr>
              <a:t>می‌توانند </a:t>
            </a:r>
            <a:r>
              <a:rPr lang="en-US" sz="1400" dirty="0" smtClean="0">
                <a:cs typeface="2  Baran" panose="00000400000000000000" pitchFamily="2" charset="-78"/>
              </a:rPr>
              <a:t>NTE </a:t>
            </a:r>
            <a:r>
              <a:rPr lang="fa-IR" sz="1400" dirty="0" smtClean="0">
                <a:cs typeface="2  Baran" panose="00000400000000000000" pitchFamily="2" charset="-78"/>
              </a:rPr>
              <a:t>را مهار کنند اما چون </a:t>
            </a:r>
            <a:r>
              <a:rPr lang="en-US" sz="1400" dirty="0" smtClean="0">
                <a:cs typeface="2  Baran" panose="00000400000000000000" pitchFamily="2" charset="-78"/>
              </a:rPr>
              <a:t>Aging </a:t>
            </a:r>
            <a:r>
              <a:rPr lang="fa-IR" sz="1400" dirty="0" smtClean="0">
                <a:cs typeface="2  Baran" panose="00000400000000000000" pitchFamily="2" charset="-78"/>
              </a:rPr>
              <a:t>رخ نمی‌دهد → </a:t>
            </a:r>
            <a:r>
              <a:rPr lang="en-US" sz="1400" dirty="0" smtClean="0">
                <a:cs typeface="2  Baran" panose="00000400000000000000" pitchFamily="2" charset="-78"/>
              </a:rPr>
              <a:t>OPIDP </a:t>
            </a:r>
            <a:r>
              <a:rPr lang="fa-IR" sz="1400" dirty="0" smtClean="0">
                <a:cs typeface="2  Baran" panose="00000400000000000000" pitchFamily="2" charset="-78"/>
              </a:rPr>
              <a:t>ایجاد نمی‌شود.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درمان: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فقط حمایتی؛ درمان اختصاصی وجود ندارد.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تحمل </a:t>
            </a:r>
            <a:r>
              <a:rPr lang="en-US" sz="1400" dirty="0" smtClean="0">
                <a:cs typeface="2  Baran" panose="00000400000000000000" pitchFamily="2" charset="-78"/>
              </a:rPr>
              <a:t>Tolerance </a:t>
            </a:r>
            <a:r>
              <a:rPr lang="fa-IR" sz="1400" dirty="0" smtClean="0">
                <a:cs typeface="2  Baran" panose="00000400000000000000" pitchFamily="2" charset="-78"/>
              </a:rPr>
              <a:t> در برابر </a:t>
            </a:r>
            <a:r>
              <a:rPr lang="en-US" sz="1400" dirty="0" smtClean="0">
                <a:cs typeface="2  Baran" panose="00000400000000000000" pitchFamily="2" charset="-78"/>
              </a:rPr>
              <a:t>OP</a:t>
            </a:r>
            <a:r>
              <a:rPr lang="fa-IR" sz="1400" dirty="0" smtClean="0">
                <a:cs typeface="2  Baran" panose="00000400000000000000" pitchFamily="2" charset="-78"/>
              </a:rPr>
              <a:t>ها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مکانیسم‌ها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کاهش تعداد یا حساسیت گیرنده‌های </a:t>
            </a:r>
            <a:r>
              <a:rPr lang="en-US" sz="1400" dirty="0" err="1" smtClean="0">
                <a:cs typeface="2  Baran" panose="00000400000000000000" pitchFamily="2" charset="-78"/>
              </a:rPr>
              <a:t>mAChR</a:t>
            </a:r>
            <a:r>
              <a:rPr lang="en-US" sz="1400" dirty="0" smtClean="0">
                <a:cs typeface="2  Baran" panose="00000400000000000000" pitchFamily="2" charset="-78"/>
              </a:rPr>
              <a:t> </a:t>
            </a:r>
            <a:r>
              <a:rPr lang="fa-IR" sz="1400" dirty="0" smtClean="0">
                <a:cs typeface="2  Baran" panose="00000400000000000000" pitchFamily="2" charset="-78"/>
              </a:rPr>
              <a:t>و </a:t>
            </a:r>
            <a:r>
              <a:rPr lang="en-US" sz="1400" dirty="0" err="1" smtClean="0">
                <a:cs typeface="2  Baran" panose="00000400000000000000" pitchFamily="2" charset="-78"/>
              </a:rPr>
              <a:t>nAChR</a:t>
            </a:r>
            <a:endParaRPr lang="en-US" sz="1400" dirty="0" smtClean="0">
              <a:cs typeface="2  Baran" panose="00000400000000000000" pitchFamily="2" charset="-78"/>
            </a:endParaRPr>
          </a:p>
          <a:p>
            <a:pPr marL="914400" lvl="2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•	</a:t>
            </a:r>
            <a:r>
              <a:rPr lang="fa-IR" sz="1400" dirty="0" smtClean="0">
                <a:cs typeface="2  Baran" panose="00000400000000000000" pitchFamily="2" charset="-78"/>
              </a:rPr>
              <a:t>افزایش پروتئین‌های باندکننده </a:t>
            </a:r>
            <a:r>
              <a:rPr lang="en-US" sz="1400" dirty="0" smtClean="0">
                <a:cs typeface="2  Baran" panose="00000400000000000000" pitchFamily="2" charset="-78"/>
              </a:rPr>
              <a:t>OP </a:t>
            </a:r>
            <a:r>
              <a:rPr lang="fa-IR" sz="1400" dirty="0" smtClean="0">
                <a:cs typeface="2  Baran" panose="00000400000000000000" pitchFamily="2" charset="-78"/>
              </a:rPr>
              <a:t>مثل: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کاربوکسیل‌استرازها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بوتیریل‌کولین‌استراز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fa-IR" sz="1400" dirty="0" smtClean="0">
                <a:cs typeface="2  Baran" panose="00000400000000000000" pitchFamily="2" charset="-78"/>
              </a:rPr>
              <a:t>آلبومین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افزایش متابولیسم توسط آنزیم‌هایی مثل: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en-US" sz="1400" dirty="0" err="1" smtClean="0">
                <a:cs typeface="2  Baran" panose="00000400000000000000" pitchFamily="2" charset="-78"/>
              </a:rPr>
              <a:t>Paraoxonase</a:t>
            </a:r>
            <a:r>
              <a:rPr lang="en-US" sz="1400" dirty="0" smtClean="0">
                <a:cs typeface="2  Baran" panose="00000400000000000000" pitchFamily="2" charset="-78"/>
              </a:rPr>
              <a:t> (PON)</a:t>
            </a:r>
          </a:p>
          <a:p>
            <a:pPr marL="1371600" lvl="3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o	</a:t>
            </a:r>
            <a:r>
              <a:rPr lang="en-US" sz="1400" dirty="0" err="1" smtClean="0">
                <a:cs typeface="2  Baran" panose="00000400000000000000" pitchFamily="2" charset="-78"/>
              </a:rPr>
              <a:t>DFPase</a:t>
            </a:r>
            <a:endParaRPr lang="en-US" sz="1400" dirty="0" smtClean="0">
              <a:cs typeface="2  Baran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نتیجه: علائم کاهش می‌یابد اما مهار </a:t>
            </a:r>
            <a:r>
              <a:rPr lang="en-US" sz="1400" dirty="0" err="1" smtClean="0">
                <a:cs typeface="2  Baran" panose="00000400000000000000" pitchFamily="2" charset="-78"/>
              </a:rPr>
              <a:t>AChE</a:t>
            </a:r>
            <a:r>
              <a:rPr lang="en-US" sz="1400" dirty="0" smtClean="0">
                <a:cs typeface="2  Baran" panose="00000400000000000000" pitchFamily="2" charset="-78"/>
              </a:rPr>
              <a:t> </a:t>
            </a:r>
            <a:r>
              <a:rPr lang="fa-IR" sz="1400" dirty="0" smtClean="0">
                <a:cs typeface="2  Baran" panose="00000400000000000000" pitchFamily="2" charset="-78"/>
              </a:rPr>
              <a:t>همچنان زیاد است</a:t>
            </a:r>
          </a:p>
          <a:p>
            <a:pPr marL="0" indent="0" algn="r" rtl="1">
              <a:buNone/>
            </a:pPr>
            <a:endParaRPr lang="en-US" sz="1400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3964"/>
            <a:ext cx="5897880" cy="6605847"/>
          </a:xfrm>
          <a:solidFill>
            <a:srgbClr val="92D050"/>
          </a:soli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800" b="1" u="sng" dirty="0" smtClean="0">
                <a:cs typeface="2  Baran" panose="00000400000000000000" pitchFamily="2" charset="-78"/>
              </a:rPr>
              <a:t>سندرم حدواسط (</a:t>
            </a:r>
            <a:r>
              <a:rPr lang="en-US" sz="1800" b="1" u="sng" dirty="0" smtClean="0">
                <a:cs typeface="2  Baran" panose="00000400000000000000" pitchFamily="2" charset="-78"/>
              </a:rPr>
              <a:t>Intermediate Syndrome)</a:t>
            </a:r>
          </a:p>
          <a:p>
            <a:pPr marL="0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تعریف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بروز 24–96 ساعت پس از فاز حاد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ضعف و فلج:</a:t>
            </a:r>
          </a:p>
          <a:p>
            <a:pPr marL="914400" lvl="2" indent="0" algn="r" rtl="1">
              <a:buNone/>
            </a:pPr>
            <a:r>
              <a:rPr lang="en-US" sz="1800" dirty="0" smtClean="0">
                <a:cs typeface="2  Baran" panose="00000400000000000000" pitchFamily="2" charset="-78"/>
              </a:rPr>
              <a:t>o	</a:t>
            </a:r>
            <a:r>
              <a:rPr lang="fa-IR" sz="1800" dirty="0" smtClean="0">
                <a:cs typeface="2  Baran" panose="00000400000000000000" pitchFamily="2" charset="-78"/>
              </a:rPr>
              <a:t>عضلات تنفسی</a:t>
            </a:r>
          </a:p>
          <a:p>
            <a:pPr marL="914400" lvl="2" indent="0" algn="r" rtl="1">
              <a:buNone/>
            </a:pPr>
            <a:r>
              <a:rPr lang="en-US" sz="1800" dirty="0" smtClean="0">
                <a:cs typeface="2  Baran" panose="00000400000000000000" pitchFamily="2" charset="-78"/>
              </a:rPr>
              <a:t>o	</a:t>
            </a:r>
            <a:r>
              <a:rPr lang="fa-IR" sz="1800" dirty="0" smtClean="0">
                <a:cs typeface="2  Baran" panose="00000400000000000000" pitchFamily="2" charset="-78"/>
              </a:rPr>
              <a:t>عضلات پروگزیمال اندام‌ها</a:t>
            </a:r>
          </a:p>
          <a:p>
            <a:pPr marL="914400" lvl="2" indent="0" algn="r" rtl="1">
              <a:buNone/>
            </a:pPr>
            <a:r>
              <a:rPr lang="en-US" sz="1800" dirty="0" smtClean="0">
                <a:cs typeface="2  Baran" panose="00000400000000000000" pitchFamily="2" charset="-78"/>
              </a:rPr>
              <a:t>o	</a:t>
            </a:r>
            <a:r>
              <a:rPr lang="fa-IR" sz="1800" dirty="0" smtClean="0">
                <a:cs typeface="2  Baran" panose="00000400000000000000" pitchFamily="2" charset="-78"/>
              </a:rPr>
              <a:t>عضلات جمجمه‌ای (بلع، پلک، صورت)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بدون علائم موسکارینی یا فاسیکولاسیون (با وجود مهار شدید </a:t>
            </a:r>
            <a:r>
              <a:rPr lang="en-US" sz="1800" dirty="0" err="1" smtClean="0">
                <a:cs typeface="2  Baran" panose="00000400000000000000" pitchFamily="2" charset="-78"/>
              </a:rPr>
              <a:t>AChE</a:t>
            </a:r>
            <a:r>
              <a:rPr lang="en-US" sz="1800" dirty="0" smtClean="0">
                <a:cs typeface="2  Bara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سموم ایجادکننده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شامل: کلرپیریفوس، مالاتیون، فنتیون، دیامیتوات، مونوکروتوفوس، پاراتیون …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در حیوانات نیز گزارش شده (سگ، گربه)</a:t>
            </a:r>
          </a:p>
          <a:p>
            <a:pPr marL="0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علت احتمالی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اختلال در </a:t>
            </a:r>
            <a:r>
              <a:rPr lang="en-US" sz="1800" dirty="0" err="1" smtClean="0">
                <a:cs typeface="2  Baran" panose="00000400000000000000" pitchFamily="2" charset="-78"/>
              </a:rPr>
              <a:t>nAChR</a:t>
            </a:r>
            <a:endParaRPr lang="en-US" sz="1800" dirty="0" smtClean="0">
              <a:cs typeface="2  Baran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en-US" sz="1800" dirty="0" smtClean="0">
                <a:cs typeface="2  Baran" panose="00000400000000000000" pitchFamily="2" charset="-78"/>
              </a:rPr>
              <a:t>•	</a:t>
            </a:r>
            <a:r>
              <a:rPr lang="fa-IR" sz="1800" dirty="0" smtClean="0">
                <a:cs typeface="2  Baran" panose="00000400000000000000" pitchFamily="2" charset="-78"/>
              </a:rPr>
              <a:t>استرس اکسیداتیو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اختلال انتقال عصبی در </a:t>
            </a:r>
            <a:r>
              <a:rPr lang="en-US" sz="1800" dirty="0" smtClean="0">
                <a:cs typeface="2  Baran" panose="00000400000000000000" pitchFamily="2" charset="-78"/>
              </a:rPr>
              <a:t>NMJ</a:t>
            </a:r>
          </a:p>
          <a:p>
            <a:pPr marL="0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درمان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آتروپین + 2-</a:t>
            </a:r>
            <a:r>
              <a:rPr lang="en-US" sz="1800" dirty="0" smtClean="0">
                <a:cs typeface="2  Baran" panose="00000400000000000000" pitchFamily="2" charset="-78"/>
              </a:rPr>
              <a:t>PAM </a:t>
            </a:r>
            <a:r>
              <a:rPr lang="fa-IR" sz="1800" dirty="0" smtClean="0">
                <a:cs typeface="2  Baran" panose="00000400000000000000" pitchFamily="2" charset="-78"/>
              </a:rPr>
              <a:t>ادامه‌دار (اثر محدود)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حمایت تنفسی مهم‌ترین اقدام</a:t>
            </a:r>
          </a:p>
          <a:p>
            <a:pPr marL="457200" lvl="1" indent="0" algn="r" rtl="1">
              <a:buNone/>
            </a:pPr>
            <a:r>
              <a:rPr lang="fa-IR" sz="1800" dirty="0" smtClean="0">
                <a:cs typeface="2  Baran" panose="00000400000000000000" pitchFamily="2" charset="-78"/>
              </a:rPr>
              <a:t>•	درمان اختصاصی وجود ندارد</a:t>
            </a:r>
          </a:p>
        </p:txBody>
      </p:sp>
    </p:spTree>
    <p:extLst>
      <p:ext uri="{BB962C8B-B14F-4D97-AF65-F5344CB8AC3E}">
        <p14:creationId xmlns:p14="http://schemas.microsoft.com/office/powerpoint/2010/main" val="32549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2493"/>
            <a:ext cx="10515600" cy="759864"/>
          </a:xfrm>
        </p:spPr>
        <p:txBody>
          <a:bodyPr/>
          <a:lstStyle/>
          <a:p>
            <a:pPr algn="r" rtl="1"/>
            <a:r>
              <a:rPr lang="ar-SA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اُرگانوکلرین‌ها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 (OCs</a:t>
            </a:r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2  Baran" panose="00000400000000000000" pitchFamily="2" charset="-78"/>
              </a:rPr>
              <a:t>)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1796" y="127458"/>
            <a:ext cx="5864629" cy="6616935"/>
          </a:xfr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. فارماکوکینتیک / توکسیکوکینتیک (</a:t>
            </a:r>
            <a:r>
              <a:rPr lang="en-US" sz="1600" dirty="0" smtClean="0">
                <a:cs typeface="2  Baran" panose="00000400000000000000" pitchFamily="2" charset="-78"/>
              </a:rPr>
              <a:t>PK/TK)</a:t>
            </a:r>
          </a:p>
          <a:p>
            <a:pPr marL="457200" lvl="1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جذب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دهانی و جلدی: سریع و کامل به علت چربی‌دوستی بالا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استنشاقی: اهمیت کمتر → جذب غیرمستقیم از </a:t>
            </a:r>
            <a:r>
              <a:rPr lang="en-US" sz="1600" dirty="0" smtClean="0">
                <a:cs typeface="2  Baran" panose="00000400000000000000" pitchFamily="2" charset="-78"/>
              </a:rPr>
              <a:t>GI </a:t>
            </a:r>
            <a:r>
              <a:rPr lang="fa-IR" sz="1600" dirty="0" smtClean="0">
                <a:cs typeface="2  Baran" panose="00000400000000000000" pitchFamily="2" charset="-78"/>
              </a:rPr>
              <a:t>پس از بلع مخاط تنفسی</a:t>
            </a:r>
          </a:p>
          <a:p>
            <a:pPr marL="457200" lvl="1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توزیع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✔ کبد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✔ کلیه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✔ مغز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✔ بافت چربی (اصلی‌ترین مخزن)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تجمع در چربی → آزادسازی بسیار آهسته → مسمومیت‌های مزمن</a:t>
            </a:r>
          </a:p>
          <a:p>
            <a:pPr marL="457200" lvl="1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متابولیسم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</a:t>
            </a:r>
            <a:r>
              <a:rPr lang="en-US" sz="1600" dirty="0" smtClean="0">
                <a:cs typeface="2  Baran" panose="00000400000000000000" pitchFamily="2" charset="-78"/>
              </a:rPr>
              <a:t>DDT → </a:t>
            </a:r>
            <a:r>
              <a:rPr lang="fa-IR" sz="1600" dirty="0" smtClean="0">
                <a:cs typeface="2  Baran" panose="00000400000000000000" pitchFamily="2" charset="-78"/>
              </a:rPr>
              <a:t>دکلره‌ شدن توسط </a:t>
            </a:r>
            <a:r>
              <a:rPr lang="en-US" sz="1600" dirty="0" smtClean="0">
                <a:cs typeface="2  Baran" panose="00000400000000000000" pitchFamily="2" charset="-78"/>
              </a:rPr>
              <a:t>MFO</a:t>
            </a:r>
          </a:p>
          <a:p>
            <a:pPr marL="914400" lvl="2" indent="0" algn="r" rtl="1">
              <a:buNone/>
            </a:pPr>
            <a:r>
              <a:rPr lang="en-US" sz="1600" dirty="0" smtClean="0">
                <a:cs typeface="2  Baran" panose="00000400000000000000" pitchFamily="2" charset="-78"/>
              </a:rPr>
              <a:t>•	</a:t>
            </a:r>
            <a:r>
              <a:rPr lang="fa-IR" sz="1600" dirty="0" smtClean="0">
                <a:cs typeface="2  Baran" panose="00000400000000000000" pitchFamily="2" charset="-78"/>
              </a:rPr>
              <a:t>پارادی‌کلروبنزن → کونژوگاسیون (گلوکورونید / سولفات)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سیکلودین‌ها (</a:t>
            </a:r>
            <a:r>
              <a:rPr lang="en-US" sz="1600" dirty="0" err="1" smtClean="0">
                <a:cs typeface="2  Baran" panose="00000400000000000000" pitchFamily="2" charset="-78"/>
              </a:rPr>
              <a:t>endrin</a:t>
            </a:r>
            <a:r>
              <a:rPr lang="en-US" sz="1600" dirty="0" smtClean="0">
                <a:cs typeface="2  Baran" panose="00000400000000000000" pitchFamily="2" charset="-78"/>
              </a:rPr>
              <a:t>) → </a:t>
            </a:r>
            <a:r>
              <a:rPr lang="fa-IR" sz="1600" dirty="0" smtClean="0">
                <a:cs typeface="2  Baran" panose="00000400000000000000" pitchFamily="2" charset="-78"/>
              </a:rPr>
              <a:t>تبدیل سریع به اپوکسید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نکته کلیدی: گاهی متابولیت‌ها از ترکیب اولیه سمی‌تر هستند.</a:t>
            </a:r>
          </a:p>
          <a:p>
            <a:pPr marL="457200" lvl="1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دفع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مسیر اصلی: صفرا → روده</a:t>
            </a:r>
          </a:p>
          <a:p>
            <a:pPr marL="914400" lvl="2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امکان چرخش روده-کبدی (</a:t>
            </a:r>
            <a:r>
              <a:rPr lang="en-US" sz="1600" dirty="0" smtClean="0">
                <a:cs typeface="2  Baran" panose="00000400000000000000" pitchFamily="2" charset="-78"/>
              </a:rPr>
              <a:t>enterohepatic recycling)</a:t>
            </a:r>
          </a:p>
          <a:p>
            <a:pPr marL="914400" lvl="2" indent="0" algn="r" rtl="1">
              <a:buNone/>
            </a:pPr>
            <a:r>
              <a:rPr lang="en-US" sz="1600" dirty="0" smtClean="0">
                <a:cs typeface="2  Baran" panose="00000400000000000000" pitchFamily="2" charset="-78"/>
              </a:rPr>
              <a:t>•	</a:t>
            </a:r>
            <a:r>
              <a:rPr lang="fa-IR" sz="1600" dirty="0" smtClean="0">
                <a:cs typeface="2  Baran" panose="00000400000000000000" pitchFamily="2" charset="-78"/>
              </a:rPr>
              <a:t>نیمه‌عمر: از چند روز تا چند </a:t>
            </a:r>
            <a:r>
              <a:rPr lang="fa-IR" sz="1600" dirty="0" smtClean="0">
                <a:cs typeface="2  Baran" panose="00000400000000000000" pitchFamily="2" charset="-78"/>
              </a:rPr>
              <a:t>سال</a:t>
            </a:r>
            <a:endParaRPr lang="fa-IR" sz="1600" dirty="0" smtClean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737062"/>
            <a:ext cx="5875713" cy="6007331"/>
          </a:xfr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چرا ارگانوکلرین‌ها هنوز مهم هستند؟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با وجود ممنوعیت بسیاری از </a:t>
            </a:r>
            <a:r>
              <a:rPr lang="en-US" sz="1400" dirty="0" smtClean="0">
                <a:cs typeface="2  Baran" panose="00000400000000000000" pitchFamily="2" charset="-78"/>
              </a:rPr>
              <a:t>OCs </a:t>
            </a:r>
            <a:r>
              <a:rPr lang="fa-IR" sz="1400" dirty="0" smtClean="0">
                <a:cs typeface="2  Baran" panose="00000400000000000000" pitchFamily="2" charset="-78"/>
              </a:rPr>
              <a:t>در آمریکا از دهه ۱۹۸۰،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این ترکیبات همچنان در محیط باقی مانده و موجب بروز مسمومیت در انسان و دام می‌شوند.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دلیل اهمیت: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✔ پایداری بسیار زیاد در محیط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✔ تجمع زیستی شدید در زنجیره غذایی (</a:t>
            </a:r>
            <a:r>
              <a:rPr lang="en-US" sz="1400" dirty="0" smtClean="0">
                <a:cs typeface="2  Baran" panose="00000400000000000000" pitchFamily="2" charset="-78"/>
              </a:rPr>
              <a:t>Bioaccumulation / </a:t>
            </a:r>
            <a:r>
              <a:rPr lang="en-US" sz="1400" dirty="0" err="1" smtClean="0">
                <a:cs typeface="2  Baran" panose="00000400000000000000" pitchFamily="2" charset="-78"/>
              </a:rPr>
              <a:t>Biomagnification</a:t>
            </a:r>
            <a:r>
              <a:rPr lang="en-US" sz="1400" dirty="0" smtClean="0">
                <a:cs typeface="2  Baran" panose="00000400000000000000" pitchFamily="2" charset="-78"/>
              </a:rPr>
              <a:t>)</a:t>
            </a:r>
          </a:p>
          <a:p>
            <a:pPr marL="914400" lvl="2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✔ </a:t>
            </a:r>
            <a:r>
              <a:rPr lang="fa-IR" sz="1400" dirty="0" smtClean="0">
                <a:cs typeface="2  Baran" panose="00000400000000000000" pitchFamily="2" charset="-78"/>
              </a:rPr>
              <a:t>چربی‌دوستی بالا و ذخیره طولانی در بافت‌های چرب بدن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نمونه‌هایی از </a:t>
            </a:r>
            <a:r>
              <a:rPr lang="en-US" sz="1400" dirty="0" smtClean="0">
                <a:cs typeface="2  Baran" panose="00000400000000000000" pitchFamily="2" charset="-78"/>
              </a:rPr>
              <a:t>OCs:</a:t>
            </a:r>
          </a:p>
          <a:p>
            <a:pPr marL="457200" lvl="1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•	DDT</a:t>
            </a:r>
          </a:p>
          <a:p>
            <a:pPr marL="457200" lvl="1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•	</a:t>
            </a:r>
            <a:r>
              <a:rPr lang="fa-IR" sz="1400" dirty="0" smtClean="0">
                <a:cs typeface="2  Baran" panose="00000400000000000000" pitchFamily="2" charset="-78"/>
              </a:rPr>
              <a:t>آلدرین، دی‌آلدیرین، کلردان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اندوسولفان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لیندان (گاماهگزاکلروسیکلوهگزان)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تاریخچه و توسعه </a:t>
            </a:r>
            <a:r>
              <a:rPr lang="en-US" sz="1400" dirty="0" smtClean="0">
                <a:cs typeface="2  Baran" panose="00000400000000000000" pitchFamily="2" charset="-78"/>
              </a:rPr>
              <a:t>OCs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قدیمی‌ترین حشره‌کش‌ها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سولفور، سرکه، روغن نهنگ، آرسنیک، نیکوتین، روتنون، پایروتروم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ورود به عصر جدید: دهه ۱۹۳۰ با توسعه صنعت شیمیایی</a:t>
            </a:r>
          </a:p>
          <a:p>
            <a:pPr marL="457200" lvl="1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نقاط عطف تاریخی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بررسی اثرات زیست‌محیطی </a:t>
            </a:r>
            <a:r>
              <a:rPr lang="en-US" sz="1400" dirty="0" smtClean="0">
                <a:cs typeface="2  Baran" panose="00000400000000000000" pitchFamily="2" charset="-78"/>
              </a:rPr>
              <a:t>OCs (</a:t>
            </a:r>
            <a:r>
              <a:rPr lang="fa-IR" sz="1400" dirty="0" smtClean="0">
                <a:cs typeface="2  Baran" panose="00000400000000000000" pitchFamily="2" charset="-78"/>
              </a:rPr>
              <a:t>به‌ویژه </a:t>
            </a:r>
            <a:r>
              <a:rPr lang="en-US" sz="1400" dirty="0" smtClean="0">
                <a:cs typeface="2  Baran" panose="00000400000000000000" pitchFamily="2" charset="-78"/>
              </a:rPr>
              <a:t>DDT) </a:t>
            </a:r>
            <a:r>
              <a:rPr lang="fa-IR" sz="1400" dirty="0" smtClean="0">
                <a:cs typeface="2  Baran" panose="00000400000000000000" pitchFamily="2" charset="-78"/>
              </a:rPr>
              <a:t>آغازگر توجه گسترده به سم‌شناسی مدرن</a:t>
            </a:r>
          </a:p>
          <a:p>
            <a:pPr marL="914400" lvl="2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کتاب </a:t>
            </a:r>
            <a:r>
              <a:rPr lang="en-US" sz="1400" dirty="0" smtClean="0">
                <a:cs typeface="2  Baran" panose="00000400000000000000" pitchFamily="2" charset="-78"/>
              </a:rPr>
              <a:t>Silent Spring (</a:t>
            </a:r>
            <a:r>
              <a:rPr lang="fa-IR" sz="1400" dirty="0" smtClean="0">
                <a:cs typeface="2  Baran" panose="00000400000000000000" pitchFamily="2" charset="-78"/>
              </a:rPr>
              <a:t>راشل کارسون – ۱۹۶۲) نقطه توجه جهانی به خطرات </a:t>
            </a:r>
            <a:r>
              <a:rPr lang="en-US" sz="1400" dirty="0" smtClean="0">
                <a:cs typeface="2  Baran" panose="00000400000000000000" pitchFamily="2" charset="-78"/>
              </a:rPr>
              <a:t>DDT</a:t>
            </a:r>
          </a:p>
        </p:txBody>
      </p:sp>
    </p:spTree>
    <p:extLst>
      <p:ext uri="{BB962C8B-B14F-4D97-AF65-F5344CB8AC3E}">
        <p14:creationId xmlns:p14="http://schemas.microsoft.com/office/powerpoint/2010/main" val="180419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004" y="155171"/>
            <a:ext cx="5886796" cy="6021792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سمیت </a:t>
            </a:r>
            <a:r>
              <a:rPr lang="en-US" dirty="0" smtClean="0">
                <a:cs typeface="2  Baran" panose="00000400000000000000" pitchFamily="2" charset="-78"/>
              </a:rPr>
              <a:t>Toxicity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گونه حساس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گربه‌ها بیشترین حساسیت 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سیکلودین‌ها (اندِرین، دی‌آلدرین، آلدرین)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⟶ تشنج شدیدتر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⟶ </a:t>
            </a:r>
            <a:r>
              <a:rPr lang="en-US" dirty="0" smtClean="0">
                <a:cs typeface="2  Baran" panose="00000400000000000000" pitchFamily="2" charset="-78"/>
              </a:rPr>
              <a:t>LD₅₀ </a:t>
            </a:r>
            <a:r>
              <a:rPr lang="fa-IR" dirty="0" smtClean="0">
                <a:cs typeface="2  Baran" panose="00000400000000000000" pitchFamily="2" charset="-78"/>
              </a:rPr>
              <a:t>کمتر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DDT-type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⟶ </a:t>
            </a:r>
            <a:r>
              <a:rPr lang="fa-IR" dirty="0" smtClean="0">
                <a:cs typeface="2  Baran" panose="00000400000000000000" pitchFamily="2" charset="-78"/>
              </a:rPr>
              <a:t>لرزش و تشنج در دوزهای بالاتر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سایر اثرات سمی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نکروز انتخابی زونا فاسیکولاتا و رتیکولاریس غده آدرنال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اثرات تولیدمثلی و رشد جنینی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پرندگان: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نازک شدن پوسته تخم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ه	کاهش جمعیت (مستند در عقاب‌ها و شاهین‌ها)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سمیت مزمن: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تجمع بلندمدت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اختلال عصبی پیشرونده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‌	سرطان‌زایی در برخی گونه‌ها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55171"/>
            <a:ext cx="5920047" cy="6021792"/>
          </a:xfrm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مکانیسم‌های اثر </a:t>
            </a:r>
            <a:r>
              <a:rPr lang="en-US" dirty="0" smtClean="0">
                <a:cs typeface="2  Baran" panose="00000400000000000000" pitchFamily="2" charset="-78"/>
              </a:rPr>
              <a:t>Mechanisms of Action</a:t>
            </a:r>
            <a:endParaRPr lang="fa-IR" dirty="0" smtClean="0">
              <a:cs typeface="2  Baran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دو مکانیسم اصلی: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A. </a:t>
            </a:r>
            <a:r>
              <a:rPr lang="fa-IR" dirty="0" smtClean="0">
                <a:cs typeface="2  Baran" panose="00000400000000000000" pitchFamily="2" charset="-78"/>
              </a:rPr>
              <a:t>مکانیسم </a:t>
            </a:r>
            <a:r>
              <a:rPr lang="en-US" dirty="0" smtClean="0">
                <a:cs typeface="2  Baran" panose="00000400000000000000" pitchFamily="2" charset="-78"/>
              </a:rPr>
              <a:t>DDT </a:t>
            </a:r>
            <a:r>
              <a:rPr lang="fa-IR" dirty="0" smtClean="0">
                <a:cs typeface="2  Baran" panose="00000400000000000000" pitchFamily="2" charset="-78"/>
              </a:rPr>
              <a:t>و ترکیبات دی‌فنیل آلیفاتیک</a:t>
            </a:r>
          </a:p>
          <a:p>
            <a:pPr marL="1828800" lvl="4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کاهش ورود سدیم (</a:t>
            </a:r>
            <a:r>
              <a:rPr lang="en-US" dirty="0" smtClean="0">
                <a:cs typeface="2  Baran" panose="00000400000000000000" pitchFamily="2" charset="-78"/>
              </a:rPr>
              <a:t>Na⁺) </a:t>
            </a:r>
            <a:r>
              <a:rPr lang="fa-IR" dirty="0" smtClean="0">
                <a:cs typeface="2  Baran" panose="00000400000000000000" pitchFamily="2" charset="-78"/>
              </a:rPr>
              <a:t>به نورون</a:t>
            </a:r>
          </a:p>
          <a:p>
            <a:pPr marL="1828800" lvl="4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خروج پتاسیم (</a:t>
            </a:r>
            <a:r>
              <a:rPr lang="en-US" dirty="0" smtClean="0">
                <a:cs typeface="2  Baran" panose="00000400000000000000" pitchFamily="2" charset="-78"/>
              </a:rPr>
              <a:t>K⁺)</a:t>
            </a:r>
          </a:p>
          <a:p>
            <a:pPr marL="2286000" lvl="5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⟶ </a:t>
            </a:r>
            <a:r>
              <a:rPr lang="fa-IR" dirty="0" smtClean="0">
                <a:cs typeface="2  Baran" panose="00000400000000000000" pitchFamily="2" charset="-78"/>
              </a:rPr>
              <a:t>تجمع </a:t>
            </a:r>
            <a:r>
              <a:rPr lang="en-US" dirty="0" smtClean="0">
                <a:cs typeface="2  Baran" panose="00000400000000000000" pitchFamily="2" charset="-78"/>
              </a:rPr>
              <a:t>K⁺ </a:t>
            </a:r>
            <a:r>
              <a:rPr lang="fa-IR" dirty="0" smtClean="0">
                <a:cs typeface="2  Baran" panose="00000400000000000000" pitchFamily="2" charset="-78"/>
              </a:rPr>
              <a:t>داخل نورون</a:t>
            </a:r>
          </a:p>
          <a:p>
            <a:pPr marL="2286000" lvl="5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⟶ دپولاریزاسیون نسبی</a:t>
            </a:r>
          </a:p>
          <a:p>
            <a:pPr marL="2286000" lvl="5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⟶ کاهش آستانه تحریک</a:t>
            </a:r>
          </a:p>
          <a:p>
            <a:pPr marL="2286000" lvl="5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⟶ دشارژ زودرس نورونی → لرزش، تشنج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B. </a:t>
            </a:r>
            <a:r>
              <a:rPr lang="fa-IR" dirty="0" smtClean="0">
                <a:cs typeface="2  Baran" panose="00000400000000000000" pitchFamily="2" charset="-78"/>
              </a:rPr>
              <a:t>مکانیسم سیکلودین‌ها و آریل‌هیدروکربن‌ها (دیلدرین، آلدرین، لیندان)</a:t>
            </a:r>
          </a:p>
          <a:p>
            <a:pPr marL="1828800" lvl="4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هدف: گیرنده </a:t>
            </a:r>
            <a:r>
              <a:rPr lang="en-US" dirty="0" smtClean="0">
                <a:cs typeface="2  Baran" panose="00000400000000000000" pitchFamily="2" charset="-78"/>
              </a:rPr>
              <a:t>GABA-A</a:t>
            </a:r>
          </a:p>
          <a:p>
            <a:pPr marL="1828800" lvl="4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اتصال </a:t>
            </a:r>
            <a:r>
              <a:rPr lang="en-US" dirty="0" smtClean="0">
                <a:cs typeface="2  Baran" panose="00000400000000000000" pitchFamily="2" charset="-78"/>
              </a:rPr>
              <a:t>GABA </a:t>
            </a:r>
            <a:r>
              <a:rPr lang="fa-IR" dirty="0" smtClean="0">
                <a:cs typeface="2  Baran" panose="00000400000000000000" pitchFamily="2" charset="-78"/>
              </a:rPr>
              <a:t>به گیرنده → باز شدن کانال کلر → هایپرپولاریزاسیون → مهار نورونی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ولی در حضور سیکلودین‌ها: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این ترکیبات آنتاگونیست غیررقابتی گیرنده </a:t>
            </a:r>
            <a:r>
              <a:rPr lang="en-US" dirty="0" smtClean="0">
                <a:cs typeface="2  Baran" panose="00000400000000000000" pitchFamily="2" charset="-78"/>
              </a:rPr>
              <a:t>GABA-A </a:t>
            </a:r>
            <a:r>
              <a:rPr lang="fa-IR" dirty="0" smtClean="0">
                <a:cs typeface="2  Baran" panose="00000400000000000000" pitchFamily="2" charset="-78"/>
              </a:rPr>
              <a:t>هستند</a:t>
            </a:r>
          </a:p>
          <a:p>
            <a:pPr marL="1828800" lvl="4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⟶ مهار ورود </a:t>
            </a:r>
            <a:r>
              <a:rPr lang="en-US" dirty="0" smtClean="0">
                <a:cs typeface="2  Baran" panose="00000400000000000000" pitchFamily="2" charset="-78"/>
              </a:rPr>
              <a:t>Cl⁻</a:t>
            </a:r>
          </a:p>
          <a:p>
            <a:pPr marL="1828800" lvl="4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⟶ </a:t>
            </a:r>
            <a:r>
              <a:rPr lang="fa-IR" dirty="0" smtClean="0">
                <a:cs typeface="2  Baran" panose="00000400000000000000" pitchFamily="2" charset="-78"/>
              </a:rPr>
              <a:t>حذف مهار نورونی</a:t>
            </a:r>
          </a:p>
          <a:p>
            <a:pPr marL="1828800" lvl="4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⟶ تحریک بیش‌ازحد نورون</a:t>
            </a:r>
          </a:p>
          <a:p>
            <a:pPr marL="1828800" lvl="4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⟶ تشنج‌های شدید و مقاوم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نتیجه نهایی هر دو گروه </a:t>
            </a:r>
            <a:r>
              <a:rPr lang="en-US" dirty="0" smtClean="0">
                <a:cs typeface="2  Baran" panose="00000400000000000000" pitchFamily="2" charset="-78"/>
              </a:rPr>
              <a:t>OCs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✔ </a:t>
            </a:r>
            <a:r>
              <a:rPr lang="fa-IR" dirty="0" smtClean="0">
                <a:cs typeface="2  Baran" panose="00000400000000000000" pitchFamily="2" charset="-78"/>
              </a:rPr>
              <a:t>نوروتوکسیسیتی شدید</a:t>
            </a:r>
          </a:p>
          <a:p>
            <a:pPr marL="1371600" lvl="3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✔ تشنج‌های سخت و مقاوم به درمان</a:t>
            </a:r>
          </a:p>
        </p:txBody>
      </p:sp>
    </p:spTree>
    <p:extLst>
      <p:ext uri="{BB962C8B-B14F-4D97-AF65-F5344CB8AC3E}">
        <p14:creationId xmlns:p14="http://schemas.microsoft.com/office/powerpoint/2010/main" val="169923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422" y="249382"/>
            <a:ext cx="5831378" cy="5927581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 علامتی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ضد تشنج‌ها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دیازپام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فنوباربیتال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پنتوباربیتال در تشنج‌های مقاوم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مراقبت حمایتی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محیط آرام و گرم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پایش طولانی‌مدت (ماه‌ها تا سال‌ها) به علت ماندگاری چربی‌دوستانه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ضرورت مهم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منبع آلودگی باید حتماً شناسایی و حذف شود.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205047"/>
            <a:ext cx="5864629" cy="5971916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 (</a:t>
            </a:r>
            <a:r>
              <a:rPr lang="en-US" dirty="0" smtClean="0">
                <a:cs typeface="2  Baran" panose="00000400000000000000" pitchFamily="2" charset="-78"/>
              </a:rPr>
              <a:t>Treatment)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مهم‌ترین نکته: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❌ </a:t>
            </a:r>
            <a:r>
              <a:rPr lang="fa-IR" dirty="0" smtClean="0">
                <a:cs typeface="2  Baran" panose="00000400000000000000" pitchFamily="2" charset="-78"/>
              </a:rPr>
              <a:t>هیچ پادزهر اختصاصی برای </a:t>
            </a:r>
            <a:r>
              <a:rPr lang="en-US" dirty="0" smtClean="0">
                <a:cs typeface="2  Baran" panose="00000400000000000000" pitchFamily="2" charset="-78"/>
              </a:rPr>
              <a:t>OCs </a:t>
            </a:r>
            <a:r>
              <a:rPr lang="fa-IR" dirty="0" smtClean="0">
                <a:cs typeface="2  Baran" panose="00000400000000000000" pitchFamily="2" charset="-78"/>
              </a:rPr>
              <a:t> وجود ندارد.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✔ درمان فقط حمایتی + سم زدایی است.</a:t>
            </a: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(</a:t>
            </a:r>
            <a:r>
              <a:rPr lang="en-US" dirty="0" smtClean="0">
                <a:cs typeface="2  Baran" panose="00000400000000000000" pitchFamily="2" charset="-78"/>
              </a:rPr>
              <a:t>Decontamination)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الف) تماس جلدی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شستشو با شوینده و آب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کوتاه کردن مو در حیوانات پُرموی آلوده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محافظت کامل افراد درمانگر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ب) مصرف خوراکی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ذغال فعال: 1–2 </a:t>
            </a:r>
            <a:r>
              <a:rPr lang="en-US" dirty="0" smtClean="0">
                <a:cs typeface="2  Baran" panose="00000400000000000000" pitchFamily="2" charset="-78"/>
              </a:rPr>
              <a:t>g/kg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روغن معدنی (کم‌اثرتر ولی مفید)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گربه: 6–2 </a:t>
            </a:r>
            <a:r>
              <a:rPr lang="en-US" dirty="0" smtClean="0">
                <a:cs typeface="2  Baran" panose="00000400000000000000" pitchFamily="2" charset="-78"/>
              </a:rPr>
              <a:t>mL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سگ: 15–5 </a:t>
            </a:r>
            <a:r>
              <a:rPr lang="en-US" dirty="0" smtClean="0">
                <a:cs typeface="2  Baran" panose="00000400000000000000" pitchFamily="2" charset="-78"/>
              </a:rPr>
              <a:t>mL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دام بزرگ: 3–1 </a:t>
            </a:r>
            <a:r>
              <a:rPr lang="en-US" dirty="0" smtClean="0">
                <a:cs typeface="2  Baran" panose="00000400000000000000" pitchFamily="2" charset="-78"/>
              </a:rPr>
              <a:t>L</a:t>
            </a:r>
          </a:p>
          <a:p>
            <a:pPr marL="914400" lvl="2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بهترین اثر: طی ۴ ساعت اول</a:t>
            </a: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ج) جلوگیری از جذب مجدد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کاهش دریافت خوراک → مصرف ذخایر چربی</a:t>
            </a:r>
          </a:p>
          <a:p>
            <a:pPr marL="914400" lvl="2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نشخوارکنندگان:</a:t>
            </a:r>
          </a:p>
          <a:p>
            <a:pPr marL="1371600" lvl="3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500–1000 g/day </a:t>
            </a:r>
            <a:r>
              <a:rPr lang="fa-IR" dirty="0" smtClean="0">
                <a:cs typeface="2  Baran" panose="00000400000000000000" pitchFamily="2" charset="-78"/>
              </a:rPr>
              <a:t>ذغال فعال → کاهش گردش روده-کبدی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330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597</Words>
  <Application>Microsoft Office PowerPoint</Application>
  <PresentationFormat>Widescreen</PresentationFormat>
  <Paragraphs>816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2  Baran</vt:lpstr>
      <vt:lpstr>Arial</vt:lpstr>
      <vt:lpstr>Calibri</vt:lpstr>
      <vt:lpstr>Calibri Light</vt:lpstr>
      <vt:lpstr>Office Theme</vt:lpstr>
      <vt:lpstr>insecticides</vt:lpstr>
      <vt:lpstr>ارگانوفسفات‌ها و کاربامات‌ها </vt:lpstr>
      <vt:lpstr>PowerPoint Presentation</vt:lpstr>
      <vt:lpstr>PowerPoint Presentation</vt:lpstr>
      <vt:lpstr>PowerPoint Presentation</vt:lpstr>
      <vt:lpstr>PowerPoint Presentation</vt:lpstr>
      <vt:lpstr>اُرگانوکلرین‌ها (OCs)</vt:lpstr>
      <vt:lpstr>PowerPoint Presentation</vt:lpstr>
      <vt:lpstr>PowerPoint Presentation</vt:lpstr>
      <vt:lpstr>Pyrethroid</vt:lpstr>
      <vt:lpstr>PowerPoint Presentation</vt:lpstr>
      <vt:lpstr>Neonicotinoids </vt:lpstr>
      <vt:lpstr>PowerPoint Presentation</vt:lpstr>
      <vt:lpstr>Amitraz </vt:lpstr>
      <vt:lpstr>PowerPoint Presentation</vt:lpstr>
      <vt:lpstr>Fipronil</vt:lpstr>
      <vt:lpstr>PowerPoint Presentation</vt:lpstr>
      <vt:lpstr>Macrocyclic Lactone Endectocides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insecticides</dc:title>
  <dc:creator>surface</dc:creator>
  <cp:lastModifiedBy>surface</cp:lastModifiedBy>
  <cp:revision>32</cp:revision>
  <dcterms:created xsi:type="dcterms:W3CDTF">2025-11-16T18:38:26Z</dcterms:created>
  <dcterms:modified xsi:type="dcterms:W3CDTF">2025-11-17T04:55:14Z</dcterms:modified>
</cp:coreProperties>
</file>