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95317" autoAdjust="0"/>
  </p:normalViewPr>
  <p:slideViewPr>
    <p:cSldViewPr snapToGrid="0">
      <p:cViewPr varScale="1">
        <p:scale>
          <a:sx n="86" d="100"/>
          <a:sy n="86" d="100"/>
        </p:scale>
        <p:origin x="48" y="36"/>
      </p:cViewPr>
      <p:guideLst/>
    </p:cSldViewPr>
  </p:slideViewPr>
  <p:outlineViewPr>
    <p:cViewPr>
      <p:scale>
        <a:sx n="33" d="100"/>
        <a:sy n="33" d="100"/>
      </p:scale>
      <p:origin x="0" y="-96414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2D4B-87AD-48B7-9A02-ACEF0B48050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58B1-7002-47AF-A5D5-77CD3A83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516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2D4B-87AD-48B7-9A02-ACEF0B48050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58B1-7002-47AF-A5D5-77CD3A83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716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2D4B-87AD-48B7-9A02-ACEF0B48050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58B1-7002-47AF-A5D5-77CD3A83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678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2D4B-87AD-48B7-9A02-ACEF0B48050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58B1-7002-47AF-A5D5-77CD3A83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5242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2D4B-87AD-48B7-9A02-ACEF0B48050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58B1-7002-47AF-A5D5-77CD3A83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0651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2D4B-87AD-48B7-9A02-ACEF0B48050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58B1-7002-47AF-A5D5-77CD3A83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8730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2D4B-87AD-48B7-9A02-ACEF0B48050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58B1-7002-47AF-A5D5-77CD3A83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341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2D4B-87AD-48B7-9A02-ACEF0B48050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58B1-7002-47AF-A5D5-77CD3A83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54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2D4B-87AD-48B7-9A02-ACEF0B48050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58B1-7002-47AF-A5D5-77CD3A83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5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2D4B-87AD-48B7-9A02-ACEF0B48050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B48E58B1-7002-47AF-A5D5-77CD3A83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73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2D4B-87AD-48B7-9A02-ACEF0B48050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58B1-7002-47AF-A5D5-77CD3A83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31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2D4B-87AD-48B7-9A02-ACEF0B48050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58B1-7002-47AF-A5D5-77CD3A83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575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2D4B-87AD-48B7-9A02-ACEF0B48050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58B1-7002-47AF-A5D5-77CD3A83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3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2D4B-87AD-48B7-9A02-ACEF0B48050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58B1-7002-47AF-A5D5-77CD3A83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735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2D4B-87AD-48B7-9A02-ACEF0B48050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58B1-7002-47AF-A5D5-77CD3A83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397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2D4B-87AD-48B7-9A02-ACEF0B48050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58B1-7002-47AF-A5D5-77CD3A83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927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2D4B-87AD-48B7-9A02-ACEF0B48050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58B1-7002-47AF-A5D5-77CD3A83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477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49E2D4B-87AD-48B7-9A02-ACEF0B480500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48E58B1-7002-47AF-A5D5-77CD3A83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50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cs typeface="2  Baran" panose="00000400000000000000" pitchFamily="2" charset="-78"/>
              </a:rPr>
              <a:t>«</a:t>
            </a:r>
            <a:r>
              <a:rPr lang="ar-SA" b="1" dirty="0">
                <a:cs typeface="2  Baran" panose="00000400000000000000" pitchFamily="2" charset="-78"/>
              </a:rPr>
              <a:t>مسمومیت با داروهای بدون نسخه</a:t>
            </a:r>
            <a:r>
              <a:rPr lang="en-US" b="1" dirty="0">
                <a:cs typeface="2  Baran" panose="00000400000000000000" pitchFamily="2" charset="-78"/>
              </a:rPr>
              <a:t> (OTC Drugs Toxicity)»</a:t>
            </a:r>
            <a:r>
              <a:rPr lang="en-US" dirty="0">
                <a:cs typeface="2  Baran" panose="00000400000000000000" pitchFamily="2" charset="-78"/>
              </a:rPr>
              <a:t/>
            </a:r>
            <a:br>
              <a:rPr lang="en-US" dirty="0">
                <a:cs typeface="2  Baran" panose="00000400000000000000" pitchFamily="2" charset="-78"/>
              </a:rPr>
            </a:b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00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45" y="288175"/>
            <a:ext cx="5947756" cy="6323214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🏥 </a:t>
            </a:r>
            <a:r>
              <a:rPr lang="fa-IR" dirty="0" smtClean="0">
                <a:cs typeface="2  Baran" panose="00000400000000000000" pitchFamily="2" charset="-78"/>
              </a:rPr>
              <a:t>درمان و مدیریت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1.	تشخیص: بر اساس تاریخچه و علائم؛ آزمایش پلاسمایی سالیسیلات همیشه همبستگی ندارد.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2.	سم زدایی :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لاواژ معده تا ۱۲ ساعت پس از مصرف (به‌ویژه در قرص‌های پوشش‌دار).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ذغال فعال طی ۲ ساعت اول.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3.	درمان اختصاصی: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دیورز قلیایی اجباری (افزایش </a:t>
            </a:r>
            <a:r>
              <a:rPr lang="en-US" dirty="0" smtClean="0">
                <a:cs typeface="2  Baran" panose="00000400000000000000" pitchFamily="2" charset="-78"/>
              </a:rPr>
              <a:t>pH </a:t>
            </a:r>
            <a:r>
              <a:rPr lang="fa-IR" dirty="0" smtClean="0">
                <a:cs typeface="2  Baran" panose="00000400000000000000" pitchFamily="2" charset="-78"/>
              </a:rPr>
              <a:t>ادرار برای دفع سالیسیلات).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پایش وضعیت اسید–باز، الکترولیت‌ها و دمای بدن.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دیازپام برای کنترل تشنج.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پرهیز از استفاده از </a:t>
            </a:r>
            <a:r>
              <a:rPr lang="en-US" dirty="0" smtClean="0">
                <a:cs typeface="2  Baran" panose="00000400000000000000" pitchFamily="2" charset="-78"/>
              </a:rPr>
              <a:t>NSAID </a:t>
            </a:r>
            <a:r>
              <a:rPr lang="fa-IR" dirty="0" smtClean="0">
                <a:cs typeface="2  Baran" panose="00000400000000000000" pitchFamily="2" charset="-78"/>
              </a:rPr>
              <a:t>برای تب.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4.	در موارد شدید: دیالیز صفاقی قلیایی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72199" y="227215"/>
            <a:ext cx="5875713" cy="649501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جذب: از معده و دوازدهه، وابسته به </a:t>
            </a:r>
            <a:r>
              <a:rPr lang="en-US" dirty="0" smtClean="0">
                <a:cs typeface="2  Baran" panose="00000400000000000000" pitchFamily="2" charset="-78"/>
              </a:rPr>
              <a:t>pH </a:t>
            </a:r>
            <a:r>
              <a:rPr lang="fa-IR" dirty="0" smtClean="0">
                <a:cs typeface="2  Baran" panose="00000400000000000000" pitchFamily="2" charset="-78"/>
              </a:rPr>
              <a:t>و فرم دارو (پوشش‌دار یا بافر).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دفع: کلیوی به‌صورت کونژوگه با گلیسین یا گلوکورونید؛ در گربه‌ها این مسیر ناقص است.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☠️ تظاهرات بالینی مسمومیت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استفراغ، بی‌حالی، افسردگی، ضعف، زخم و خونریزی گوارشی.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موارد شدید: تشنج، هایپرترمی، اسیدوز متابولیک، کما.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گربه‌ها و توله‌ها حساسیت بسیار بیشتر است.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مرگ در گربه‌ها با دوزهای بالای 100–110 </a:t>
            </a:r>
            <a:r>
              <a:rPr lang="en-US" dirty="0" smtClean="0">
                <a:cs typeface="2  Baran" panose="00000400000000000000" pitchFamily="2" charset="-78"/>
              </a:rPr>
              <a:t>mg/kg </a:t>
            </a:r>
            <a:r>
              <a:rPr lang="fa-IR" dirty="0" smtClean="0">
                <a:cs typeface="2  Baran" panose="00000400000000000000" pitchFamily="2" charset="-78"/>
              </a:rPr>
              <a:t>در کمتر از ۷ روز.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🔬 </a:t>
            </a:r>
            <a:r>
              <a:rPr lang="fa-IR" dirty="0" smtClean="0">
                <a:cs typeface="2  Baran" panose="00000400000000000000" pitchFamily="2" charset="-78"/>
              </a:rPr>
              <a:t>یافته‌های آزمایشگاهی و کالبدگشایی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شیمی خون: اسیدوز متابولیک، افزایش آنیون‌گپ، کم‌خونی (به‌ویژه در گربه‌ها).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کالبدگشایی: زخم‌های گوارشی (پیلور، تنه، کاردیا).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25783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1413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داروهای سرماخوردگی، سرفه و آلرژی (</a:t>
            </a:r>
            <a:r>
              <a:rPr lang="en-US" dirty="0" smtClean="0">
                <a:cs typeface="2  Baran" panose="00000400000000000000" pitchFamily="2" charset="-78"/>
              </a:rPr>
              <a:t>Cold, Cough, and Allergy Medications)</a:t>
            </a:r>
            <a:br>
              <a:rPr lang="en-US" dirty="0" smtClean="0">
                <a:cs typeface="2  Baran" panose="00000400000000000000" pitchFamily="2" charset="-78"/>
              </a:rPr>
            </a:b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396538"/>
            <a:ext cx="10515600" cy="4780425"/>
          </a:xfrm>
        </p:spPr>
        <p:txBody>
          <a:bodyPr>
            <a:normAutofit fontScale="70000" lnSpcReduction="20000"/>
          </a:bodyPr>
          <a:lstStyle/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🔹 </a:t>
            </a:r>
            <a:r>
              <a:rPr lang="fa-IR" dirty="0" smtClean="0">
                <a:cs typeface="2  Baran" panose="00000400000000000000" pitchFamily="2" charset="-78"/>
              </a:rPr>
              <a:t>ترکیبات متداول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ضد دردها (مانند استامینوفن)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دکونژستانت‌ها (</a:t>
            </a:r>
            <a:r>
              <a:rPr lang="en-US" dirty="0" smtClean="0">
                <a:cs typeface="2  Baran" panose="00000400000000000000" pitchFamily="2" charset="-78"/>
              </a:rPr>
              <a:t>Pseudoephedrine, Ephedrine, Phenylephrine, PPA)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آنتی‌هیستامین‌ها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آنتی‌توکسیک‌ها و اکسپکتورانت‌ها (</a:t>
            </a:r>
            <a:r>
              <a:rPr lang="en-US" dirty="0" smtClean="0">
                <a:cs typeface="2  Baran" panose="00000400000000000000" pitchFamily="2" charset="-78"/>
              </a:rPr>
              <a:t>Dextromethorphan, Guaifenesin)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ترکیبات دیگر: کافئین، الکل، زایلیتول، بنزوکائین.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🧪 </a:t>
            </a:r>
            <a:r>
              <a:rPr lang="fa-IR" dirty="0" smtClean="0">
                <a:cs typeface="2  Baran" panose="00000400000000000000" pitchFamily="2" charset="-78"/>
              </a:rPr>
              <a:t>ضدسرفه‌ها و خلط‌آورها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دکسترومتورفان: ضدسرفه مرکزی؛ شبیه اپیوئیدها اما بدون اثرات تنفسی خطرناک در حیوانات.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گایافنزین: شل‌کننده عضلانی و اکسپکتورانت؛ دوز بالا → افت فشار خون و تاکی‌کاردی خفیف.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درمان در مسمومیت: مراقبت حمایتی، ذغال فعال در مراحل اولیه.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5592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 algn="r" rtl="1"/>
            <a:r>
              <a:rPr lang="fa-IR" dirty="0" smtClean="0">
                <a:cs typeface="2  Baran" panose="00000400000000000000" pitchFamily="2" charset="-78"/>
              </a:rPr>
              <a:t>دکونژستانت‌ها (</a:t>
            </a:r>
            <a:r>
              <a:rPr lang="en-US" dirty="0" smtClean="0">
                <a:cs typeface="2  Baran" panose="00000400000000000000" pitchFamily="2" charset="-78"/>
              </a:rPr>
              <a:t>Decongestants)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697095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🩺 درمان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1.	پایش: </a:t>
            </a:r>
            <a:r>
              <a:rPr lang="en-US" dirty="0" smtClean="0">
                <a:cs typeface="2  Baran" panose="00000400000000000000" pitchFamily="2" charset="-78"/>
              </a:rPr>
              <a:t>ECG، </a:t>
            </a:r>
            <a:r>
              <a:rPr lang="fa-IR" dirty="0" smtClean="0">
                <a:cs typeface="2  Baran" panose="00000400000000000000" pitchFamily="2" charset="-78"/>
              </a:rPr>
              <a:t>فشار خون، دما.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2.	درمان علائم: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تاکی‌کاردی: بتابلاکرها (پروپرانولول، آتنولول)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فشار خون بالا: آلفابلاکرها (پرازوسین، فنتولامین)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تشنج: فنوباربیتال یا ایزو‌فلو‌ران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از بنزودیازپین‌ها اجتناب شود.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3.	اسیدسازی ادرار: با ویتامین </a:t>
            </a:r>
            <a:r>
              <a:rPr lang="en-US" dirty="0" smtClean="0">
                <a:cs typeface="2  Baran" panose="00000400000000000000" pitchFamily="2" charset="-78"/>
              </a:rPr>
              <a:t>C </a:t>
            </a:r>
            <a:r>
              <a:rPr lang="fa-IR" dirty="0" smtClean="0">
                <a:cs typeface="2  Baran" panose="00000400000000000000" pitchFamily="2" charset="-78"/>
              </a:rPr>
              <a:t>یا آمونیوم کلراید (با احتیاط).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4.	درمان حمایتی: مایع‌درمانی، کنترل دما، قند و الکترولیت.</a:t>
            </a:r>
          </a:p>
          <a:p>
            <a:pPr marL="0" indent="0" algn="r" rtl="1">
              <a:buNone/>
            </a:pPr>
            <a:endParaRPr lang="fa-IR" dirty="0" smtClean="0">
              <a:cs typeface="2  Bara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825624"/>
            <a:ext cx="5620789" cy="4763597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🔹 </a:t>
            </a:r>
            <a:r>
              <a:rPr lang="fa-IR" dirty="0" smtClean="0">
                <a:cs typeface="2  Baran" panose="00000400000000000000" pitchFamily="2" charset="-78"/>
              </a:rPr>
              <a:t>ترکیبات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آمین‌های سمپاتومیمتیک: پسودوافدرین، افدرین، فن‌یل‌افرین، </a:t>
            </a:r>
            <a:r>
              <a:rPr lang="en-US" dirty="0" smtClean="0">
                <a:cs typeface="2  Baran" panose="00000400000000000000" pitchFamily="2" charset="-78"/>
              </a:rPr>
              <a:t>PPA.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ایمیدازولین‌ها: اکسی‌متازولین، زایلو‌متازولین، تتراهیدروزولین.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🧬 </a:t>
            </a:r>
            <a:r>
              <a:rPr lang="fa-IR" dirty="0" smtClean="0">
                <a:cs typeface="2  Baran" panose="00000400000000000000" pitchFamily="2" charset="-78"/>
              </a:rPr>
              <a:t>مکانیسم اثر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تحریک گیرنده‌های آدرنرژیک (</a:t>
            </a:r>
            <a:r>
              <a:rPr lang="el-GR" dirty="0" smtClean="0">
                <a:cs typeface="2  Baran" panose="00000400000000000000" pitchFamily="2" charset="-78"/>
              </a:rPr>
              <a:t>α </a:t>
            </a:r>
            <a:r>
              <a:rPr lang="fa-IR" dirty="0" smtClean="0">
                <a:cs typeface="2  Baran" panose="00000400000000000000" pitchFamily="2" charset="-78"/>
              </a:rPr>
              <a:t>و </a:t>
            </a:r>
            <a:r>
              <a:rPr lang="el-GR" dirty="0" smtClean="0">
                <a:cs typeface="2  Baran" panose="00000400000000000000" pitchFamily="2" charset="-78"/>
              </a:rPr>
              <a:t>β) →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تنگی عروق و افزایش فشار خون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تحریک </a:t>
            </a:r>
            <a:r>
              <a:rPr lang="en-US" dirty="0" smtClean="0">
                <a:cs typeface="2  Baran" panose="00000400000000000000" pitchFamily="2" charset="-78"/>
              </a:rPr>
              <a:t>CNS (</a:t>
            </a:r>
            <a:r>
              <a:rPr lang="fa-IR" dirty="0" smtClean="0">
                <a:cs typeface="2  Baran" panose="00000400000000000000" pitchFamily="2" charset="-78"/>
              </a:rPr>
              <a:t>بی‌قراری، تشنج، هیپرترمی)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تحریک </a:t>
            </a:r>
            <a:r>
              <a:rPr lang="el-GR" dirty="0" smtClean="0">
                <a:cs typeface="2  Baran" panose="00000400000000000000" pitchFamily="2" charset="-78"/>
              </a:rPr>
              <a:t>β → </a:t>
            </a:r>
            <a:r>
              <a:rPr lang="fa-IR" dirty="0" smtClean="0">
                <a:cs typeface="2  Baran" panose="00000400000000000000" pitchFamily="2" charset="-78"/>
              </a:rPr>
              <a:t>تاکی‌کاردی، آریتمی، برونکودیلاتاسیون.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یافته‌های آزمایشگاهی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هیپوکلسمی، هیپو‌کالمی، هیپرگلیسمی، افزایش </a:t>
            </a:r>
            <a:r>
              <a:rPr lang="en-US" dirty="0" smtClean="0">
                <a:cs typeface="2  Baran" panose="00000400000000000000" pitchFamily="2" charset="-78"/>
              </a:rPr>
              <a:t>CK </a:t>
            </a:r>
            <a:r>
              <a:rPr lang="fa-IR" dirty="0" smtClean="0">
                <a:cs typeface="2  Baran" panose="00000400000000000000" pitchFamily="2" charset="-78"/>
              </a:rPr>
              <a:t>و تروپونین قلبی.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میوگلوبینوری و افزایش آنزیم‌های کبدی.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2343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794" y="214746"/>
            <a:ext cx="10018713" cy="1143000"/>
          </a:xfrm>
        </p:spPr>
        <p:txBody>
          <a:bodyPr/>
          <a:lstStyle/>
          <a:p>
            <a:pPr marL="0" indent="0" algn="r" rtl="1"/>
            <a:r>
              <a:rPr lang="fa-IR" dirty="0" smtClean="0">
                <a:cs typeface="2  Baran" panose="00000400000000000000" pitchFamily="2" charset="-78"/>
              </a:rPr>
              <a:t>آنتی‌هیستامین‌ها (</a:t>
            </a:r>
            <a:r>
              <a:rPr lang="en-US" dirty="0" smtClean="0">
                <a:cs typeface="2  Baran" panose="00000400000000000000" pitchFamily="2" charset="-78"/>
              </a:rPr>
              <a:t>Antihistamines)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764" y="1507375"/>
            <a:ext cx="5880603" cy="4283825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درمان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استفراغ در موارد بدون علائم، لاواژ معده در موارد شدید، ذغال فعال (چند دوز برای قطع سیکل انتروهپاتیک).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پایش: قلب، فشار خون، دما، تنفس.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تشنج: بنزودیازپین یا باربیتورات کوتاه‌اثر (با احتیاط).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اجتناب از: اپی‌نفرین (در پرومتازین)، آتروپین، فیزوستیگمین.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پیش‌آگهی: معمولاً خوب، بهبود طی ۲۴–۷۲ ساعت؛ در موارد کما یا تشنج شدید، احتیاج به مراقبت طولانی.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1357746"/>
            <a:ext cx="5362360" cy="4433454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🔹 </a:t>
            </a:r>
            <a:r>
              <a:rPr lang="fa-IR" dirty="0" smtClean="0">
                <a:cs typeface="2  Baran" panose="00000400000000000000" pitchFamily="2" charset="-78"/>
              </a:rPr>
              <a:t>نمونه‌ها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نسل اول: کلرفنیرآمین، دیفن‌هیدرامین، هیدروکسی‌زین، پرومتازین.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نسل دوم: لوراتادین، ستریزین، فکسوفنادین.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نسل سوم: دزلوراتادین، لِووستریزین.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⚗️ مکانیسم اثر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رقابت با هیستامین در گیرنده </a:t>
            </a:r>
            <a:r>
              <a:rPr lang="en-US" dirty="0" smtClean="0">
                <a:cs typeface="2  Baran" panose="00000400000000000000" pitchFamily="2" charset="-78"/>
              </a:rPr>
              <a:t>H1 (</a:t>
            </a:r>
            <a:r>
              <a:rPr lang="fa-IR" dirty="0" smtClean="0">
                <a:cs typeface="2  Baran" panose="00000400000000000000" pitchFamily="2" charset="-78"/>
              </a:rPr>
              <a:t>مهار برگشت‌پذیر).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مهار خارش، اسپاسم برونشی و نفوذپذیری عروقی.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اثرات آنتی‌کولینرژیک → خشکی دهان، میدریاز، تاکی‌کاردی.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دوز بالا: تحریک </a:t>
            </a:r>
            <a:r>
              <a:rPr lang="en-US" dirty="0" smtClean="0">
                <a:cs typeface="2  Baran" panose="00000400000000000000" pitchFamily="2" charset="-78"/>
              </a:rPr>
              <a:t>CNS (</a:t>
            </a:r>
            <a:r>
              <a:rPr lang="fa-IR" dirty="0" smtClean="0">
                <a:cs typeface="2  Baran" panose="00000400000000000000" pitchFamily="2" charset="-78"/>
              </a:rPr>
              <a:t>به‌ویژه در حیوانات جوان).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77402"/>
              </p:ext>
            </p:extLst>
          </p:nvPr>
        </p:nvGraphicFramePr>
        <p:xfrm>
          <a:off x="885794" y="5000302"/>
          <a:ext cx="5863242" cy="15817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4414">
                  <a:extLst>
                    <a:ext uri="{9D8B030D-6E8A-4147-A177-3AD203B41FA5}">
                      <a16:colId xmlns:a16="http://schemas.microsoft.com/office/drawing/2014/main" val="2387935240"/>
                    </a:ext>
                  </a:extLst>
                </a:gridCol>
                <a:gridCol w="1954414">
                  <a:extLst>
                    <a:ext uri="{9D8B030D-6E8A-4147-A177-3AD203B41FA5}">
                      <a16:colId xmlns:a16="http://schemas.microsoft.com/office/drawing/2014/main" val="2741188208"/>
                    </a:ext>
                  </a:extLst>
                </a:gridCol>
                <a:gridCol w="1954414">
                  <a:extLst>
                    <a:ext uri="{9D8B030D-6E8A-4147-A177-3AD203B41FA5}">
                      <a16:colId xmlns:a16="http://schemas.microsoft.com/office/drawing/2014/main" val="4105447555"/>
                    </a:ext>
                  </a:extLst>
                </a:gridCol>
              </a:tblGrid>
              <a:tr h="27654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دارو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LD50 </a:t>
                      </a:r>
                      <a:r>
                        <a:rPr lang="ar-SA" sz="1400">
                          <a:effectLst/>
                        </a:rPr>
                        <a:t>سگ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علائم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096159244"/>
                  </a:ext>
                </a:extLst>
              </a:tr>
              <a:tr h="27654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دیفن‌هیدرامین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24–30 mg/kg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افسردگی، کما، تشنج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319151847"/>
                  </a:ext>
                </a:extLst>
              </a:tr>
              <a:tr h="27654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کلرفنیرآمین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نامشخص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شایع‌ترین علت عوارض در سگ‌ها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17758472"/>
                  </a:ext>
                </a:extLst>
              </a:tr>
              <a:tr h="27654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هیدروکسی‌زین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سمی در 111</a:t>
                      </a:r>
                      <a:r>
                        <a:rPr lang="en-US" sz="1400">
                          <a:effectLst/>
                        </a:rPr>
                        <a:t> mg/kg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ضعف، کما، آپنه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68147908"/>
                  </a:ext>
                </a:extLst>
              </a:tr>
              <a:tr h="27654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کلماستین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175 mg/kg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استفراغ، آریتمی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03296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970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0837"/>
            <a:ext cx="10515600" cy="991986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داروهای مورد استفاده در درمان علائم گوارشی (</a:t>
            </a:r>
            <a:r>
              <a:rPr lang="en-US" dirty="0" smtClean="0">
                <a:cs typeface="2  Baran" panose="00000400000000000000" pitchFamily="2" charset="-78"/>
              </a:rPr>
              <a:t>Drugs Used to Treat Gastrointestinal Symptoms)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8299" y="1368829"/>
            <a:ext cx="5781502" cy="5364480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۱. آنتاگونیست‌های گیرنده </a:t>
            </a:r>
            <a:r>
              <a:rPr lang="en-US" dirty="0" smtClean="0">
                <a:cs typeface="2  Baran" panose="00000400000000000000" pitchFamily="2" charset="-78"/>
              </a:rPr>
              <a:t>H₂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💊 </a:t>
            </a:r>
            <a:r>
              <a:rPr lang="fa-IR" dirty="0" smtClean="0">
                <a:cs typeface="2  Baran" panose="00000400000000000000" pitchFamily="2" charset="-78"/>
              </a:rPr>
              <a:t>داروهای این گروه: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سایمتیدین (</a:t>
            </a:r>
            <a:r>
              <a:rPr lang="en-US" dirty="0" smtClean="0">
                <a:cs typeface="2  Baran" panose="00000400000000000000" pitchFamily="2" charset="-78"/>
              </a:rPr>
              <a:t>Cimetidine)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فاموتیدین (</a:t>
            </a:r>
            <a:r>
              <a:rPr lang="en-US" dirty="0" smtClean="0">
                <a:cs typeface="2  Baran" panose="00000400000000000000" pitchFamily="2" charset="-78"/>
              </a:rPr>
              <a:t>Famotidine)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نیزاتیدین (</a:t>
            </a:r>
            <a:r>
              <a:rPr lang="en-US" dirty="0" err="1" smtClean="0">
                <a:cs typeface="2  Baran" panose="00000400000000000000" pitchFamily="2" charset="-78"/>
              </a:rPr>
              <a:t>Nizatidine</a:t>
            </a:r>
            <a:r>
              <a:rPr lang="en-US" dirty="0" smtClean="0">
                <a:cs typeface="2  Baran" panose="00000400000000000000" pitchFamily="2" charset="-78"/>
              </a:rPr>
              <a:t>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رانیتیدین (</a:t>
            </a:r>
            <a:r>
              <a:rPr lang="en-US" dirty="0" smtClean="0">
                <a:cs typeface="2  Baran" panose="00000400000000000000" pitchFamily="2" charset="-78"/>
              </a:rPr>
              <a:t>Ranitidine)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⚙️ </a:t>
            </a:r>
            <a:r>
              <a:rPr lang="fa-IR" dirty="0" smtClean="0">
                <a:cs typeface="2  Baran" panose="00000400000000000000" pitchFamily="2" charset="-78"/>
              </a:rPr>
              <a:t>مکانیسم اثر: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مهار گیرنده‌های </a:t>
            </a:r>
            <a:r>
              <a:rPr lang="en-US" dirty="0" smtClean="0">
                <a:cs typeface="2  Baran" panose="00000400000000000000" pitchFamily="2" charset="-78"/>
              </a:rPr>
              <a:t>H₂ </a:t>
            </a:r>
            <a:r>
              <a:rPr lang="fa-IR" dirty="0" smtClean="0">
                <a:cs typeface="2  Baran" panose="00000400000000000000" pitchFamily="2" charset="-78"/>
              </a:rPr>
              <a:t>در سلول‌های انتروکرومافین معده →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↓ ترشح اسید معده و پپسین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↓ اثرات وازودیلاتور هیستامین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ن	داروهای این گروه کمتر از </a:t>
            </a:r>
            <a:r>
              <a:rPr lang="en-US" dirty="0" smtClean="0">
                <a:cs typeface="2  Baran" panose="00000400000000000000" pitchFamily="2" charset="-78"/>
              </a:rPr>
              <a:t>H₁ </a:t>
            </a:r>
            <a:r>
              <a:rPr lang="fa-IR" dirty="0" smtClean="0">
                <a:cs typeface="2  Baran" panose="00000400000000000000" pitchFamily="2" charset="-78"/>
              </a:rPr>
              <a:t>بلوکرها از سد خونی‌ـ‌مغزی عبور می‌کنند.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سایمتیدین جریان خون کبدی را تا ۲۰٪ کاهش داده و با مهار آنزیم </a:t>
            </a:r>
            <a:r>
              <a:rPr lang="en-US" dirty="0" smtClean="0">
                <a:cs typeface="2  Baran" panose="00000400000000000000" pitchFamily="2" charset="-78"/>
              </a:rPr>
              <a:t>CYP450 </a:t>
            </a:r>
            <a:r>
              <a:rPr lang="fa-IR" dirty="0" smtClean="0">
                <a:cs typeface="2  Baran" panose="00000400000000000000" pitchFamily="2" charset="-78"/>
              </a:rPr>
              <a:t>موجب افزایش اثر سایر داروها می‌شود.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⚠️ عوارض: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حیوانات خانگی عارضه مهمی گزارش نشده است.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انسان: به‌ندرت درماتیت تماسی (گزارش در مربی اسب).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330036"/>
            <a:ext cx="5875714" cy="5353397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شامل سه گروه اصلی: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1.	آنتی‌اسیدها (</a:t>
            </a:r>
            <a:r>
              <a:rPr lang="en-US" dirty="0" smtClean="0">
                <a:cs typeface="2  Baran" panose="00000400000000000000" pitchFamily="2" charset="-78"/>
              </a:rPr>
              <a:t>Antacids)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2.	</a:t>
            </a:r>
            <a:r>
              <a:rPr lang="fa-IR" dirty="0" smtClean="0">
                <a:cs typeface="2  Baran" panose="00000400000000000000" pitchFamily="2" charset="-78"/>
              </a:rPr>
              <a:t>ملین‌ها، مسهل‌ها و انماها (</a:t>
            </a:r>
            <a:r>
              <a:rPr lang="en-US" dirty="0" smtClean="0">
                <a:cs typeface="2  Baran" panose="00000400000000000000" pitchFamily="2" charset="-78"/>
              </a:rPr>
              <a:t>Laxatives, Cathartics, and Enemas)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3.	</a:t>
            </a:r>
            <a:r>
              <a:rPr lang="fa-IR" dirty="0" smtClean="0">
                <a:cs typeface="2  Baran" panose="00000400000000000000" pitchFamily="2" charset="-78"/>
              </a:rPr>
              <a:t>داروهای ضد اسهال (</a:t>
            </a:r>
            <a:r>
              <a:rPr lang="en-US" dirty="0" smtClean="0">
                <a:cs typeface="2  Baran" panose="00000400000000000000" pitchFamily="2" charset="-78"/>
              </a:rPr>
              <a:t>Antidiarrheal Drugs)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🔶 </a:t>
            </a:r>
            <a:r>
              <a:rPr lang="fa-IR" dirty="0" smtClean="0">
                <a:cs typeface="2  Baran" panose="00000400000000000000" pitchFamily="2" charset="-78"/>
              </a:rPr>
              <a:t>بخش اول: آنتی‌اسیدها (</a:t>
            </a:r>
            <a:r>
              <a:rPr lang="en-US" dirty="0" smtClean="0">
                <a:cs typeface="2  Baran" panose="00000400000000000000" pitchFamily="2" charset="-78"/>
              </a:rPr>
              <a:t>Antacids)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🔹 </a:t>
            </a:r>
            <a:r>
              <a:rPr lang="fa-IR" dirty="0" smtClean="0">
                <a:cs typeface="2  Baran" panose="00000400000000000000" pitchFamily="2" charset="-78"/>
              </a:rPr>
              <a:t>تعریف و اهمیت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آنتی‌اسیدها برای افزایش </a:t>
            </a:r>
            <a:r>
              <a:rPr lang="en-US" dirty="0" smtClean="0">
                <a:cs typeface="2  Baran" panose="00000400000000000000" pitchFamily="2" charset="-78"/>
              </a:rPr>
              <a:t>pH </a:t>
            </a:r>
            <a:r>
              <a:rPr lang="fa-IR" dirty="0" smtClean="0">
                <a:cs typeface="2  Baran" panose="00000400000000000000" pitchFamily="2" charset="-78"/>
              </a:rPr>
              <a:t>معده و کاهش درد و ناراحتی ناشی از اسید معده استفاده می‌شوند.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 دامپزشکی برای درمان زخم‌های گوارشی ناشی از </a:t>
            </a:r>
            <a:r>
              <a:rPr lang="en-US" dirty="0" smtClean="0">
                <a:cs typeface="2  Baran" panose="00000400000000000000" pitchFamily="2" charset="-78"/>
              </a:rPr>
              <a:t>NSAIDs، </a:t>
            </a:r>
            <a:r>
              <a:rPr lang="fa-IR" dirty="0" smtClean="0">
                <a:cs typeface="2  Baran" panose="00000400000000000000" pitchFamily="2" charset="-78"/>
              </a:rPr>
              <a:t>ریفلاکس مری، و اسیدوز شکمبه‌ای ثانویه به مصرف بیش از حد غلات کاربرد دارند.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🔹 </a:t>
            </a:r>
            <a:r>
              <a:rPr lang="fa-IR" dirty="0" smtClean="0">
                <a:cs typeface="2  Baran" panose="00000400000000000000" pitchFamily="2" charset="-78"/>
              </a:rPr>
              <a:t>انواع آنتی‌اسیدها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1.	آنتاگونیست‌های گیرنده </a:t>
            </a:r>
            <a:r>
              <a:rPr lang="en-US" dirty="0" smtClean="0">
                <a:cs typeface="2  Baran" panose="00000400000000000000" pitchFamily="2" charset="-78"/>
              </a:rPr>
              <a:t>H₂ </a:t>
            </a:r>
            <a:r>
              <a:rPr lang="fa-IR" dirty="0" smtClean="0">
                <a:cs typeface="2  Baran" panose="00000400000000000000" pitchFamily="2" charset="-78"/>
              </a:rPr>
              <a:t>هیستامین (</a:t>
            </a:r>
            <a:r>
              <a:rPr lang="en-US" dirty="0" smtClean="0">
                <a:cs typeface="2  Baran" panose="00000400000000000000" pitchFamily="2" charset="-78"/>
              </a:rPr>
              <a:t>H₂ Receptor Antagonists)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2.	</a:t>
            </a:r>
            <a:r>
              <a:rPr lang="fa-IR" dirty="0" smtClean="0">
                <a:cs typeface="2  Baran" panose="00000400000000000000" pitchFamily="2" charset="-78"/>
              </a:rPr>
              <a:t>آنتی‌اسیدهای معدنی (</a:t>
            </a:r>
            <a:r>
              <a:rPr lang="en-US" dirty="0" smtClean="0">
                <a:cs typeface="2  Baran" panose="00000400000000000000" pitchFamily="2" charset="-78"/>
              </a:rPr>
              <a:t>Mineral Antacids)</a:t>
            </a:r>
          </a:p>
        </p:txBody>
      </p:sp>
    </p:spTree>
    <p:extLst>
      <p:ext uri="{BB962C8B-B14F-4D97-AF65-F5344CB8AC3E}">
        <p14:creationId xmlns:p14="http://schemas.microsoft.com/office/powerpoint/2010/main" val="305404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43839" y="321426"/>
            <a:ext cx="11604567" cy="6312130"/>
          </a:xfrm>
        </p:spPr>
        <p:txBody>
          <a:bodyPr>
            <a:normAutofit fontScale="775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🧪 ۲. آنتی‌اسیدهای معدنی (</a:t>
            </a:r>
            <a:r>
              <a:rPr lang="en-US" dirty="0" smtClean="0">
                <a:cs typeface="2  Baran" panose="00000400000000000000" pitchFamily="2" charset="-78"/>
              </a:rPr>
              <a:t>Mineral Antacids)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💊 ترکیبات فعال:</a:t>
            </a:r>
          </a:p>
          <a:p>
            <a:pPr marL="0" indent="0" algn="r" rtl="1">
              <a:buNone/>
            </a:pPr>
            <a:endParaRPr lang="fa-IR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endParaRPr lang="fa-IR" dirty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endParaRPr lang="fa-IR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endParaRPr lang="fa-IR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مکانیسم اثر: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خنثی‌سازی اسید معده و افزایش </a:t>
            </a:r>
            <a:r>
              <a:rPr lang="en-US" dirty="0" err="1" smtClean="0">
                <a:cs typeface="2  Baran" panose="00000400000000000000" pitchFamily="2" charset="-78"/>
              </a:rPr>
              <a:t>pH.</a:t>
            </a:r>
            <a:endParaRPr lang="en-US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قطع دارو → ترشح برگشتی اسید (</a:t>
            </a:r>
            <a:r>
              <a:rPr lang="en-US" dirty="0" smtClean="0">
                <a:cs typeface="2  Baran" panose="00000400000000000000" pitchFamily="2" charset="-78"/>
              </a:rPr>
              <a:t>Rebound secretion).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منیزیم: اثر ملینی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آلومینیوم: اثر یبوست‌زا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ترکیب این دو نوع برای تعادل اثر استفاده می‌شود.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⚠️ عوارض احتمالی: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مصرف مزمن کلسیم کربنات → اسیدوز متابولیک، هیپرکلسمی، هیپوفسفاتمی و سنگ‌های ادراری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منیزیم زیاد → هیپرمنیزمی (در نارسایی کلیه)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جذب پوستی بی‌کربنات سدیم از پوست آسیب‌دیده گزارش شده است.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408949"/>
              </p:ext>
            </p:extLst>
          </p:nvPr>
        </p:nvGraphicFramePr>
        <p:xfrm>
          <a:off x="3635433" y="1198464"/>
          <a:ext cx="6134792" cy="12366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7396">
                  <a:extLst>
                    <a:ext uri="{9D8B030D-6E8A-4147-A177-3AD203B41FA5}">
                      <a16:colId xmlns:a16="http://schemas.microsoft.com/office/drawing/2014/main" val="714024607"/>
                    </a:ext>
                  </a:extLst>
                </a:gridCol>
                <a:gridCol w="3067396">
                  <a:extLst>
                    <a:ext uri="{9D8B030D-6E8A-4147-A177-3AD203B41FA5}">
                      <a16:colId xmlns:a16="http://schemas.microsoft.com/office/drawing/2014/main" val="3285030651"/>
                    </a:ext>
                  </a:extLst>
                </a:gridCol>
              </a:tblGrid>
              <a:tr h="7649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نوع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ترکیب‌ها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56219734"/>
                  </a:ext>
                </a:extLst>
              </a:tr>
              <a:tr h="7649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آلومینیوم‌دار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آلومینیوم هیدروکسید، آلومینیوم فسفات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862854746"/>
                  </a:ext>
                </a:extLst>
              </a:tr>
              <a:tr h="7649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منیزیم‌دار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منیزیم هیدروکسید، منیزیم اکسید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4459030"/>
                  </a:ext>
                </a:extLst>
              </a:tr>
              <a:tr h="7649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کلسیم‌دار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کربنات کلسیم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44937865"/>
                  </a:ext>
                </a:extLst>
              </a:tr>
              <a:tr h="7649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سدیم‌دار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بی‌کربنات سدیم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45012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272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15743"/>
            <a:ext cx="10515600" cy="665653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ملین‌ها، مسهل‌ها و انماها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38545" y="410095"/>
            <a:ext cx="5881255" cy="6267796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. مکانیسم: تحریک موضعی مخاط روده → ترشح مایع و افزایش حرکات پریستالتیک.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علائم: اسهال شدید، درد شکمی، از دست دادن آب و الکترولیت.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نکته: مصرف مزمن → تخریب شبکه عصبی میانتریک و کاهش حرکات طبیعی روده.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۴. ملین‌های اسمزی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نمونه‌ها: سولفات منیزیم (نمک اپسوم)، منیزیم هیدروکسید، فسفات سدیم، لاکتولوز، مانیتول، سوربیتول، پلی‌اتیلن گلایکول (</a:t>
            </a:r>
            <a:r>
              <a:rPr lang="en-US" sz="1200" dirty="0" smtClean="0">
                <a:cs typeface="2  Baran" panose="00000400000000000000" pitchFamily="2" charset="-78"/>
              </a:rPr>
              <a:t>PEG).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مکانیسم: افزایش فشار اسمزی در لومن روده → جذب آب به درون روده → تحریک حرکات.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اثر: در تک‌معده‌ای‌ها ۳ تا ۱۲ ساعت بعد از مصرف، در نشخوارکنندگان تا ۱۸ ساعت بعد.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⚠️ عوارض: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هیپرمنیزمی: تعریق، لرزش، ضعف، فلج، تاکی‌کاردی، کاهش رفلکس‌ها.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هیپوکلسمی و هیپوکالمی (به‌ویژه در فسفات‌ها).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درمان: تزریق وریدی کلسیم گلوکونات و دیورز با فوروزماید.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. انماها (</a:t>
            </a:r>
            <a:r>
              <a:rPr lang="en-US" sz="1200" dirty="0" smtClean="0">
                <a:cs typeface="2  Baran" panose="00000400000000000000" pitchFamily="2" charset="-78"/>
              </a:rPr>
              <a:t>Enemas)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انواع: محلول‌های صابونی، نمکی، سوربیتول، گلیسرول، روغن معدنی، فسفات سدیم.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خطرناک‌ترین نوع: انماهای حاوی سدیم فسفات (</a:t>
            </a:r>
            <a:r>
              <a:rPr lang="en-US" sz="1200" dirty="0" smtClean="0">
                <a:cs typeface="2  Baran" panose="00000400000000000000" pitchFamily="2" charset="-78"/>
              </a:rPr>
              <a:t>Fleet Enema) </a:t>
            </a:r>
            <a:r>
              <a:rPr lang="fa-IR" sz="1200" dirty="0" smtClean="0">
                <a:cs typeface="2  Baran" panose="00000400000000000000" pitchFamily="2" charset="-78"/>
              </a:rPr>
              <a:t>در گربه‌ها و حیوانات ضعیف.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⚠️ مسمومیت: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علائم طی ۱ ساعت: استفراغ، اسهال خونی، تشنج، افسردگی، شوک، مرگ.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تغییرات آزمایشگاهی: هیپرناترمی، هیپر‌فسفاتمی، هیپو‌کلسمی، اسیدوز متابولیک.</a:t>
            </a:r>
          </a:p>
          <a:p>
            <a:pPr marL="0" indent="0" algn="r" rtl="1">
              <a:buNone/>
            </a:pPr>
            <a:r>
              <a:rPr lang="fa-IR" sz="1200" dirty="0" smtClean="0">
                <a:cs typeface="2  Baran" panose="00000400000000000000" pitchFamily="2" charset="-78"/>
              </a:rPr>
              <a:t>•	درمان:</a:t>
            </a:r>
          </a:p>
          <a:p>
            <a:pPr marL="0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o	</a:t>
            </a:r>
            <a:r>
              <a:rPr lang="fa-IR" sz="1200" dirty="0" smtClean="0">
                <a:cs typeface="2  Baran" panose="00000400000000000000" pitchFamily="2" charset="-78"/>
              </a:rPr>
              <a:t>مایع‌درمانی قوی تا ۴ روز (محلول‌های حاوی دکستروز ۲٫۵–۵٪).</a:t>
            </a:r>
          </a:p>
          <a:p>
            <a:pPr marL="0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o	</a:t>
            </a:r>
            <a:r>
              <a:rPr lang="fa-IR" sz="1200" dirty="0" smtClean="0">
                <a:cs typeface="2  Baran" panose="00000400000000000000" pitchFamily="2" charset="-78"/>
              </a:rPr>
              <a:t>اجتناب از نرمال سالین (باعث افزایش دفع کلسیم).</a:t>
            </a:r>
          </a:p>
          <a:p>
            <a:pPr marL="0" indent="0" algn="r" rtl="1">
              <a:buNone/>
            </a:pPr>
            <a:r>
              <a:rPr lang="en-US" sz="1200" dirty="0" smtClean="0">
                <a:cs typeface="2  Baran" panose="00000400000000000000" pitchFamily="2" charset="-78"/>
              </a:rPr>
              <a:t>o	</a:t>
            </a:r>
            <a:r>
              <a:rPr lang="fa-IR" sz="1200" dirty="0" smtClean="0">
                <a:cs typeface="2  Baran" panose="00000400000000000000" pitchFamily="2" charset="-78"/>
              </a:rPr>
              <a:t>در صورت آسیب مخاط کولون → آنتی‌بیوتیک پیشگیرانه</a:t>
            </a:r>
          </a:p>
          <a:p>
            <a:pPr marL="0" indent="0" algn="r" rtl="1">
              <a:buNone/>
            </a:pPr>
            <a:endParaRPr lang="en-US" sz="1200" dirty="0">
              <a:cs typeface="2  Baran" panose="00000400000000000000" pitchFamily="2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019800" y="687185"/>
            <a:ext cx="6033655" cy="6046124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en-US" sz="1100" dirty="0" smtClean="0">
                <a:cs typeface="2  Baran" panose="00000400000000000000" pitchFamily="2" charset="-78"/>
              </a:rPr>
              <a:t>💡 </a:t>
            </a:r>
            <a:r>
              <a:rPr lang="fa-IR" sz="1100" dirty="0" smtClean="0">
                <a:cs typeface="2  Baran" panose="00000400000000000000" pitchFamily="2" charset="-78"/>
              </a:rPr>
              <a:t>تقسیم‌بندی:</a:t>
            </a:r>
          </a:p>
          <a:p>
            <a:pPr marL="0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1.	ملین‌های حجم‌دهنده (</a:t>
            </a:r>
            <a:r>
              <a:rPr lang="en-US" sz="1100" dirty="0" smtClean="0">
                <a:cs typeface="2  Baran" panose="00000400000000000000" pitchFamily="2" charset="-78"/>
              </a:rPr>
              <a:t>Bulk-forming)</a:t>
            </a:r>
          </a:p>
          <a:p>
            <a:pPr marL="0" indent="0" algn="r" rtl="1">
              <a:buNone/>
            </a:pPr>
            <a:r>
              <a:rPr lang="en-US" sz="1100" dirty="0" smtClean="0">
                <a:cs typeface="2  Baran" panose="00000400000000000000" pitchFamily="2" charset="-78"/>
              </a:rPr>
              <a:t>2.	</a:t>
            </a:r>
            <a:r>
              <a:rPr lang="fa-IR" sz="1100" dirty="0" smtClean="0">
                <a:cs typeface="2  Baran" panose="00000400000000000000" pitchFamily="2" charset="-78"/>
              </a:rPr>
              <a:t>ملین‌های لغزاننده (</a:t>
            </a:r>
            <a:r>
              <a:rPr lang="en-US" sz="1100" dirty="0" smtClean="0">
                <a:cs typeface="2  Baran" panose="00000400000000000000" pitchFamily="2" charset="-78"/>
              </a:rPr>
              <a:t>Lubricant)</a:t>
            </a:r>
          </a:p>
          <a:p>
            <a:pPr marL="0" indent="0" algn="r" rtl="1">
              <a:buNone/>
            </a:pPr>
            <a:r>
              <a:rPr lang="en-US" sz="1100" dirty="0" smtClean="0">
                <a:cs typeface="2  Baran" panose="00000400000000000000" pitchFamily="2" charset="-78"/>
              </a:rPr>
              <a:t>3.	</a:t>
            </a:r>
            <a:r>
              <a:rPr lang="fa-IR" sz="1100" dirty="0" smtClean="0">
                <a:cs typeface="2  Baran" panose="00000400000000000000" pitchFamily="2" charset="-78"/>
              </a:rPr>
              <a:t>ملین‌های محرک یا تحریک‌کننده (</a:t>
            </a:r>
            <a:r>
              <a:rPr lang="en-US" sz="1100" dirty="0" smtClean="0">
                <a:cs typeface="2  Baran" panose="00000400000000000000" pitchFamily="2" charset="-78"/>
              </a:rPr>
              <a:t>Irritant)</a:t>
            </a:r>
          </a:p>
          <a:p>
            <a:pPr marL="0" indent="0" algn="r" rtl="1">
              <a:buNone/>
            </a:pPr>
            <a:r>
              <a:rPr lang="en-US" sz="1100" dirty="0" smtClean="0">
                <a:cs typeface="2  Baran" panose="00000400000000000000" pitchFamily="2" charset="-78"/>
              </a:rPr>
              <a:t>4.	</a:t>
            </a:r>
            <a:r>
              <a:rPr lang="fa-IR" sz="1100" dirty="0" smtClean="0">
                <a:cs typeface="2  Baran" panose="00000400000000000000" pitchFamily="2" charset="-78"/>
              </a:rPr>
              <a:t>ملین‌های اسمزی (</a:t>
            </a:r>
            <a:r>
              <a:rPr lang="en-US" sz="1100" dirty="0" smtClean="0">
                <a:cs typeface="2  Baran" panose="00000400000000000000" pitchFamily="2" charset="-78"/>
              </a:rPr>
              <a:t>Hyperosmotic)</a:t>
            </a:r>
          </a:p>
          <a:p>
            <a:pPr marL="0" indent="0" algn="r" rtl="1">
              <a:buNone/>
            </a:pPr>
            <a:r>
              <a:rPr lang="en-US" sz="1100" dirty="0" smtClean="0">
                <a:cs typeface="2  Baran" panose="00000400000000000000" pitchFamily="2" charset="-78"/>
              </a:rPr>
              <a:t>5.	</a:t>
            </a:r>
            <a:r>
              <a:rPr lang="fa-IR" sz="1100" dirty="0" smtClean="0">
                <a:cs typeface="2  Baran" panose="00000400000000000000" pitchFamily="2" charset="-78"/>
              </a:rPr>
              <a:t>انماها (</a:t>
            </a:r>
            <a:r>
              <a:rPr lang="en-US" sz="1100" dirty="0" smtClean="0">
                <a:cs typeface="2  Baran" panose="00000400000000000000" pitchFamily="2" charset="-78"/>
              </a:rPr>
              <a:t>Enemas)</a:t>
            </a:r>
          </a:p>
          <a:p>
            <a:pPr marL="0" indent="0" algn="r" rtl="1">
              <a:buNone/>
            </a:pPr>
            <a:r>
              <a:rPr lang="en-US" sz="1100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۱. ملین‌های حجم‌دهنده</a:t>
            </a:r>
          </a:p>
          <a:p>
            <a:pPr marL="0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نمونه‌ها: پسیلیوم، سبوس گندم، متیل‌سلولز، کربوکسی‌متیل‌سلولز.</a:t>
            </a:r>
          </a:p>
          <a:p>
            <a:pPr marL="0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مکانیسم: جذب آب → تورم و نرم شدن مدفوع → تحریک حرکات روده.</a:t>
            </a:r>
          </a:p>
          <a:p>
            <a:pPr marL="0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عوارض: نفخ و اسهال → دهیدراسیون → احتمال انسداد روده در حیوان کم‌آب.</a:t>
            </a:r>
          </a:p>
          <a:p>
            <a:pPr marL="0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نکته: همیشه آب تازه در دسترس حیوان باشد.</a:t>
            </a:r>
          </a:p>
          <a:p>
            <a:pPr marL="0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۲. ملین‌های لغزاننده</a:t>
            </a:r>
          </a:p>
          <a:p>
            <a:pPr marL="0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نمونه‌ها: روغن معدنی، وازلین سفید.</a:t>
            </a:r>
          </a:p>
          <a:p>
            <a:pPr marL="0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کاربرد: درمان تریکوبزوار (گلوله مویی در گربه‌ها)، یبوست در نشخوارکنندگان.</a:t>
            </a:r>
          </a:p>
          <a:p>
            <a:pPr marL="0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عوارض: کاهش جذب ویتامین‌های محلول در چربی (</a:t>
            </a:r>
            <a:r>
              <a:rPr lang="en-US" sz="1100" dirty="0" smtClean="0">
                <a:cs typeface="2  Baran" panose="00000400000000000000" pitchFamily="2" charset="-78"/>
              </a:rPr>
              <a:t>A,D,E,K)، </a:t>
            </a:r>
            <a:r>
              <a:rPr lang="fa-IR" sz="1100" dirty="0" smtClean="0">
                <a:cs typeface="2  Baran" panose="00000400000000000000" pitchFamily="2" charset="-78"/>
              </a:rPr>
              <a:t>احتمال گرانولومای بافتی با مصرف طولانی.</a:t>
            </a:r>
          </a:p>
          <a:p>
            <a:pPr marL="0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 ملین‌های محرک</a:t>
            </a:r>
          </a:p>
          <a:p>
            <a:pPr marL="0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نمونه‌ها:</a:t>
            </a:r>
          </a:p>
          <a:p>
            <a:pPr marL="0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•	فنول‌فتالئین، بی‌ساکودیل (</a:t>
            </a:r>
            <a:r>
              <a:rPr lang="en-US" sz="1100" dirty="0" err="1" smtClean="0">
                <a:cs typeface="2  Baran" panose="00000400000000000000" pitchFamily="2" charset="-78"/>
              </a:rPr>
              <a:t>Diphenylmethanes</a:t>
            </a:r>
            <a:r>
              <a:rPr lang="en-US" sz="1100" dirty="0" smtClean="0">
                <a:cs typeface="2  Baran" panose="00000400000000000000" pitchFamily="2" charset="-78"/>
              </a:rPr>
              <a:t>)</a:t>
            </a:r>
          </a:p>
          <a:p>
            <a:pPr marL="0" indent="0" algn="r" rtl="1">
              <a:buNone/>
            </a:pPr>
            <a:r>
              <a:rPr lang="en-US" sz="1100" dirty="0" smtClean="0">
                <a:cs typeface="2  Baran" panose="00000400000000000000" pitchFamily="2" charset="-78"/>
              </a:rPr>
              <a:t>•	</a:t>
            </a:r>
            <a:r>
              <a:rPr lang="fa-IR" sz="1100" dirty="0" smtClean="0">
                <a:cs typeface="2  Baran" panose="00000400000000000000" pitchFamily="2" charset="-78"/>
              </a:rPr>
              <a:t>روغن کرچک، بذر کتان، زیتون (روغن‌های گیاهی)</a:t>
            </a:r>
          </a:p>
          <a:p>
            <a:pPr marL="0" indent="0" algn="r" rtl="1">
              <a:buNone/>
            </a:pPr>
            <a:r>
              <a:rPr lang="fa-IR" sz="1100" dirty="0" smtClean="0">
                <a:cs typeface="2  Baran" panose="00000400000000000000" pitchFamily="2" charset="-78"/>
              </a:rPr>
              <a:t>•	آنتراکینون‌ها: سنّا، آلویین، کاسکارا ساگرادا</a:t>
            </a:r>
          </a:p>
          <a:p>
            <a:pPr marL="0" indent="0" algn="r" rtl="1">
              <a:buNone/>
            </a:pPr>
            <a:endParaRPr lang="en-US" sz="1100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4078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495395" y="198120"/>
            <a:ext cx="10018713" cy="1752599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داروهای ضد اسهال (</a:t>
            </a:r>
            <a:r>
              <a:rPr lang="en-US" dirty="0" smtClean="0">
                <a:cs typeface="2  Baran" panose="00000400000000000000" pitchFamily="2" charset="-78"/>
              </a:rPr>
              <a:t>Antidiarrheal Drugs)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99259" y="1690688"/>
            <a:ext cx="11621192" cy="4992745"/>
          </a:xfrm>
        </p:spPr>
        <p:txBody>
          <a:bodyPr>
            <a:normAutofit fontScale="70000" lnSpcReduction="20000"/>
          </a:bodyPr>
          <a:lstStyle/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💊 </a:t>
            </a:r>
            <a:r>
              <a:rPr lang="fa-IR" dirty="0" smtClean="0">
                <a:cs typeface="2  Baran" panose="00000400000000000000" pitchFamily="2" charset="-78"/>
              </a:rPr>
              <a:t>ترکیبات متداول: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بیسموت ساب‌سالیسیلات (</a:t>
            </a:r>
            <a:r>
              <a:rPr lang="en-US" dirty="0" smtClean="0">
                <a:cs typeface="2  Baran" panose="00000400000000000000" pitchFamily="2" charset="-78"/>
              </a:rPr>
              <a:t>Bismuth subsalicylate)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کائولن و پکتین (</a:t>
            </a:r>
            <a:r>
              <a:rPr lang="en-US" dirty="0" smtClean="0">
                <a:cs typeface="2  Baran" panose="00000400000000000000" pitchFamily="2" charset="-78"/>
              </a:rPr>
              <a:t>Kaolin-Pectin)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آگونیست‌های گیرنده اپیوئیدی: لوپرامید (</a:t>
            </a:r>
            <a:r>
              <a:rPr lang="en-US" dirty="0" err="1" smtClean="0">
                <a:cs typeface="2  Baran" panose="00000400000000000000" pitchFamily="2" charset="-78"/>
              </a:rPr>
              <a:t>Loperamide</a:t>
            </a:r>
            <a:r>
              <a:rPr lang="en-US" dirty="0" smtClean="0">
                <a:cs typeface="2  Baran" panose="00000400000000000000" pitchFamily="2" charset="-78"/>
              </a:rPr>
              <a:t>), </a:t>
            </a:r>
            <a:r>
              <a:rPr lang="fa-IR" dirty="0" smtClean="0">
                <a:cs typeface="2  Baran" panose="00000400000000000000" pitchFamily="2" charset="-78"/>
              </a:rPr>
              <a:t>دی‌فنوکسیلات (</a:t>
            </a:r>
            <a:r>
              <a:rPr lang="en-US" dirty="0" err="1" smtClean="0">
                <a:cs typeface="2  Baran" panose="00000400000000000000" pitchFamily="2" charset="-78"/>
              </a:rPr>
              <a:t>Diphenoxylate</a:t>
            </a:r>
            <a:r>
              <a:rPr lang="en-US" dirty="0" smtClean="0">
                <a:cs typeface="2  Baran" panose="00000400000000000000" pitchFamily="2" charset="-78"/>
              </a:rPr>
              <a:t>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⚙️ </a:t>
            </a:r>
            <a:r>
              <a:rPr lang="fa-IR" dirty="0" smtClean="0">
                <a:cs typeface="2  Baran" panose="00000400000000000000" pitchFamily="2" charset="-78"/>
              </a:rPr>
              <a:t>مکانیسم اثر: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خ	بیسموت: جذب اندوتوکسین‌های باکتریایی، خاصیت ضد میکروبی و محافظت‌کننده از مخاط.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کائولن-پکتین: جاذب سموم و محافظ مخاط روده.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اپیوئیدها: کاهش ترشح و حرکات روده (کند شدن پریستالتیسم).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⚠️ سمیت لوپرامید: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به‌ویژه در نژادهای کولی (دارای جهش ژن </a:t>
            </a:r>
            <a:r>
              <a:rPr lang="en-US" dirty="0" smtClean="0">
                <a:cs typeface="2  Baran" panose="00000400000000000000" pitchFamily="2" charset="-78"/>
              </a:rPr>
              <a:t>ABCB1)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علائم: ضعف، آتاکسی، خواب‌آلودگی، ترشح بزاق، بی‌حالی.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درمان: مراقبت حمایتی؛ در موارد شدید، نالوکسان (با تکرار دوز به‌علت نیمه‌عمر کوتاه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1611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داروهای موضعی (</a:t>
            </a:r>
            <a:r>
              <a:rPr lang="en-US" dirty="0" smtClean="0">
                <a:cs typeface="2  Baran" panose="00000400000000000000" pitchFamily="2" charset="-78"/>
              </a:rPr>
              <a:t>Topical Drugs)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مسیر سمیت: جذب پوستی یا بلع هنگام لیسیدن (در گربه‌ها بسیار شایع)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آنتی‌بیوتیک‌های موضعی (نئومایسین، پلی‌میکسین، باسیتراسین): جذب کم ولی در مصرف زیاد → اختلال فلور طبیعی روده.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جونده‌ها (همستر و خوکچه هندی): خطر انتروکولیت شدید.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بنزوئیل پراکسید: آنتی‌باکتریال و کراتینولیتیک؛ در مصرف زیاد → قرمزی، تاول و در بلع → تولید گاز و اتساع معده (استفاده از لوله معده برای تخلیه).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1355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b="1" dirty="0">
                <a:cs typeface="2  Baran" panose="00000400000000000000" pitchFamily="2" charset="-78"/>
              </a:rPr>
              <a:t>سمیت داروهای </a:t>
            </a:r>
            <a:r>
              <a:rPr lang="ar-SA" b="1" dirty="0" smtClean="0">
                <a:cs typeface="2  Baran" panose="00000400000000000000" pitchFamily="2" charset="-78"/>
              </a:rPr>
              <a:t>سوءمصرفی</a:t>
            </a:r>
            <a:endParaRPr lang="en-US" dirty="0">
              <a:cs typeface="2  Baran" panose="00000400000000000000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8652885"/>
              </p:ext>
            </p:extLst>
          </p:nvPr>
        </p:nvGraphicFramePr>
        <p:xfrm>
          <a:off x="720435" y="1825624"/>
          <a:ext cx="10817631" cy="32008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05877">
                  <a:extLst>
                    <a:ext uri="{9D8B030D-6E8A-4147-A177-3AD203B41FA5}">
                      <a16:colId xmlns:a16="http://schemas.microsoft.com/office/drawing/2014/main" val="2849321780"/>
                    </a:ext>
                  </a:extLst>
                </a:gridCol>
                <a:gridCol w="3605877">
                  <a:extLst>
                    <a:ext uri="{9D8B030D-6E8A-4147-A177-3AD203B41FA5}">
                      <a16:colId xmlns:a16="http://schemas.microsoft.com/office/drawing/2014/main" val="4272285605"/>
                    </a:ext>
                  </a:extLst>
                </a:gridCol>
                <a:gridCol w="3605877">
                  <a:extLst>
                    <a:ext uri="{9D8B030D-6E8A-4147-A177-3AD203B41FA5}">
                      <a16:colId xmlns:a16="http://schemas.microsoft.com/office/drawing/2014/main" val="531308994"/>
                    </a:ext>
                  </a:extLst>
                </a:gridCol>
              </a:tblGrid>
              <a:tr h="536962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cs typeface="2  Baran" panose="00000400000000000000" pitchFamily="2" charset="-78"/>
                        </a:rPr>
                        <a:t>گروه دارویی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cs typeface="2  Baran" panose="00000400000000000000" pitchFamily="2" charset="-78"/>
                        </a:rPr>
                        <a:t>نمونه‌ها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cs typeface="2  Baran" panose="00000400000000000000" pitchFamily="2" charset="-78"/>
                        </a:rPr>
                        <a:t>اثر اصلی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78615725"/>
                  </a:ext>
                </a:extLst>
              </a:tr>
              <a:tr h="105295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2  Baran" panose="00000400000000000000" pitchFamily="2" charset="-78"/>
                        </a:rPr>
                        <a:t>مواد تضعیف‌کننده</a:t>
                      </a:r>
                      <a:r>
                        <a:rPr lang="en-US" sz="1600" dirty="0">
                          <a:effectLst/>
                          <a:cs typeface="2  Baran" panose="00000400000000000000" pitchFamily="2" charset="-78"/>
                        </a:rPr>
                        <a:t> (Depressants)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2  Baran" panose="00000400000000000000" pitchFamily="2" charset="-78"/>
                        </a:rPr>
                        <a:t>ماری‌جوانا، باربیتورات‌ها، اوپیوئیدها، </a:t>
                      </a:r>
                      <a:r>
                        <a:rPr lang="en-US" sz="1600" dirty="0">
                          <a:effectLst/>
                          <a:cs typeface="2  Baran" panose="00000400000000000000" pitchFamily="2" charset="-78"/>
                        </a:rPr>
                        <a:t>GHB</a:t>
                      </a:r>
                      <a:r>
                        <a:rPr lang="ar-SA" sz="1600" dirty="0">
                          <a:effectLst/>
                          <a:cs typeface="2  Baran" panose="00000400000000000000" pitchFamily="2" charset="-78"/>
                        </a:rPr>
                        <a:t>، فلونیترازپام</a:t>
                      </a:r>
                      <a:r>
                        <a:rPr lang="en-US" sz="1600" dirty="0">
                          <a:effectLst/>
                          <a:cs typeface="2  Baran" panose="00000400000000000000" pitchFamily="2" charset="-78"/>
                        </a:rPr>
                        <a:t> (Rohypnol)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cs typeface="2  Baran" panose="00000400000000000000" pitchFamily="2" charset="-78"/>
                        </a:rPr>
                        <a:t>کاهش فعالیت</a:t>
                      </a:r>
                      <a:r>
                        <a:rPr lang="en-US" sz="1600">
                          <a:effectLst/>
                          <a:cs typeface="2  Baran" panose="00000400000000000000" pitchFamily="2" charset="-78"/>
                        </a:rPr>
                        <a:t> CNS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65370199"/>
                  </a:ext>
                </a:extLst>
              </a:tr>
              <a:tr h="536962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cs typeface="2  Baran" panose="00000400000000000000" pitchFamily="2" charset="-78"/>
                        </a:rPr>
                        <a:t>مواد محرک</a:t>
                      </a:r>
                      <a:r>
                        <a:rPr lang="en-US" sz="1600">
                          <a:effectLst/>
                          <a:cs typeface="2  Baran" panose="00000400000000000000" pitchFamily="2" charset="-78"/>
                        </a:rPr>
                        <a:t> (Stimulants)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2  Baran" panose="00000400000000000000" pitchFamily="2" charset="-78"/>
                        </a:rPr>
                        <a:t>کوکائین، مت‌آمفتامین، آمفتامین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cs typeface="2  Baran" panose="00000400000000000000" pitchFamily="2" charset="-78"/>
                        </a:rPr>
                        <a:t>افزایش فعالیت</a:t>
                      </a:r>
                      <a:r>
                        <a:rPr lang="en-US" sz="1600">
                          <a:effectLst/>
                          <a:cs typeface="2  Baran" panose="00000400000000000000" pitchFamily="2" charset="-78"/>
                        </a:rPr>
                        <a:t> CNS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407775578"/>
                  </a:ext>
                </a:extLst>
              </a:tr>
              <a:tr h="536962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cs typeface="2  Baran" panose="00000400000000000000" pitchFamily="2" charset="-78"/>
                        </a:rPr>
                        <a:t>مواد توهم‌زا</a:t>
                      </a:r>
                      <a:r>
                        <a:rPr lang="en-US" sz="1600">
                          <a:effectLst/>
                          <a:cs typeface="2  Baran" panose="00000400000000000000" pitchFamily="2" charset="-78"/>
                        </a:rPr>
                        <a:t> (Hallucinogens)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cs typeface="2  Baran" panose="00000400000000000000" pitchFamily="2" charset="-78"/>
                        </a:rPr>
                        <a:t>LSD</a:t>
                      </a:r>
                      <a:r>
                        <a:rPr lang="ar-SA" sz="1600">
                          <a:effectLst/>
                          <a:cs typeface="2  Baran" panose="00000400000000000000" pitchFamily="2" charset="-78"/>
                        </a:rPr>
                        <a:t>، </a:t>
                      </a:r>
                      <a:r>
                        <a:rPr lang="en-US" sz="1600">
                          <a:effectLst/>
                          <a:cs typeface="2  Baran" panose="00000400000000000000" pitchFamily="2" charset="-78"/>
                        </a:rPr>
                        <a:t>PCP</a:t>
                      </a:r>
                      <a:r>
                        <a:rPr lang="ar-SA" sz="1600">
                          <a:effectLst/>
                          <a:cs typeface="2  Baran" panose="00000400000000000000" pitchFamily="2" charset="-78"/>
                        </a:rPr>
                        <a:t>، کتامین، </a:t>
                      </a:r>
                      <a:r>
                        <a:rPr lang="en-US" sz="1600">
                          <a:effectLst/>
                          <a:cs typeface="2  Baran" panose="00000400000000000000" pitchFamily="2" charset="-78"/>
                        </a:rPr>
                        <a:t>MDMA (</a:t>
                      </a:r>
                      <a:r>
                        <a:rPr lang="ar-SA" sz="1600">
                          <a:effectLst/>
                          <a:cs typeface="2  Baran" panose="00000400000000000000" pitchFamily="2" charset="-78"/>
                        </a:rPr>
                        <a:t>اکستازی</a:t>
                      </a:r>
                      <a:r>
                        <a:rPr lang="en-US" sz="1600">
                          <a:effectLst/>
                          <a:cs typeface="2  Baran" panose="00000400000000000000" pitchFamily="2" charset="-78"/>
                        </a:rPr>
                        <a:t>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cs typeface="2  Baran" panose="00000400000000000000" pitchFamily="2" charset="-78"/>
                        </a:rPr>
                        <a:t>تغییر در ادراک و رفتار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63681986"/>
                  </a:ext>
                </a:extLst>
              </a:tr>
              <a:tr h="536962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2  Baran" panose="00000400000000000000" pitchFamily="2" charset="-78"/>
                        </a:rPr>
                        <a:t>کلاب دراگز</a:t>
                      </a:r>
                      <a:r>
                        <a:rPr lang="en-US" sz="1600" dirty="0">
                          <a:effectLst/>
                          <a:cs typeface="2  Baran" panose="00000400000000000000" pitchFamily="2" charset="-78"/>
                        </a:rPr>
                        <a:t> (Club drugs)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cs typeface="2  Baran" panose="00000400000000000000" pitchFamily="2" charset="-78"/>
                        </a:rPr>
                        <a:t>کتامین، </a:t>
                      </a:r>
                      <a:r>
                        <a:rPr lang="en-US" sz="1600">
                          <a:effectLst/>
                          <a:cs typeface="2  Baran" panose="00000400000000000000" pitchFamily="2" charset="-78"/>
                        </a:rPr>
                        <a:t>GHB</a:t>
                      </a:r>
                      <a:r>
                        <a:rPr lang="ar-SA" sz="1600">
                          <a:effectLst/>
                          <a:cs typeface="2  Baran" panose="00000400000000000000" pitchFamily="2" charset="-78"/>
                        </a:rPr>
                        <a:t>، اکستازی، روهیپنول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cs typeface="2  Baran" panose="00000400000000000000" pitchFamily="2" charset="-78"/>
                        </a:rPr>
                        <a:t>سوءاستفاده در مهمانی‌ها یا حملات جنسی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719504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868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r" rtl="1"/>
            <a:r>
              <a:rPr lang="fa-IR" dirty="0" smtClean="0">
                <a:cs typeface="2  Baran" panose="00000400000000000000" pitchFamily="2" charset="-78"/>
              </a:rPr>
              <a:t>مقدمه</a:t>
            </a:r>
            <a:endParaRPr lang="en-US" dirty="0" smtClean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349" y="2061556"/>
            <a:ext cx="11277599" cy="4716087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داروهای بدون نسخه (</a:t>
            </a:r>
            <a:r>
              <a:rPr lang="en-US" dirty="0" smtClean="0">
                <a:cs typeface="2  Baran" panose="00000400000000000000" pitchFamily="2" charset="-78"/>
              </a:rPr>
              <a:t>OTC) </a:t>
            </a:r>
            <a:r>
              <a:rPr lang="fa-IR" dirty="0" smtClean="0">
                <a:cs typeface="2  Baran" panose="00000400000000000000" pitchFamily="2" charset="-78"/>
              </a:rPr>
              <a:t>شامل طیف گسترده‌ای از ترکیبات دارویی هستند که بدون نیاز به نسخه در دسترس عموم‌اند.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دامپزشکی، شایع‌ترین راه تماس، بلعیدن دارو توسط حیوان است (چه عمدی توسط صاحب حیوان و چه تصادفی).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پاسخ به دارو ممکن است وابسته به گونه‌ی حیوان و حتی متفاوت بین افراد یک گونه باشد.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واکنش‌های ایدیوسنکراتیک یا آلرژیک نادرند ولی ممکن‌اند رخ دهند.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انسان‌ها حدود 25٪ تماس‌ها با مراکز کنترل مسمومیت مربوط به داروهای </a:t>
            </a:r>
            <a:r>
              <a:rPr lang="en-US" dirty="0" smtClean="0">
                <a:cs typeface="2  Baran" panose="00000400000000000000" pitchFamily="2" charset="-78"/>
              </a:rPr>
              <a:t>OTC </a:t>
            </a:r>
            <a:r>
              <a:rPr lang="fa-IR" dirty="0" smtClean="0">
                <a:cs typeface="2  Baran" panose="00000400000000000000" pitchFamily="2" charset="-78"/>
              </a:rPr>
              <a:t>است. در حیوانات نیز بیش از 16٪ تماس‌ها به این گروه مربوط می‌شود.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گروه‌های مهم دارویی مورد بحث: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مسکن‌ها (</a:t>
            </a:r>
            <a:r>
              <a:rPr lang="en-US" dirty="0" smtClean="0">
                <a:cs typeface="2  Baran" panose="00000400000000000000" pitchFamily="2" charset="-78"/>
              </a:rPr>
              <a:t>Analgesics)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داروهای سرماخوردگی و آلرژی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داروهای گوارشی</a:t>
            </a:r>
          </a:p>
          <a:p>
            <a:pPr marL="457200" lvl="1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برخی مکمل‌های گیاهی خاص (مثل ما هوانگ و گوارانا)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1858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1673" y="326967"/>
            <a:ext cx="5798127" cy="6179128"/>
          </a:xfrm>
        </p:spPr>
        <p:txBody>
          <a:bodyPr>
            <a:normAutofit fontScale="850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4️⃣ مسمومیت در حیوانات بزرگ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🐎 </a:t>
            </a:r>
            <a:r>
              <a:rPr lang="fa-IR" dirty="0" smtClean="0">
                <a:cs typeface="2  Baran" panose="00000400000000000000" pitchFamily="2" charset="-78"/>
              </a:rPr>
              <a:t>اسب‌ها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گاهی به‌طور عمدی "دوپ" می‌شوند تا عملکردشان بهبود یابد یا مشکلات رفتاری پنهان شود.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کوکائین، استروئیدهای آنابولیک (تستوسترون، استنوزولول، آندروستن‌دیون) از داروهای شایع در این زمینه هستند.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مصرف بیش از حد می‌تواند موجب اختلالات قلبی، عصبی و مرگ ناگهانی شود.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🐄 </a:t>
            </a:r>
            <a:r>
              <a:rPr lang="fa-IR" dirty="0" smtClean="0">
                <a:cs typeface="2  Baran" panose="00000400000000000000" pitchFamily="2" charset="-78"/>
              </a:rPr>
              <a:t>نشخوارکنندگان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گزارش‌هایی از مرگ گاوها پس از خوردن علوفه آلوده به ماری‌جوانا خشک‌شده وجود دارد.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مواردی از مسمومیت ثانویه با آمونیاک بی‌آب (</a:t>
            </a:r>
            <a:r>
              <a:rPr lang="en-US" dirty="0" smtClean="0">
                <a:cs typeface="2  Baran" panose="00000400000000000000" pitchFamily="2" charset="-78"/>
              </a:rPr>
              <a:t>Anhydrous ammonia) </a:t>
            </a:r>
            <a:r>
              <a:rPr lang="fa-IR" dirty="0" smtClean="0">
                <a:cs typeface="2  Baran" panose="00000400000000000000" pitchFamily="2" charset="-78"/>
              </a:rPr>
              <a:t>هنگام سرقت این ماده از مخازن مزارع گزارش شده که منجر به مرگ دسته‌جمعی دام‌ها گردیده است.</a:t>
            </a:r>
          </a:p>
          <a:p>
            <a:pPr marL="0" indent="0" algn="r" rtl="1">
              <a:buNone/>
            </a:pPr>
            <a:endParaRPr lang="fa-IR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199" y="326967"/>
            <a:ext cx="5809211" cy="6240088"/>
          </a:xfrm>
        </p:spPr>
        <p:txBody>
          <a:bodyPr>
            <a:normAutofit fontScale="850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مسمومیت در حیوانات کوچک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🔸 </a:t>
            </a:r>
            <a:r>
              <a:rPr lang="fa-IR" dirty="0" smtClean="0">
                <a:cs typeface="2  Baran" panose="00000400000000000000" pitchFamily="2" charset="-78"/>
              </a:rPr>
              <a:t>گونه‌های حساس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سگ‌ها بیشترین موارد مسمومیت را دارند.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گربه‌ها، پرندگان و پستانداران کوچک نیز ممکن است مبتلا شوند.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🔸 </a:t>
            </a:r>
            <a:r>
              <a:rPr lang="fa-IR" dirty="0" smtClean="0">
                <a:cs typeface="2  Baran" panose="00000400000000000000" pitchFamily="2" charset="-78"/>
              </a:rPr>
              <a:t>مسیرهای تماس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1.	خوردن تصادفی مواد (مانند خوراکی‌های آلوده یا زباله)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2.	استنشاق دود ماری‌جوانا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3.	مسمومیت عمدی (به‌ویژه در موارد آزار حیوانات)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نمونه‌های متعددی از سرگرم کردن نوجوانان با مست کردن حیوانات یا دادن دود ماری‌جوانا به آنها گزارش شده است.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🔸 </a:t>
            </a:r>
            <a:r>
              <a:rPr lang="fa-IR" dirty="0" smtClean="0">
                <a:cs typeface="2  Baran" panose="00000400000000000000" pitchFamily="2" charset="-78"/>
              </a:rPr>
              <a:t>چالش‌های اخلاقی و قانونی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صاحبان حیوانات اغلب از ترس پیگرد قانونی، واقعیت تماس حیوان را پنهان می‌کنند.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دامپزشک باید میان حفظ محرمانگی بیمار و رعایت قانون (گزارش سوءاستفاده) تعادل برقرار کند.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عدم اطلاع از تاریخچه دقیق می‌تواند منجر به درمان ناقص یا حتی اتانازی غیرضروری شود.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🔸 </a:t>
            </a:r>
            <a:r>
              <a:rPr lang="fa-IR" dirty="0" smtClean="0">
                <a:cs typeface="2  Baran" panose="00000400000000000000" pitchFamily="2" charset="-78"/>
              </a:rPr>
              <a:t>تشخیص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استفاده از کیت‌های تست ادرار انسانی ممکن است برای برخی داروها مفید باشد (باربیتورات‌ها، آمفتامین‌ها، بنزودیازپین‌ها).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دقت تست‌ها برای ماری‌جوانا پایین است (به‌ویژه موارد منفی کاذب).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شناخت وضعیت اجتماعی و محیط نگهداری حیوان می‌تواند در تشخیص کمک‌کننده باشد.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147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5271" y="73025"/>
            <a:ext cx="10018713" cy="957753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ماری‌جوانا (</a:t>
            </a:r>
            <a:r>
              <a:rPr lang="en-US" dirty="0" smtClean="0">
                <a:cs typeface="2  Baran" panose="00000400000000000000" pitchFamily="2" charset="-78"/>
              </a:rPr>
              <a:t>Cannabis sativa)</a:t>
            </a: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3593" y="936568"/>
            <a:ext cx="5676207" cy="5774574"/>
          </a:xfrm>
        </p:spPr>
        <p:txBody>
          <a:bodyPr>
            <a:normAutofit fontScale="85000" lnSpcReduction="1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مکانیسم اثر (</a:t>
            </a:r>
            <a:r>
              <a:rPr lang="en-US" dirty="0" smtClean="0">
                <a:cs typeface="2  Baran" panose="00000400000000000000" pitchFamily="2" charset="-78"/>
              </a:rPr>
              <a:t>Mechanism of Action)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THC </a:t>
            </a:r>
            <a:r>
              <a:rPr lang="fa-IR" dirty="0" smtClean="0">
                <a:cs typeface="2  Baran" panose="00000400000000000000" pitchFamily="2" charset="-78"/>
              </a:rPr>
              <a:t>بر گیرنده‌های </a:t>
            </a:r>
            <a:r>
              <a:rPr lang="en-US" dirty="0" smtClean="0">
                <a:cs typeface="2  Baran" panose="00000400000000000000" pitchFamily="2" charset="-78"/>
              </a:rPr>
              <a:t>CB₁ (</a:t>
            </a:r>
            <a:r>
              <a:rPr lang="fa-IR" dirty="0" smtClean="0">
                <a:cs typeface="2  Baran" panose="00000400000000000000" pitchFamily="2" charset="-78"/>
              </a:rPr>
              <a:t>در مغز) و </a:t>
            </a:r>
            <a:r>
              <a:rPr lang="en-US" dirty="0" smtClean="0">
                <a:cs typeface="2  Baran" panose="00000400000000000000" pitchFamily="2" charset="-78"/>
              </a:rPr>
              <a:t>CB₂ (</a:t>
            </a:r>
            <a:r>
              <a:rPr lang="fa-IR" dirty="0" smtClean="0">
                <a:cs typeface="2  Baran" panose="00000400000000000000" pitchFamily="2" charset="-78"/>
              </a:rPr>
              <a:t>در بافت‌های محیطی و سیستم ایمنی) اثر می‌گذارد.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گیرنده </a:t>
            </a:r>
            <a:r>
              <a:rPr lang="en-US" dirty="0" smtClean="0">
                <a:cs typeface="2  Baran" panose="00000400000000000000" pitchFamily="2" charset="-78"/>
              </a:rPr>
              <a:t>CB₁ </a:t>
            </a:r>
            <a:r>
              <a:rPr lang="fa-IR" dirty="0" smtClean="0">
                <a:cs typeface="2  Baran" panose="00000400000000000000" pitchFamily="2" charset="-78"/>
              </a:rPr>
              <a:t>باعث: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مهار آزادسازی نوروترانسمیترها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تغییر در ادراک، حافظه، تعادل و اشتها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تأثیر بر سیستم اتونوم و درد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گیرنده </a:t>
            </a:r>
            <a:r>
              <a:rPr lang="en-US" dirty="0" smtClean="0">
                <a:cs typeface="2  Baran" panose="00000400000000000000" pitchFamily="2" charset="-78"/>
              </a:rPr>
              <a:t>CB₂ </a:t>
            </a:r>
            <a:r>
              <a:rPr lang="fa-IR" dirty="0" smtClean="0">
                <a:cs typeface="2  Baran" panose="00000400000000000000" pitchFamily="2" charset="-78"/>
              </a:rPr>
              <a:t>در سلول‌های ایمنی و اعصاب محیطی فعال است و در تنظیم التهاب و درد نقش دارد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️⃣ علائم بالینی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🐶 </a:t>
            </a:r>
            <a:r>
              <a:rPr lang="fa-IR" dirty="0" smtClean="0">
                <a:cs typeface="2  Baran" panose="00000400000000000000" pitchFamily="2" charset="-78"/>
              </a:rPr>
              <a:t>در سگ‌ها: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شروع: 30–60 دقیقه بعد از خوردن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علائم: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دپرسیون </a:t>
            </a:r>
            <a:r>
              <a:rPr lang="en-US" dirty="0" smtClean="0">
                <a:cs typeface="2  Baran" panose="00000400000000000000" pitchFamily="2" charset="-78"/>
              </a:rPr>
              <a:t>CNS، </a:t>
            </a:r>
            <a:r>
              <a:rPr lang="fa-IR" dirty="0" smtClean="0">
                <a:cs typeface="2  Baran" panose="00000400000000000000" pitchFamily="2" charset="-78"/>
              </a:rPr>
              <a:t>آتاکسی، میدریاز، بی‌نظمی رفتاری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بی‌اختیاری ادرار (در حدود ۵۰٪ موارد)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برادی‌کاردی یا تاکی‌کاردی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هیپوترمی یا هیپرترمی خفیف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استفراغ، هیپر‌استزی، گیجی، گاهی تشنج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72199" y="1030778"/>
            <a:ext cx="5775961" cy="5602777"/>
          </a:xfrm>
        </p:spPr>
        <p:txBody>
          <a:bodyPr>
            <a:normAutofit fontScale="85000" lnSpcReduction="10000"/>
          </a:bodyPr>
          <a:lstStyle/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🔹 </a:t>
            </a:r>
            <a:r>
              <a:rPr lang="fa-IR" dirty="0" smtClean="0">
                <a:cs typeface="2  Baran" panose="00000400000000000000" pitchFamily="2" charset="-78"/>
              </a:rPr>
              <a:t>ترکیبات فعال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بیش از ۶۰ نوع کانابینوئید در گیاه وجود دارد.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مهم‌ترین ماده: </a:t>
            </a:r>
            <a:r>
              <a:rPr lang="el-GR" dirty="0" smtClean="0">
                <a:cs typeface="2  Baran" panose="00000400000000000000" pitchFamily="2" charset="-78"/>
              </a:rPr>
              <a:t>Δ9-</a:t>
            </a:r>
            <a:r>
              <a:rPr lang="fa-IR" dirty="0" smtClean="0">
                <a:cs typeface="2  Baran" panose="00000400000000000000" pitchFamily="2" charset="-78"/>
              </a:rPr>
              <a:t>تتراهیدروکانابینول (</a:t>
            </a:r>
            <a:r>
              <a:rPr lang="en-US" dirty="0" smtClean="0">
                <a:cs typeface="2  Baran" panose="00000400000000000000" pitchFamily="2" charset="-78"/>
              </a:rPr>
              <a:t>THC)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THC </a:t>
            </a:r>
            <a:r>
              <a:rPr lang="fa-IR" dirty="0" smtClean="0">
                <a:cs typeface="2  Baran" panose="00000400000000000000" pitchFamily="2" charset="-78"/>
              </a:rPr>
              <a:t>بیشترین غلظت را در گل‌ها و برگ‌ها دارد.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🔹 </a:t>
            </a:r>
            <a:r>
              <a:rPr lang="fa-IR" dirty="0" smtClean="0">
                <a:cs typeface="2  Baran" panose="00000400000000000000" pitchFamily="2" charset="-78"/>
              </a:rPr>
              <a:t>محصولات رایج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ماری‌جوانا: برگ و گل خشک‌شده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هاشیش: رزین فشرده گیاه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روغن حشیش: عصاره غلیظ با محتوای </a:t>
            </a:r>
            <a:r>
              <a:rPr lang="en-US" dirty="0" smtClean="0">
                <a:cs typeface="2  Baran" panose="00000400000000000000" pitchFamily="2" charset="-78"/>
              </a:rPr>
              <a:t>THC </a:t>
            </a:r>
            <a:r>
              <a:rPr lang="fa-IR" dirty="0" smtClean="0">
                <a:cs typeface="2  Baran" panose="00000400000000000000" pitchFamily="2" charset="-78"/>
              </a:rPr>
              <a:t>بالا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خوراکی‌ها: بیسکوییت، شکلات یا کره آلوده به </a:t>
            </a:r>
            <a:r>
              <a:rPr lang="en-US" dirty="0" smtClean="0">
                <a:cs typeface="2  Baran" panose="00000400000000000000" pitchFamily="2" charset="-78"/>
              </a:rPr>
              <a:t>THC (pot butter)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🔹 </a:t>
            </a:r>
            <a:r>
              <a:rPr lang="fa-IR" dirty="0" smtClean="0">
                <a:cs typeface="2  Baran" panose="00000400000000000000" pitchFamily="2" charset="-78"/>
              </a:rPr>
              <a:t>کاربردهای پزشکی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 برخی ایالات برای درمان تهوع، درد مزمن، گلوکوم و کاهش وزن در بیماران خاص استفاده می‌شود (در قالب داروهایی مثل دِرونابینول و نبیلون).</a:t>
            </a:r>
          </a:p>
        </p:txBody>
      </p:sp>
    </p:spTree>
    <p:extLst>
      <p:ext uri="{BB962C8B-B14F-4D97-AF65-F5344CB8AC3E}">
        <p14:creationId xmlns:p14="http://schemas.microsoft.com/office/powerpoint/2010/main" val="155049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71302" y="1025236"/>
            <a:ext cx="5648498" cy="5164975"/>
          </a:xfrm>
        </p:spPr>
        <p:txBody>
          <a:bodyPr>
            <a:normAutofit fontScale="85000" lnSpcReduction="1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9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✅ </a:t>
            </a:r>
            <a:r>
              <a:rPr lang="fa-IR" dirty="0" smtClean="0">
                <a:cs typeface="2  Baran" panose="00000400000000000000" pitchFamily="2" charset="-78"/>
              </a:rPr>
              <a:t>پیش‌آگهی: بسیار خوب؛ اکثر حیوانات طی ۲۴ ساعت بهبود می‌یابند.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❌ </a:t>
            </a:r>
            <a:r>
              <a:rPr lang="fa-IR" dirty="0" smtClean="0">
                <a:cs typeface="2  Baran" panose="00000400000000000000" pitchFamily="2" charset="-78"/>
              </a:rPr>
              <a:t>مرگ تنها در موارد مصرف خوراکی‌های پرچرب یا ترکیبات غلیظ گزارش شده است.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1️⃣یافته‌های پاتولوژیک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 موارد مرگ‌ومیر بسیار نادر، یافته‌ها شامل: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ادم ریوی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پتشی معده و خونریزی میوکارد (در اسب‌ها)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شواهدی از مواد گیاهی (</a:t>
            </a:r>
            <a:r>
              <a:rPr lang="en-US" dirty="0" smtClean="0">
                <a:cs typeface="2  Baran" panose="00000400000000000000" pitchFamily="2" charset="-78"/>
              </a:rPr>
              <a:t>C. </a:t>
            </a:r>
            <a:r>
              <a:rPr lang="en-US" dirty="0" err="1" smtClean="0">
                <a:cs typeface="2  Baran" panose="00000400000000000000" pitchFamily="2" charset="-78"/>
              </a:rPr>
              <a:t>indica</a:t>
            </a:r>
            <a:r>
              <a:rPr lang="en-US" dirty="0" smtClean="0">
                <a:cs typeface="2  Baran" panose="00000400000000000000" pitchFamily="2" charset="-78"/>
              </a:rPr>
              <a:t>) </a:t>
            </a:r>
            <a:r>
              <a:rPr lang="fa-IR" dirty="0" smtClean="0">
                <a:cs typeface="2  Baran" panose="00000400000000000000" pitchFamily="2" charset="-78"/>
              </a:rPr>
              <a:t>در معده حیوان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6260869" y="127462"/>
            <a:ext cx="5598622" cy="6287799"/>
          </a:xfrm>
        </p:spPr>
        <p:txBody>
          <a:bodyPr>
            <a:normAutofit fontScale="85000" lnSpcReduction="10000"/>
          </a:bodyPr>
          <a:lstStyle/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🐈 </a:t>
            </a:r>
            <a:r>
              <a:rPr lang="fa-IR" dirty="0" smtClean="0">
                <a:cs typeface="2  Baran" panose="00000400000000000000" pitchFamily="2" charset="-78"/>
              </a:rPr>
              <a:t>در گربه‌ها: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گزارش کمتر، ولی علائم مشابه سگ با شدت کمتر.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🐄 </a:t>
            </a:r>
            <a:r>
              <a:rPr lang="fa-IR" dirty="0" smtClean="0">
                <a:cs typeface="2  Baran" panose="00000400000000000000" pitchFamily="2" charset="-78"/>
              </a:rPr>
              <a:t>در گاو: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لرزش عضلانی، میدریاز، کاهش حرکت و بی‌تعادلی، گاهی مرگ (در حیوانات ناتوان).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🐎 </a:t>
            </a:r>
            <a:r>
              <a:rPr lang="fa-IR" dirty="0" smtClean="0">
                <a:cs typeface="2  Baran" panose="00000400000000000000" pitchFamily="2" charset="-78"/>
              </a:rPr>
              <a:t>در اسب: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علائم شدید: تنگی‌نفس، لرزش، تعریق، هیپوترمی و مرگ سریع.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🔟 </a:t>
            </a:r>
            <a:r>
              <a:rPr lang="fa-IR" dirty="0" smtClean="0">
                <a:cs typeface="2  Baran" panose="00000400000000000000" pitchFamily="2" charset="-78"/>
              </a:rPr>
              <a:t>درمان (</a:t>
            </a:r>
            <a:r>
              <a:rPr lang="en-US" dirty="0" smtClean="0">
                <a:cs typeface="2  Baran" panose="00000400000000000000" pitchFamily="2" charset="-78"/>
              </a:rPr>
              <a:t>Treatment)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1.	</a:t>
            </a:r>
            <a:r>
              <a:rPr lang="fa-IR" dirty="0" smtClean="0">
                <a:cs typeface="2  Baran" panose="00000400000000000000" pitchFamily="2" charset="-78"/>
              </a:rPr>
              <a:t>پایش و مراقبت حمایتی: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کنترل دما، تنفس و وضعیت قلبی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محیط آرام و کم‌تحریک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2.	سم زدایی (در ۱ ساعت اول):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القای استفراغ فقط در حیوان هوشیار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زغال فعال چندنوبته با کاتارتیک برای جلوگیری از جذب مجدد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3.	مایع‌درمانی و پایش: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در موارد شدید، تزریق چربی وریدی (</a:t>
            </a:r>
            <a:r>
              <a:rPr lang="en-US" dirty="0" smtClean="0">
                <a:cs typeface="2  Baran" panose="00000400000000000000" pitchFamily="2" charset="-78"/>
              </a:rPr>
              <a:t>IV lipid therapy) </a:t>
            </a:r>
            <a:r>
              <a:rPr lang="fa-IR" dirty="0" smtClean="0">
                <a:cs typeface="2  Baran" panose="00000400000000000000" pitchFamily="2" charset="-78"/>
              </a:rPr>
              <a:t>گزارش شده است.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4.	درمان علامتی: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دیازپام برای تحریک </a:t>
            </a:r>
            <a:r>
              <a:rPr lang="en-US" dirty="0" smtClean="0">
                <a:cs typeface="2  Baran" panose="00000400000000000000" pitchFamily="2" charset="-78"/>
              </a:rPr>
              <a:t>CNS </a:t>
            </a:r>
            <a:r>
              <a:rPr lang="fa-IR" dirty="0" smtClean="0">
                <a:cs typeface="2  Baran" panose="00000400000000000000" pitchFamily="2" charset="-78"/>
              </a:rPr>
              <a:t>یا تشنج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مراقبت تنفسی در حیوانات دپرسیو یا کومایی</a:t>
            </a:r>
          </a:p>
        </p:txBody>
      </p:sp>
    </p:spTree>
    <p:extLst>
      <p:ext uri="{BB962C8B-B14F-4D97-AF65-F5344CB8AC3E}">
        <p14:creationId xmlns:p14="http://schemas.microsoft.com/office/powerpoint/2010/main" val="19988157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2268" y="181496"/>
            <a:ext cx="10018713" cy="949240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سمیت داروهای </a:t>
            </a:r>
            <a:r>
              <a:rPr lang="fa-IR" dirty="0" smtClean="0">
                <a:cs typeface="2  Baran" panose="00000400000000000000" pitchFamily="2" charset="-78"/>
              </a:rPr>
              <a:t>تضعیف‌کننده </a:t>
            </a:r>
            <a:r>
              <a:rPr lang="fa-IR" dirty="0" smtClean="0">
                <a:cs typeface="2  Baran" panose="00000400000000000000" pitchFamily="2" charset="-78"/>
              </a:rPr>
              <a:t>سیستم عصبی مرکزی (</a:t>
            </a:r>
            <a:r>
              <a:rPr lang="en-US" dirty="0" smtClean="0">
                <a:cs typeface="2  Baran" panose="00000400000000000000" pitchFamily="2" charset="-78"/>
              </a:rPr>
              <a:t>CNS Depressants)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246909"/>
            <a:ext cx="10408432" cy="5126182"/>
          </a:xfrm>
        </p:spPr>
        <p:txBody>
          <a:bodyPr>
            <a:normAutofit fontScale="92500" lnSpcReduction="10000"/>
          </a:bodyPr>
          <a:lstStyle/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1️⃣ </a:t>
            </a:r>
            <a:r>
              <a:rPr lang="fa-IR" dirty="0" smtClean="0">
                <a:cs typeface="2  Baran" panose="00000400000000000000" pitchFamily="2" charset="-78"/>
              </a:rPr>
              <a:t>مقدمه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داروهای </a:t>
            </a:r>
            <a:r>
              <a:rPr lang="fa-IR" dirty="0" smtClean="0">
                <a:cs typeface="2  Baran" panose="00000400000000000000" pitchFamily="2" charset="-78"/>
              </a:rPr>
              <a:t>تضعیف‌کننده </a:t>
            </a:r>
            <a:r>
              <a:rPr lang="en-US" dirty="0" smtClean="0">
                <a:cs typeface="2  Baran" panose="00000400000000000000" pitchFamily="2" charset="-78"/>
              </a:rPr>
              <a:t>CNS </a:t>
            </a:r>
            <a:r>
              <a:rPr lang="fa-IR" dirty="0" smtClean="0">
                <a:cs typeface="2  Baran" panose="00000400000000000000" pitchFamily="2" charset="-78"/>
              </a:rPr>
              <a:t>مانند باربیتورات‌ها، اوپیوئیدها، فلو‌نیترازپام و </a:t>
            </a:r>
            <a:r>
              <a:rPr lang="en-US" dirty="0" smtClean="0">
                <a:cs typeface="2  Baran" panose="00000400000000000000" pitchFamily="2" charset="-78"/>
              </a:rPr>
              <a:t>GHB </a:t>
            </a:r>
            <a:r>
              <a:rPr lang="fa-IR" dirty="0" smtClean="0">
                <a:cs typeface="2  Baran" panose="00000400000000000000" pitchFamily="2" charset="-78"/>
              </a:rPr>
              <a:t>از مهم‌ترین مواد سوءمصرفی هستند که موجب کاهش فعالیت مغز، خواب‌آلودگی، کاهش هوشیاری، و در دوز بالا، مرگ می‌شوند.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 دامپزشکی، تماس حیوانات با این ترکیبات معمولاً به‌صورت تصادفی، تجویز اشتباه یا خوردن لاشه حیوانات اوتانایز شده با باربیتورات‌ها رخ می‌دهد.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2️⃣ باربیتورات‌ها (</a:t>
            </a:r>
            <a:r>
              <a:rPr lang="en-US" dirty="0" smtClean="0">
                <a:cs typeface="2  Baran" panose="00000400000000000000" pitchFamily="2" charset="-78"/>
              </a:rPr>
              <a:t>Barbiturates)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🔹 </a:t>
            </a:r>
            <a:r>
              <a:rPr lang="fa-IR" dirty="0" smtClean="0">
                <a:cs typeface="2  Baran" panose="00000400000000000000" pitchFamily="2" charset="-78"/>
              </a:rPr>
              <a:t>تعریف و کاربرد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مشتق از اسید باربیتوریک؛ پودر سفید تلخ‌مزه، معمولاً به‌صورت نمک سدیمی.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پزشکی و دامپزشکی برای بیهوشی، آرام‌بخشی، کنترل تشنج استفاده می‌شوند.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انسان‌ها امروزه کمتر مصرف دارند.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🔹 </a:t>
            </a:r>
            <a:r>
              <a:rPr lang="fa-IR" dirty="0" smtClean="0">
                <a:cs typeface="2  Baran" panose="00000400000000000000" pitchFamily="2" charset="-78"/>
              </a:rPr>
              <a:t>انواع بر اساس مدت اثر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175651"/>
              </p:ext>
            </p:extLst>
          </p:nvPr>
        </p:nvGraphicFramePr>
        <p:xfrm>
          <a:off x="90053" y="5159432"/>
          <a:ext cx="6410500" cy="1663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2625">
                  <a:extLst>
                    <a:ext uri="{9D8B030D-6E8A-4147-A177-3AD203B41FA5}">
                      <a16:colId xmlns:a16="http://schemas.microsoft.com/office/drawing/2014/main" val="1593414612"/>
                    </a:ext>
                  </a:extLst>
                </a:gridCol>
                <a:gridCol w="1602625">
                  <a:extLst>
                    <a:ext uri="{9D8B030D-6E8A-4147-A177-3AD203B41FA5}">
                      <a16:colId xmlns:a16="http://schemas.microsoft.com/office/drawing/2014/main" val="4104986944"/>
                    </a:ext>
                  </a:extLst>
                </a:gridCol>
                <a:gridCol w="1602625">
                  <a:extLst>
                    <a:ext uri="{9D8B030D-6E8A-4147-A177-3AD203B41FA5}">
                      <a16:colId xmlns:a16="http://schemas.microsoft.com/office/drawing/2014/main" val="4223310366"/>
                    </a:ext>
                  </a:extLst>
                </a:gridCol>
                <a:gridCol w="1602625">
                  <a:extLst>
                    <a:ext uri="{9D8B030D-6E8A-4147-A177-3AD203B41FA5}">
                      <a16:colId xmlns:a16="http://schemas.microsoft.com/office/drawing/2014/main" val="3546545668"/>
                    </a:ext>
                  </a:extLst>
                </a:gridCol>
              </a:tblGrid>
              <a:tr h="28144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2  Baran" panose="00000400000000000000" pitchFamily="2" charset="-78"/>
                        </a:rPr>
                        <a:t>نوع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2  Baran" panose="00000400000000000000" pitchFamily="2" charset="-78"/>
                        </a:rPr>
                        <a:t>مدت اثر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2  Baran" panose="00000400000000000000" pitchFamily="2" charset="-78"/>
                        </a:rPr>
                        <a:t>مثال‌ها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2  Baran" panose="00000400000000000000" pitchFamily="2" charset="-78"/>
                        </a:rPr>
                        <a:t>رده</a:t>
                      </a:r>
                      <a:r>
                        <a:rPr lang="en-US" sz="1200">
                          <a:effectLst/>
                          <a:cs typeface="2  Baran" panose="00000400000000000000" pitchFamily="2" charset="-78"/>
                        </a:rPr>
                        <a:t> DEA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68100626"/>
                  </a:ext>
                </a:extLst>
              </a:tr>
              <a:tr h="28144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2  Baran" panose="00000400000000000000" pitchFamily="2" charset="-78"/>
                        </a:rPr>
                        <a:t>خیلی کوتاه‌اثر </a:t>
                      </a:r>
                      <a:r>
                        <a:rPr lang="en-US" sz="1200">
                          <a:effectLst/>
                          <a:cs typeface="2  Baran" panose="00000400000000000000" pitchFamily="2" charset="-78"/>
                        </a:rPr>
                        <a:t>(Ultra-short)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cs typeface="2  Baran" panose="00000400000000000000" pitchFamily="2" charset="-78"/>
                        </a:rPr>
                        <a:t>حدود </a:t>
                      </a:r>
                      <a:r>
                        <a:rPr lang="fa-IR" sz="1200" dirty="0">
                          <a:effectLst/>
                          <a:cs typeface="2  Baran" panose="00000400000000000000" pitchFamily="2" charset="-78"/>
                        </a:rPr>
                        <a:t>۲۰</a:t>
                      </a:r>
                      <a:r>
                        <a:rPr lang="ar-SA" sz="1200" dirty="0">
                          <a:effectLst/>
                          <a:cs typeface="2  Baran" panose="00000400000000000000" pitchFamily="2" charset="-78"/>
                        </a:rPr>
                        <a:t> دقیقه تا </a:t>
                      </a:r>
                      <a:r>
                        <a:rPr lang="fa-IR" sz="1200" dirty="0">
                          <a:effectLst/>
                          <a:cs typeface="2  Baran" panose="00000400000000000000" pitchFamily="2" charset="-78"/>
                        </a:rPr>
                        <a:t>۳</a:t>
                      </a:r>
                      <a:r>
                        <a:rPr lang="ar-SA" sz="1200" dirty="0">
                          <a:effectLst/>
                          <a:cs typeface="2  Baran" panose="00000400000000000000" pitchFamily="2" charset="-78"/>
                        </a:rPr>
                        <a:t> ساعت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cs typeface="2  Baran" panose="00000400000000000000" pitchFamily="2" charset="-78"/>
                        </a:rPr>
                        <a:t>تیوپنتال، تیامیلال، متوهگزیتال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cs typeface="2  Baran" panose="00000400000000000000" pitchFamily="2" charset="-78"/>
                        </a:rPr>
                        <a:t>III–IV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345072841"/>
                  </a:ext>
                </a:extLst>
              </a:tr>
              <a:tr h="28144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2  Baran" panose="00000400000000000000" pitchFamily="2" charset="-78"/>
                        </a:rPr>
                        <a:t>کوتاه‌اثر</a:t>
                      </a:r>
                      <a:r>
                        <a:rPr lang="en-US" sz="1200">
                          <a:effectLst/>
                          <a:cs typeface="2  Baran" panose="00000400000000000000" pitchFamily="2" charset="-78"/>
                        </a:rPr>
                        <a:t> (Short)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2  Baran" panose="00000400000000000000" pitchFamily="2" charset="-78"/>
                        </a:rPr>
                        <a:t>حدود </a:t>
                      </a:r>
                      <a:r>
                        <a:rPr lang="fa-IR" sz="1200">
                          <a:effectLst/>
                          <a:cs typeface="2  Baran" panose="00000400000000000000" pitchFamily="2" charset="-78"/>
                        </a:rPr>
                        <a:t>۳</a:t>
                      </a:r>
                      <a:r>
                        <a:rPr lang="ar-SA" sz="1200">
                          <a:effectLst/>
                          <a:cs typeface="2  Baran" panose="00000400000000000000" pitchFamily="2" charset="-78"/>
                        </a:rPr>
                        <a:t> ساعت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2  Baran" panose="00000400000000000000" pitchFamily="2" charset="-78"/>
                        </a:rPr>
                        <a:t>پنتوباربیتال، سکو‌باربیتال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cs typeface="2  Baran" panose="00000400000000000000" pitchFamily="2" charset="-78"/>
                        </a:rPr>
                        <a:t>II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20617348"/>
                  </a:ext>
                </a:extLst>
              </a:tr>
              <a:tr h="28144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2  Baran" panose="00000400000000000000" pitchFamily="2" charset="-78"/>
                        </a:rPr>
                        <a:t>متوسط‌اثر</a:t>
                      </a:r>
                      <a:r>
                        <a:rPr lang="en-US" sz="1200">
                          <a:effectLst/>
                          <a:cs typeface="2  Baran" panose="00000400000000000000" pitchFamily="2" charset="-78"/>
                        </a:rPr>
                        <a:t> (Intermediate)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2  Baran" panose="00000400000000000000" pitchFamily="2" charset="-78"/>
                        </a:rPr>
                        <a:t>۳ </a:t>
                      </a:r>
                      <a:r>
                        <a:rPr lang="ar-SA" sz="1200">
                          <a:effectLst/>
                          <a:cs typeface="2  Baran" panose="00000400000000000000" pitchFamily="2" charset="-78"/>
                        </a:rPr>
                        <a:t>تا </a:t>
                      </a:r>
                      <a:r>
                        <a:rPr lang="fa-IR" sz="1200">
                          <a:effectLst/>
                          <a:cs typeface="2  Baran" panose="00000400000000000000" pitchFamily="2" charset="-78"/>
                        </a:rPr>
                        <a:t>۶</a:t>
                      </a:r>
                      <a:r>
                        <a:rPr lang="ar-SA" sz="1200">
                          <a:effectLst/>
                          <a:cs typeface="2  Baran" panose="00000400000000000000" pitchFamily="2" charset="-78"/>
                        </a:rPr>
                        <a:t> ساعت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2  Baran" panose="00000400000000000000" pitchFamily="2" charset="-78"/>
                        </a:rPr>
                        <a:t>آموباربیتال، بوتوباربیتال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cs typeface="2  Baran" panose="00000400000000000000" pitchFamily="2" charset="-78"/>
                        </a:rPr>
                        <a:t>III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69260347"/>
                  </a:ext>
                </a:extLst>
              </a:tr>
              <a:tr h="537931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2  Baran" panose="00000400000000000000" pitchFamily="2" charset="-78"/>
                        </a:rPr>
                        <a:t>طولانی‌اثر</a:t>
                      </a:r>
                      <a:r>
                        <a:rPr lang="en-US" sz="1200">
                          <a:effectLst/>
                          <a:cs typeface="2  Baran" panose="00000400000000000000" pitchFamily="2" charset="-78"/>
                        </a:rPr>
                        <a:t> (Long)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cs typeface="2  Baran" panose="00000400000000000000" pitchFamily="2" charset="-78"/>
                        </a:rPr>
                        <a:t>تا </a:t>
                      </a:r>
                      <a:r>
                        <a:rPr lang="fa-IR" sz="1200" dirty="0">
                          <a:effectLst/>
                          <a:cs typeface="2  Baran" panose="00000400000000000000" pitchFamily="2" charset="-78"/>
                        </a:rPr>
                        <a:t>۱۲</a:t>
                      </a:r>
                      <a:r>
                        <a:rPr lang="ar-SA" sz="1200" dirty="0">
                          <a:effectLst/>
                          <a:cs typeface="2  Baran" panose="00000400000000000000" pitchFamily="2" charset="-78"/>
                        </a:rPr>
                        <a:t> ساعت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cs typeface="2  Baran" panose="00000400000000000000" pitchFamily="2" charset="-78"/>
                        </a:rPr>
                        <a:t>فنوباربیتال، متیل‌فنوباربیتال، باربیتال سدیم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cs typeface="2  Baran" panose="00000400000000000000" pitchFamily="2" charset="-78"/>
                        </a:rPr>
                        <a:t>IV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61581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4246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513" y="282633"/>
            <a:ext cx="11393977" cy="6256712"/>
          </a:xfrm>
        </p:spPr>
        <p:txBody>
          <a:bodyPr>
            <a:normAutofit fontScale="625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 بازار غیرقانونی به نام‌های </a:t>
            </a:r>
            <a:r>
              <a:rPr lang="en-US" dirty="0" smtClean="0">
                <a:cs typeface="2  Baran" panose="00000400000000000000" pitchFamily="2" charset="-78"/>
              </a:rPr>
              <a:t>Downers، Reds، Christmas trees، Dolls </a:t>
            </a:r>
            <a:r>
              <a:rPr lang="fa-IR" dirty="0" smtClean="0">
                <a:cs typeface="2  Baran" panose="00000400000000000000" pitchFamily="2" charset="-78"/>
              </a:rPr>
              <a:t>شناخته می‌شوند.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🔹 </a:t>
            </a:r>
            <a:r>
              <a:rPr lang="fa-IR" dirty="0" smtClean="0">
                <a:cs typeface="2  Baran" panose="00000400000000000000" pitchFamily="2" charset="-78"/>
              </a:rPr>
              <a:t>سمیت و تماس در حیوانات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بیشتر موارد در سگ‌ها و حیات‌وحش به علت خوردن لاشه حیوانات اوتانایز شده با پنتوباربیتال رخ می‌دهد.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مرگ عقاب‌های طاس در آمریکا (۳۴ مورد در سال ۲۰۰۳) بر اثر خوردن چنین لاشه‌هایی گزارش شد.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دامپزشک موظف به دفن یا سوزاندن ایمن لاشه‌ها است تا از مسمومیت ثانویه جلوگیری شود.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حاشیه ایمنی پایین: دوز درمانی ممکن است ۵۰–۷۰٪ دوز کشنده باشد.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🔹 فارماکوکینتیک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جذب خوراکی متغیر (سریع در انواع کوتاه‌اثر)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عبور سریع از سد خونی–مغزی و جفت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متابولیسم کبدی (توسط آنزیم‌های </a:t>
            </a:r>
            <a:r>
              <a:rPr lang="en-US" dirty="0" smtClean="0">
                <a:cs typeface="2  Baran" panose="00000400000000000000" pitchFamily="2" charset="-78"/>
              </a:rPr>
              <a:t>P450)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می‌تواند باعث القای آنزیم‌های کبدی شود → افزایش متابولیسم سایر داروها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دفع: از طریق ادرار (وابسته به </a:t>
            </a:r>
            <a:r>
              <a:rPr lang="en-US" dirty="0" smtClean="0">
                <a:cs typeface="2  Baran" panose="00000400000000000000" pitchFamily="2" charset="-78"/>
              </a:rPr>
              <a:t>pH </a:t>
            </a:r>
            <a:r>
              <a:rPr lang="fa-IR" dirty="0" smtClean="0">
                <a:cs typeface="2  Baran" panose="00000400000000000000" pitchFamily="2" charset="-78"/>
              </a:rPr>
              <a:t>ادرار؛ در ادرار قلیایی افزایش می‌یابد)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🔹 مکانیسم اثر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اتصال به گیرنده </a:t>
            </a:r>
            <a:r>
              <a:rPr lang="en-US" dirty="0" smtClean="0">
                <a:cs typeface="2  Baran" panose="00000400000000000000" pitchFamily="2" charset="-78"/>
              </a:rPr>
              <a:t>GABA_A </a:t>
            </a:r>
            <a:r>
              <a:rPr lang="fa-IR" dirty="0" smtClean="0">
                <a:cs typeface="2  Baran" panose="00000400000000000000" pitchFamily="2" charset="-78"/>
              </a:rPr>
              <a:t>و افزایش نفوذپذیری غشاء به یون کلر → مهار تحریک‌پذیری نورون‌ها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مهار گیرنده‌های گلوتامات و کاهش آزادسازی نوراپی‌نفرین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اثرات محیطی: مهار استیل‌کولین در سیناپس‌ها و ایجاد افت فشار خون، آنوری و دپرسیون تنفسی</a:t>
            </a:r>
          </a:p>
          <a:p>
            <a:pPr marL="0" indent="0" algn="r" rtl="1">
              <a:buNone/>
            </a:pPr>
            <a:endParaRPr lang="fa-IR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495442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513" y="304800"/>
            <a:ext cx="11366269" cy="6301047"/>
          </a:xfrm>
        </p:spPr>
        <p:txBody>
          <a:bodyPr>
            <a:normAutofit fontScale="70000" lnSpcReduction="20000"/>
          </a:bodyPr>
          <a:lstStyle/>
          <a:p>
            <a:pPr algn="r" rtl="1"/>
            <a:r>
              <a:rPr lang="en-US" dirty="0" smtClean="0">
                <a:cs typeface="2  Baran" panose="00000400000000000000" pitchFamily="2" charset="-78"/>
              </a:rPr>
              <a:t>🔹 </a:t>
            </a:r>
            <a:r>
              <a:rPr lang="fa-IR" dirty="0" smtClean="0">
                <a:cs typeface="2  Baran" panose="00000400000000000000" pitchFamily="2" charset="-78"/>
              </a:rPr>
              <a:t>علائم بالینی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حیوانات با چربی کم (مثل گری‌هاند) اثر طولانی‌تری نشان می‌دهند.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بیماری‌های کبدی یا کلیوی شدت مسمومیت را افزایش می‌دهند.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🔹 </a:t>
            </a:r>
            <a:r>
              <a:rPr lang="fa-IR" dirty="0" smtClean="0">
                <a:cs typeface="2  Baran" panose="00000400000000000000" pitchFamily="2" charset="-78"/>
              </a:rPr>
              <a:t>درمان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1.	حمایتی و علامتی: کنترل تنفس، قلب و دما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2.	سم زدایی:</a:t>
            </a: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در حیوان هوشیار: القای استفراغ</a:t>
            </a: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در حیوان بی‌هوش: شستشوی معده پس از لوله‌گذاری</a:t>
            </a: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زغال فعال تکرارشونده + کاتارتیک غیرمنیزیومی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3.	درمان‌های پیشرفته:</a:t>
            </a: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مایع‌درمانی </a:t>
            </a:r>
            <a:r>
              <a:rPr lang="en-US" dirty="0" smtClean="0">
                <a:cs typeface="2  Baran" panose="00000400000000000000" pitchFamily="2" charset="-78"/>
              </a:rPr>
              <a:t>IV </a:t>
            </a:r>
            <a:r>
              <a:rPr lang="fa-IR" dirty="0" smtClean="0">
                <a:cs typeface="2  Baran" panose="00000400000000000000" pitchFamily="2" charset="-78"/>
              </a:rPr>
              <a:t>برای حفظ کلیه و قلب</a:t>
            </a: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تزریق چربی وریدی (</a:t>
            </a:r>
            <a:r>
              <a:rPr lang="en-US" dirty="0" smtClean="0">
                <a:cs typeface="2  Baran" panose="00000400000000000000" pitchFamily="2" charset="-78"/>
              </a:rPr>
              <a:t>IV lipid therapy) </a:t>
            </a:r>
            <a:r>
              <a:rPr lang="fa-IR" dirty="0" smtClean="0">
                <a:cs typeface="2  Baran" panose="00000400000000000000" pitchFamily="2" charset="-78"/>
              </a:rPr>
              <a:t>در موارد شدید</a:t>
            </a: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آلکالین‌سازی ادرار در باربیتورات‌های طولانی‌اثر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4.	پرهیز از داروهای ممنوع:</a:t>
            </a: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قندها، اپی‌نفرین، سولفونامیدها → افزایش نفوذ </a:t>
            </a:r>
            <a:r>
              <a:rPr lang="en-US" dirty="0" smtClean="0">
                <a:cs typeface="2  Baran" panose="00000400000000000000" pitchFamily="2" charset="-78"/>
              </a:rPr>
              <a:t>CNS</a:t>
            </a: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📍 </a:t>
            </a:r>
            <a:r>
              <a:rPr lang="fa-IR" dirty="0" smtClean="0">
                <a:cs typeface="2  Baran" panose="00000400000000000000" pitchFamily="2" charset="-78"/>
              </a:rPr>
              <a:t>احتمال عود علائم به‌دلیل بازگشت دارو از بافت‌ها به خون وجود دارد.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algn="r" rtl="1"/>
            <a:endParaRPr lang="en-US" dirty="0">
              <a:cs typeface="2  Baran" panose="00000400000000000000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604582"/>
              </p:ext>
            </p:extLst>
          </p:nvPr>
        </p:nvGraphicFramePr>
        <p:xfrm>
          <a:off x="1619597" y="360983"/>
          <a:ext cx="5169130" cy="14649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4565">
                  <a:extLst>
                    <a:ext uri="{9D8B030D-6E8A-4147-A177-3AD203B41FA5}">
                      <a16:colId xmlns:a16="http://schemas.microsoft.com/office/drawing/2014/main" val="1520151752"/>
                    </a:ext>
                  </a:extLst>
                </a:gridCol>
                <a:gridCol w="2584565">
                  <a:extLst>
                    <a:ext uri="{9D8B030D-6E8A-4147-A177-3AD203B41FA5}">
                      <a16:colId xmlns:a16="http://schemas.microsoft.com/office/drawing/2014/main" val="706033399"/>
                    </a:ext>
                  </a:extLst>
                </a:gridCol>
              </a:tblGrid>
              <a:tr h="20354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سیستم درگیر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علائم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88656650"/>
                  </a:ext>
                </a:extLst>
              </a:tr>
              <a:tr h="204744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cs typeface="2  Baran" panose="00000400000000000000" pitchFamily="2" charset="-78"/>
                        </a:rPr>
                        <a:t>CNS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آتاکسی، ضعف، بی‌هوشی، از بین رفتن رفلکس‌ها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42625003"/>
                  </a:ext>
                </a:extLst>
              </a:tr>
              <a:tr h="20354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2  Baran" panose="00000400000000000000" pitchFamily="2" charset="-78"/>
                        </a:rPr>
                        <a:t>قلبی–عروقی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2  Baran" panose="00000400000000000000" pitchFamily="2" charset="-78"/>
                        </a:rPr>
                        <a:t>برادی‌کاردی، افت فشار، نبض ضعیف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874147782"/>
                  </a:ext>
                </a:extLst>
              </a:tr>
              <a:tr h="20354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تنفسی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دپرسیون شدید، سیانوز، مرگ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21633640"/>
                  </a:ext>
                </a:extLst>
              </a:tr>
              <a:tr h="20354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بدنی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2  Baran" panose="00000400000000000000" pitchFamily="2" charset="-78"/>
                        </a:rPr>
                        <a:t>هیپوترمی (در حیوانات مستعد منجر به فیبریلاسیون بطنی)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808163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3635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اوپیوئیدها (</a:t>
            </a:r>
            <a:r>
              <a:rPr lang="en-US" dirty="0" smtClean="0">
                <a:cs typeface="2  Baran" panose="00000400000000000000" pitchFamily="2" charset="-78"/>
              </a:rPr>
              <a:t>Opioids)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en-US" dirty="0" smtClean="0">
                <a:cs typeface="2  Baran" panose="00000400000000000000" pitchFamily="2" charset="-78"/>
              </a:rPr>
              <a:t>🔹 </a:t>
            </a:r>
            <a:r>
              <a:rPr lang="fa-IR" dirty="0" smtClean="0">
                <a:cs typeface="2  Baran" panose="00000400000000000000" pitchFamily="2" charset="-78"/>
              </a:rPr>
              <a:t>تعریف و منابع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از شیره گیاه خشخاش (</a:t>
            </a:r>
            <a:r>
              <a:rPr lang="en-US" dirty="0" smtClean="0">
                <a:cs typeface="2  Baran" panose="00000400000000000000" pitchFamily="2" charset="-78"/>
              </a:rPr>
              <a:t>Papaver </a:t>
            </a:r>
            <a:r>
              <a:rPr lang="en-US" dirty="0" err="1" smtClean="0">
                <a:cs typeface="2  Baran" panose="00000400000000000000" pitchFamily="2" charset="-78"/>
              </a:rPr>
              <a:t>somniferum</a:t>
            </a:r>
            <a:r>
              <a:rPr lang="en-US" dirty="0" smtClean="0">
                <a:cs typeface="2  Baran" panose="00000400000000000000" pitchFamily="2" charset="-78"/>
              </a:rPr>
              <a:t>) </a:t>
            </a:r>
            <a:r>
              <a:rPr lang="fa-IR" dirty="0" smtClean="0">
                <a:cs typeface="2  Baran" panose="00000400000000000000" pitchFamily="2" charset="-78"/>
              </a:rPr>
              <a:t>مشتق می‌شوند.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مواد فعال: مورفین، کدئین، تِبائین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ترکیبات مصنوعی یا نیمه‌مصنوعی شامل فنتانیل، متادون، هیدروکودون، ترامادول</a:t>
            </a:r>
          </a:p>
          <a:p>
            <a:pPr algn="r" rtl="1"/>
            <a:r>
              <a:rPr lang="en-US" dirty="0">
                <a:cs typeface="2  Baran" panose="00000400000000000000" pitchFamily="2" charset="-78"/>
              </a:rPr>
              <a:t>📍 </a:t>
            </a:r>
            <a:r>
              <a:rPr lang="ar-SA" b="1" dirty="0">
                <a:cs typeface="2  Baran" panose="00000400000000000000" pitchFamily="2" charset="-78"/>
              </a:rPr>
              <a:t>اِتُورفین</a:t>
            </a:r>
            <a:r>
              <a:rPr lang="en-US" b="1" dirty="0">
                <a:cs typeface="2  Baran" panose="00000400000000000000" pitchFamily="2" charset="-78"/>
              </a:rPr>
              <a:t> (</a:t>
            </a:r>
            <a:r>
              <a:rPr lang="en-US" b="1" dirty="0" err="1">
                <a:cs typeface="2  Baran" panose="00000400000000000000" pitchFamily="2" charset="-78"/>
              </a:rPr>
              <a:t>Etorphine</a:t>
            </a:r>
            <a:r>
              <a:rPr lang="en-US" b="1" dirty="0">
                <a:cs typeface="2  Baran" panose="00000400000000000000" pitchFamily="2" charset="-78"/>
              </a:rPr>
              <a:t>)</a:t>
            </a:r>
            <a:r>
              <a:rPr lang="en-US" dirty="0">
                <a:cs typeface="2  Baran" panose="00000400000000000000" pitchFamily="2" charset="-78"/>
              </a:rPr>
              <a:t> </a:t>
            </a:r>
            <a:r>
              <a:rPr lang="ar-SA" dirty="0">
                <a:cs typeface="2  Baran" panose="00000400000000000000" pitchFamily="2" charset="-78"/>
              </a:rPr>
              <a:t>برای بیهوش کردن حیات‌وحش به کار می‌رود (</a:t>
            </a:r>
            <a:r>
              <a:rPr lang="fa-IR" dirty="0">
                <a:cs typeface="2  Baran" panose="00000400000000000000" pitchFamily="2" charset="-78"/>
              </a:rPr>
              <a:t>۱۰</a:t>
            </a:r>
            <a:r>
              <a:rPr lang="ar-SA" dirty="0">
                <a:cs typeface="2  Baran" panose="00000400000000000000" pitchFamily="2" charset="-78"/>
              </a:rPr>
              <a:t>٬</a:t>
            </a:r>
            <a:r>
              <a:rPr lang="fa-IR" dirty="0">
                <a:cs typeface="2  Baran" panose="00000400000000000000" pitchFamily="2" charset="-78"/>
              </a:rPr>
              <a:t>۰۰۰</a:t>
            </a:r>
            <a:r>
              <a:rPr lang="ar-SA" dirty="0">
                <a:cs typeface="2  Baran" panose="00000400000000000000" pitchFamily="2" charset="-78"/>
              </a:rPr>
              <a:t> برابر مورفین)</a:t>
            </a:r>
            <a:r>
              <a:rPr lang="en-US" dirty="0">
                <a:cs typeface="2  Baran" panose="00000400000000000000" pitchFamily="2" charset="-78"/>
              </a:rPr>
              <a:t>.</a:t>
            </a:r>
          </a:p>
          <a:p>
            <a:pPr algn="r" rtl="1"/>
            <a:endParaRPr lang="en-US" dirty="0">
              <a:cs typeface="2  Baran" panose="00000400000000000000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604496"/>
              </p:ext>
            </p:extLst>
          </p:nvPr>
        </p:nvGraphicFramePr>
        <p:xfrm>
          <a:off x="599902" y="4824229"/>
          <a:ext cx="10515600" cy="17483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01951352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14952063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39775521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679973797"/>
                    </a:ext>
                  </a:extLst>
                </a:gridCol>
              </a:tblGrid>
              <a:tr h="43517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نوع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2  Baran" panose="00000400000000000000" pitchFamily="2" charset="-78"/>
                        </a:rPr>
                        <a:t>مثال‌ها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قدرت نسبی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طبقه</a:t>
                      </a:r>
                      <a:r>
                        <a:rPr lang="en-US" sz="1400">
                          <a:effectLst/>
                          <a:cs typeface="2  Baran" panose="00000400000000000000" pitchFamily="2" charset="-78"/>
                        </a:rPr>
                        <a:t> DEA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53979261"/>
                  </a:ext>
                </a:extLst>
              </a:tr>
              <a:tr h="437732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طبیعی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مورفین، کدئین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مرجع پایه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cs typeface="2  Baran" panose="00000400000000000000" pitchFamily="2" charset="-78"/>
                        </a:rPr>
                        <a:t>II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65703820"/>
                  </a:ext>
                </a:extLst>
              </a:tr>
              <a:tr h="437732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نیمه‌مصنوعی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2  Baran" panose="00000400000000000000" pitchFamily="2" charset="-78"/>
                        </a:rPr>
                        <a:t>هروئین، هیدرومورفون، اکسی‌کودون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cs typeface="2  Baran" panose="00000400000000000000" pitchFamily="2" charset="-78"/>
                        </a:rPr>
                        <a:t>2–10 </a:t>
                      </a: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برابر مورفین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cs typeface="2  Baran" panose="00000400000000000000" pitchFamily="2" charset="-78"/>
                        </a:rPr>
                        <a:t>I–II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18274779"/>
                  </a:ext>
                </a:extLst>
              </a:tr>
              <a:tr h="437732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مصنوعی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فنتانیل، متادون، ترامادول، پنتازوسین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تا 80× مورفین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cs typeface="2  Baran" panose="00000400000000000000" pitchFamily="2" charset="-78"/>
                        </a:rPr>
                        <a:t>II–IV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28741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52054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9029" y="365760"/>
            <a:ext cx="5180215" cy="5935287"/>
          </a:xfrm>
        </p:spPr>
        <p:txBody>
          <a:bodyPr>
            <a:normAutofit fontScale="92500" lnSpcReduction="10000"/>
          </a:bodyPr>
          <a:lstStyle/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🔹 </a:t>
            </a:r>
            <a:r>
              <a:rPr lang="fa-IR" dirty="0" smtClean="0">
                <a:cs typeface="2  Baran" panose="00000400000000000000" pitchFamily="2" charset="-78"/>
              </a:rPr>
              <a:t>فارماکوکینتیک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جذب خوب از روده کوچک یا تزریق زیرجلدی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عبور سریع از سد خونی–مغزی (به‌ویژه هروئین)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متابولیسم کبدی → گلوکورونیدها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گربه‌ها حساس‌ترند چون فاقد مسیر گلوکورونیداسیون کامل هستند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دفع از طریق ادرار (تا ۶ روز قابل ردیابی در اسب)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🔹 </a:t>
            </a:r>
            <a:r>
              <a:rPr lang="fa-IR" dirty="0" smtClean="0">
                <a:cs typeface="2  Baran" panose="00000400000000000000" pitchFamily="2" charset="-78"/>
              </a:rPr>
              <a:t>مکانیسم اثر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گیرنده‌های اصلی: </a:t>
            </a:r>
            <a:r>
              <a:rPr lang="el-GR" dirty="0" smtClean="0">
                <a:cs typeface="2  Baran" panose="00000400000000000000" pitchFamily="2" charset="-78"/>
              </a:rPr>
              <a:t>μ (</a:t>
            </a:r>
            <a:r>
              <a:rPr lang="fa-IR" dirty="0" smtClean="0">
                <a:cs typeface="2  Baran" panose="00000400000000000000" pitchFamily="2" charset="-78"/>
              </a:rPr>
              <a:t>مو)، </a:t>
            </a:r>
            <a:r>
              <a:rPr lang="el-GR" dirty="0" smtClean="0">
                <a:cs typeface="2  Baran" panose="00000400000000000000" pitchFamily="2" charset="-78"/>
              </a:rPr>
              <a:t>δ (</a:t>
            </a:r>
            <a:r>
              <a:rPr lang="fa-IR" dirty="0" smtClean="0">
                <a:cs typeface="2  Baran" panose="00000400000000000000" pitchFamily="2" charset="-78"/>
              </a:rPr>
              <a:t>دلتا)، </a:t>
            </a:r>
            <a:r>
              <a:rPr lang="el-GR" dirty="0" smtClean="0">
                <a:cs typeface="2  Baran" panose="00000400000000000000" pitchFamily="2" charset="-78"/>
              </a:rPr>
              <a:t>κ (</a:t>
            </a:r>
            <a:r>
              <a:rPr lang="fa-IR" dirty="0" smtClean="0">
                <a:cs typeface="2  Baran" panose="00000400000000000000" pitchFamily="2" charset="-78"/>
              </a:rPr>
              <a:t>کاپا)</a:t>
            </a:r>
          </a:p>
          <a:p>
            <a:pPr marL="457200" lvl="1" indent="0" algn="r" rtl="1">
              <a:buNone/>
            </a:pPr>
            <a:r>
              <a:rPr lang="en-US" dirty="0">
                <a:cs typeface="2  Baran" panose="00000400000000000000" pitchFamily="2" charset="-78"/>
              </a:rPr>
              <a:t>📍 </a:t>
            </a:r>
            <a:r>
              <a:rPr lang="ar-SA" b="1" dirty="0">
                <a:cs typeface="2  Baran" panose="00000400000000000000" pitchFamily="2" charset="-78"/>
              </a:rPr>
              <a:t>نالوکسون</a:t>
            </a:r>
            <a:r>
              <a:rPr lang="en-US" b="1" dirty="0">
                <a:cs typeface="2  Baran" panose="00000400000000000000" pitchFamily="2" charset="-78"/>
              </a:rPr>
              <a:t> (Naloxone):</a:t>
            </a:r>
            <a:r>
              <a:rPr lang="en-US" dirty="0">
                <a:cs typeface="2  Baran" panose="00000400000000000000" pitchFamily="2" charset="-78"/>
              </a:rPr>
              <a:t> </a:t>
            </a:r>
            <a:r>
              <a:rPr lang="ar-SA" dirty="0">
                <a:cs typeface="2  Baran" panose="00000400000000000000" pitchFamily="2" charset="-78"/>
              </a:rPr>
              <a:t>آنتاگونیست گیرنده</a:t>
            </a:r>
            <a:r>
              <a:rPr lang="en-US" dirty="0">
                <a:cs typeface="2  Baran" panose="00000400000000000000" pitchFamily="2" charset="-78"/>
              </a:rPr>
              <a:t> μ → </a:t>
            </a:r>
            <a:r>
              <a:rPr lang="ar-SA" dirty="0">
                <a:cs typeface="2  Baran" panose="00000400000000000000" pitchFamily="2" charset="-78"/>
              </a:rPr>
              <a:t>درمان انتخابی در مسمومیت</a:t>
            </a:r>
            <a:r>
              <a:rPr lang="en-US" dirty="0">
                <a:cs typeface="2  Baran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277091" y="493222"/>
            <a:ext cx="5623560" cy="5807825"/>
          </a:xfrm>
        </p:spPr>
        <p:txBody>
          <a:bodyPr>
            <a:normAutofit fontScale="92500" lnSpcReduction="1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علائم بالینی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سگ‌ها: خواب‌آلودگی، آتاکسی، برادیکاردی، هیپوترمی، دپرسیون تنفسی، مرگ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گربه‌ها: تحریک، پرخاشگری، بی‌خوابی، هیپرترمی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نشخوارکنندگان و اسب: تحریک </a:t>
            </a:r>
            <a:r>
              <a:rPr lang="en-US" dirty="0" smtClean="0">
                <a:cs typeface="2  Baran" panose="00000400000000000000" pitchFamily="2" charset="-78"/>
              </a:rPr>
              <a:t>CNS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نشانه شاخص: میوزیس (تنگی مردمک) در انسان، ولی در سگ‌ها گاهی میدریاز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🔹 </a:t>
            </a:r>
            <a:r>
              <a:rPr lang="fa-IR" dirty="0" smtClean="0">
                <a:cs typeface="2  Baran" panose="00000400000000000000" pitchFamily="2" charset="-78"/>
              </a:rPr>
              <a:t>درمان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1.	استفراغ یا شستشوی معده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2.	زغال فعال + کاتارتیک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3.	پایش تنفس و قلب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4.	نالوکسون: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دوز 0.01–0.02 </a:t>
            </a:r>
            <a:r>
              <a:rPr lang="en-US" dirty="0" smtClean="0">
                <a:cs typeface="2  Baran" panose="00000400000000000000" pitchFamily="2" charset="-78"/>
              </a:rPr>
              <a:t>mg/kg </a:t>
            </a:r>
            <a:r>
              <a:rPr lang="fa-IR" dirty="0" smtClean="0">
                <a:cs typeface="2  Baran" panose="00000400000000000000" pitchFamily="2" charset="-78"/>
              </a:rPr>
              <a:t>تزریق </a:t>
            </a:r>
            <a:r>
              <a:rPr lang="en-US" dirty="0" smtClean="0">
                <a:cs typeface="2  Baran" panose="00000400000000000000" pitchFamily="2" charset="-78"/>
              </a:rPr>
              <a:t>IV </a:t>
            </a:r>
            <a:r>
              <a:rPr lang="fa-IR" dirty="0" smtClean="0">
                <a:cs typeface="2  Baran" panose="00000400000000000000" pitchFamily="2" charset="-78"/>
              </a:rPr>
              <a:t>یا </a:t>
            </a:r>
            <a:r>
              <a:rPr lang="en-US" dirty="0" smtClean="0">
                <a:cs typeface="2  Baran" panose="00000400000000000000" pitchFamily="2" charset="-78"/>
              </a:rPr>
              <a:t>IM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در صورت نیاز تکرار شود (نیمه‌عمر کوتاه دارد)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5.	حمایتی: دمای بدن، تهویه، کنترل تشنج (با دیازپام)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📍 </a:t>
            </a:r>
            <a:r>
              <a:rPr lang="fa-IR" dirty="0" smtClean="0">
                <a:cs typeface="2  Baran" panose="00000400000000000000" pitchFamily="2" charset="-78"/>
              </a:rPr>
              <a:t>پاسخ ندادن به ۱۰ </a:t>
            </a:r>
            <a:r>
              <a:rPr lang="en-US" dirty="0" smtClean="0">
                <a:cs typeface="2  Baran" panose="00000400000000000000" pitchFamily="2" charset="-78"/>
              </a:rPr>
              <a:t>mg </a:t>
            </a:r>
            <a:r>
              <a:rPr lang="fa-IR" dirty="0" smtClean="0">
                <a:cs typeface="2  Baran" panose="00000400000000000000" pitchFamily="2" charset="-78"/>
              </a:rPr>
              <a:t>نالوکسون → عدم اثر دارو بر گیرنده‌های اپیوئیدی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729662"/>
              </p:ext>
            </p:extLst>
          </p:nvPr>
        </p:nvGraphicFramePr>
        <p:xfrm>
          <a:off x="6733308" y="5141488"/>
          <a:ext cx="4838008" cy="1483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19004">
                  <a:extLst>
                    <a:ext uri="{9D8B030D-6E8A-4147-A177-3AD203B41FA5}">
                      <a16:colId xmlns:a16="http://schemas.microsoft.com/office/drawing/2014/main" val="4121300167"/>
                    </a:ext>
                  </a:extLst>
                </a:gridCol>
                <a:gridCol w="2419004">
                  <a:extLst>
                    <a:ext uri="{9D8B030D-6E8A-4147-A177-3AD203B41FA5}">
                      <a16:colId xmlns:a16="http://schemas.microsoft.com/office/drawing/2014/main" val="8698065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گیرنده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اثر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19243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cs typeface="2  Baran" panose="00000400000000000000" pitchFamily="2" charset="-78"/>
                        </a:rPr>
                        <a:t>μ₁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آنالژزی سوپرااسپاینال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204204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cs typeface="2  Baran" panose="00000400000000000000" pitchFamily="2" charset="-78"/>
                        </a:rPr>
                        <a:t>μ₂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مهار تنفس، کاهش حرکات روده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425601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cs typeface="2  Baran" panose="00000400000000000000" pitchFamily="2" charset="-78"/>
                        </a:rPr>
                        <a:t>δ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آنالژزی اسپاینال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8950279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cs typeface="2  Baran" panose="00000400000000000000" pitchFamily="2" charset="-78"/>
                        </a:rPr>
                        <a:t>κ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2  Baran" panose="00000400000000000000" pitchFamily="2" charset="-78"/>
                        </a:rPr>
                        <a:t>آرام‌بخشی، دیس‌فوریا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881693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cs typeface="2  Baran" panose="00000400000000000000" pitchFamily="2" charset="-78"/>
                        </a:rPr>
                        <a:t>σ (</a:t>
                      </a:r>
                      <a:r>
                        <a:rPr lang="ar-SA" sz="1400" dirty="0">
                          <a:effectLst/>
                          <a:cs typeface="2  Baran" panose="00000400000000000000" pitchFamily="2" charset="-78"/>
                        </a:rPr>
                        <a:t>سیگما</a:t>
                      </a:r>
                      <a:r>
                        <a:rPr lang="en-US" sz="1400" dirty="0">
                          <a:effectLst/>
                          <a:cs typeface="2  Baran" panose="00000400000000000000" pitchFamily="2" charset="-78"/>
                        </a:rPr>
                        <a:t>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2  Baran" panose="00000400000000000000" pitchFamily="2" charset="-78"/>
                        </a:rPr>
                        <a:t>در آنالژزی نقشی ندارد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2  Baran" panose="00000400000000000000" pitchFamily="2" charset="-78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040348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50974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889" y="73027"/>
            <a:ext cx="10018713" cy="713912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سایر تضعیف‌کننده‌های </a:t>
            </a:r>
            <a:r>
              <a:rPr lang="en-US" dirty="0" smtClean="0">
                <a:cs typeface="2  Baran" panose="00000400000000000000" pitchFamily="2" charset="-78"/>
              </a:rPr>
              <a:t>CNS (Other CNS Depressants)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77" y="786939"/>
            <a:ext cx="6783186" cy="5940828"/>
          </a:xfrm>
        </p:spPr>
        <p:txBody>
          <a:bodyPr>
            <a:normAutofit fontScale="625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هیدروکسی بوتیرات (</a:t>
            </a:r>
            <a:r>
              <a:rPr lang="en-US" dirty="0" smtClean="0">
                <a:cs typeface="2  Baran" panose="00000400000000000000" pitchFamily="2" charset="-78"/>
              </a:rPr>
              <a:t>GHB)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💡 </a:t>
            </a:r>
            <a:r>
              <a:rPr lang="fa-IR" dirty="0" smtClean="0">
                <a:cs typeface="2  Baran" panose="00000400000000000000" pitchFamily="2" charset="-78"/>
              </a:rPr>
              <a:t>معرفی و منابع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</a:t>
            </a:r>
            <a:r>
              <a:rPr lang="en-US" dirty="0" smtClean="0">
                <a:cs typeface="2  Baran" panose="00000400000000000000" pitchFamily="2" charset="-78"/>
              </a:rPr>
              <a:t>GHB </a:t>
            </a:r>
            <a:r>
              <a:rPr lang="fa-IR" dirty="0" smtClean="0">
                <a:cs typeface="2  Baran" panose="00000400000000000000" pitchFamily="2" charset="-78"/>
              </a:rPr>
              <a:t>در اصل متابولیت طبیعی گابا (</a:t>
            </a:r>
            <a:r>
              <a:rPr lang="en-US" dirty="0" smtClean="0">
                <a:cs typeface="2  Baran" panose="00000400000000000000" pitchFamily="2" charset="-78"/>
              </a:rPr>
              <a:t>GABA) </a:t>
            </a:r>
            <a:r>
              <a:rPr lang="fa-IR" dirty="0" smtClean="0">
                <a:cs typeface="2  Baran" panose="00000400000000000000" pitchFamily="2" charset="-78"/>
              </a:rPr>
              <a:t>در بدن است.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از نظر صنعتی، از متابولیسم دو حلال صنعتی </a:t>
            </a:r>
            <a:r>
              <a:rPr lang="el-GR" dirty="0" smtClean="0">
                <a:cs typeface="2  Baran" panose="00000400000000000000" pitchFamily="2" charset="-78"/>
              </a:rPr>
              <a:t>γ-</a:t>
            </a:r>
            <a:r>
              <a:rPr lang="fa-IR" dirty="0" smtClean="0">
                <a:cs typeface="2  Baran" panose="00000400000000000000" pitchFamily="2" charset="-78"/>
              </a:rPr>
              <a:t>بوتیرولاکتون (</a:t>
            </a:r>
            <a:r>
              <a:rPr lang="en-US" dirty="0" smtClean="0">
                <a:cs typeface="2  Baran" panose="00000400000000000000" pitchFamily="2" charset="-78"/>
              </a:rPr>
              <a:t>GBL) </a:t>
            </a:r>
            <a:r>
              <a:rPr lang="fa-IR" dirty="0" smtClean="0">
                <a:cs typeface="2  Baran" panose="00000400000000000000" pitchFamily="2" charset="-78"/>
              </a:rPr>
              <a:t>و 1,4-بوتان‌دی‌ال (</a:t>
            </a:r>
            <a:r>
              <a:rPr lang="en-US" dirty="0" smtClean="0">
                <a:cs typeface="2  Baran" panose="00000400000000000000" pitchFamily="2" charset="-78"/>
              </a:rPr>
              <a:t>BD) </a:t>
            </a:r>
            <a:r>
              <a:rPr lang="fa-IR" dirty="0" smtClean="0">
                <a:cs typeface="2  Baran" panose="00000400000000000000" pitchFamily="2" charset="-78"/>
              </a:rPr>
              <a:t>ایجاد می‌شود.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و	این ترکیبات در کارتریج‌های جوهر چاپگر و مکمل‌های تقویتی یافت می‌شوند.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محصولات خانگی مانند “</a:t>
            </a:r>
            <a:r>
              <a:rPr lang="en-US" dirty="0" smtClean="0">
                <a:cs typeface="2  Baran" panose="00000400000000000000" pitchFamily="2" charset="-78"/>
              </a:rPr>
              <a:t>Aqua Dots” </a:t>
            </a:r>
            <a:r>
              <a:rPr lang="fa-IR" dirty="0" smtClean="0">
                <a:cs typeface="2  Baran" panose="00000400000000000000" pitchFamily="2" charset="-78"/>
              </a:rPr>
              <a:t>یا “</a:t>
            </a:r>
            <a:r>
              <a:rPr lang="en-US" dirty="0" err="1" smtClean="0">
                <a:cs typeface="2  Baran" panose="00000400000000000000" pitchFamily="2" charset="-78"/>
              </a:rPr>
              <a:t>Bindeez</a:t>
            </a:r>
            <a:r>
              <a:rPr lang="en-US" dirty="0" smtClean="0">
                <a:cs typeface="2  Baran" panose="00000400000000000000" pitchFamily="2" charset="-78"/>
              </a:rPr>
              <a:t>” (</a:t>
            </a:r>
            <a:r>
              <a:rPr lang="fa-IR" dirty="0" smtClean="0">
                <a:cs typeface="2  Baran" panose="00000400000000000000" pitchFamily="2" charset="-78"/>
              </a:rPr>
              <a:t>در کودکان ایجاد مسمومیت کردند).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ش	</a:t>
            </a:r>
            <a:r>
              <a:rPr lang="en-US" dirty="0" smtClean="0">
                <a:cs typeface="2  Baran" panose="00000400000000000000" pitchFamily="2" charset="-78"/>
              </a:rPr>
              <a:t>GHB </a:t>
            </a:r>
            <a:r>
              <a:rPr lang="fa-IR" dirty="0" smtClean="0">
                <a:cs typeface="2  Baran" panose="00000400000000000000" pitchFamily="2" charset="-78"/>
              </a:rPr>
              <a:t>به‌صورت مایع شفاف (“</a:t>
            </a:r>
            <a:r>
              <a:rPr lang="en-US" dirty="0" smtClean="0">
                <a:cs typeface="2  Baran" panose="00000400000000000000" pitchFamily="2" charset="-78"/>
              </a:rPr>
              <a:t>Liquid X”، “Goop”) </a:t>
            </a:r>
            <a:r>
              <a:rPr lang="fa-IR" dirty="0" smtClean="0">
                <a:cs typeface="2  Baran" panose="00000400000000000000" pitchFamily="2" charset="-78"/>
              </a:rPr>
              <a:t>در بطری‌های کوچک فروخته می‌شود.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⚙️ مکانیسم اثر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گیرنده‌های </a:t>
            </a:r>
            <a:r>
              <a:rPr lang="en-US" dirty="0" smtClean="0">
                <a:cs typeface="2  Baran" panose="00000400000000000000" pitchFamily="2" charset="-78"/>
              </a:rPr>
              <a:t>GHB </a:t>
            </a:r>
            <a:r>
              <a:rPr lang="fa-IR" dirty="0" smtClean="0">
                <a:cs typeface="2  Baran" panose="00000400000000000000" pitchFamily="2" charset="-78"/>
              </a:rPr>
              <a:t>در هیپوکامپ و کورتکس مغز وجود دارند. در تنظیم خواب، حافظه، دمای بدن و متابولیسم گلوکز نقش دارد. در بدن می‌تواند مجدداً به </a:t>
            </a:r>
            <a:r>
              <a:rPr lang="en-US" dirty="0" smtClean="0">
                <a:cs typeface="2  Baran" panose="00000400000000000000" pitchFamily="2" charset="-78"/>
              </a:rPr>
              <a:t>GABA </a:t>
            </a:r>
            <a:r>
              <a:rPr lang="fa-IR" dirty="0" smtClean="0">
                <a:cs typeface="2  Baran" panose="00000400000000000000" pitchFamily="2" charset="-78"/>
              </a:rPr>
              <a:t>تبدیل شود.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🧪 </a:t>
            </a:r>
            <a:r>
              <a:rPr lang="fa-IR" dirty="0" smtClean="0">
                <a:cs typeface="2  Baran" panose="00000400000000000000" pitchFamily="2" charset="-78"/>
              </a:rPr>
              <a:t>فارماکوکینتیک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جذب سریع از دستگاه گوارش.عبور راحت از سد خونی–مغزی.متابولیسم سریع به </a:t>
            </a:r>
            <a:r>
              <a:rPr lang="en-US" dirty="0" smtClean="0">
                <a:cs typeface="2  Baran" panose="00000400000000000000" pitchFamily="2" charset="-78"/>
              </a:rPr>
              <a:t>CO₂ (</a:t>
            </a:r>
            <a:r>
              <a:rPr lang="fa-IR" dirty="0" smtClean="0">
                <a:cs typeface="2  Baran" panose="00000400000000000000" pitchFamily="2" charset="-78"/>
              </a:rPr>
              <a:t>۲–۴٪ در ادرار). نیمه‌عمر وابسته به دوز است.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⚠️ علائم بالینی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شروع علائم در کمتر از ۳۰ دقیقه: یوفوریا، کاهش اضطراب، خواب‌آلودگی.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ر	در دوز بالا: عدم کنترل حرکتی، بی‌هوشی، دپرسیون تنفسی، تشنج، برادی‌کاردی و هیپوترمی.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کودکان: استفراغ، آتاکسی و کما.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🩺 </a:t>
            </a:r>
            <a:r>
              <a:rPr lang="fa-IR" dirty="0" smtClean="0">
                <a:cs typeface="2  Baran" panose="00000400000000000000" pitchFamily="2" charset="-78"/>
              </a:rPr>
              <a:t>درمان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القای استفراغ ممنوع! شست‌وشوی معده (در صورت هوشیاری یا بعد از لوله‌گذاری)، ذغال فعال.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پایش تنفسی، قلبی، </a:t>
            </a:r>
            <a:r>
              <a:rPr lang="en-US" dirty="0" smtClean="0">
                <a:cs typeface="2  Baran" panose="00000400000000000000" pitchFamily="2" charset="-78"/>
              </a:rPr>
              <a:t>CNS </a:t>
            </a:r>
            <a:r>
              <a:rPr lang="fa-IR" dirty="0" smtClean="0">
                <a:cs typeface="2  Baran" panose="00000400000000000000" pitchFamily="2" charset="-78"/>
              </a:rPr>
              <a:t>و دمای بدن.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کنترل تشنج با بنزودیازپین‌ها.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پایش حداقل ۸ ساعت.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</a:t>
            </a:r>
            <a:r>
              <a:rPr lang="en-US" dirty="0" smtClean="0">
                <a:cs typeface="2  Baran" panose="00000400000000000000" pitchFamily="2" charset="-78"/>
              </a:rPr>
              <a:t>GHB </a:t>
            </a:r>
            <a:r>
              <a:rPr lang="fa-IR" dirty="0" smtClean="0">
                <a:cs typeface="2  Baran" panose="00000400000000000000" pitchFamily="2" charset="-78"/>
              </a:rPr>
              <a:t>به سختی در آزمایش‌ها شناسایی می‌شود.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919942"/>
            <a:ext cx="5908964" cy="5807825"/>
          </a:xfrm>
        </p:spPr>
        <p:txBody>
          <a:bodyPr>
            <a:normAutofit fontScale="62500" lnSpcReduction="20000"/>
          </a:bodyPr>
          <a:lstStyle/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🔸 </a:t>
            </a:r>
            <a:r>
              <a:rPr lang="fa-IR" dirty="0" smtClean="0">
                <a:cs typeface="2  Baran" panose="00000400000000000000" pitchFamily="2" charset="-78"/>
              </a:rPr>
              <a:t>فلو‌نیترازپام (</a:t>
            </a:r>
            <a:r>
              <a:rPr lang="en-US" dirty="0" err="1" smtClean="0">
                <a:cs typeface="2  Baran" panose="00000400000000000000" pitchFamily="2" charset="-78"/>
              </a:rPr>
              <a:t>Flunitrazepam</a:t>
            </a:r>
            <a:r>
              <a:rPr lang="en-US" dirty="0" smtClean="0">
                <a:cs typeface="2  Baran" panose="00000400000000000000" pitchFamily="2" charset="-78"/>
              </a:rPr>
              <a:t>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نام تجاری: </a:t>
            </a:r>
            <a:r>
              <a:rPr lang="en-US" dirty="0" smtClean="0">
                <a:cs typeface="2  Baran" panose="00000400000000000000" pitchFamily="2" charset="-78"/>
              </a:rPr>
              <a:t>Rohypnol (</a:t>
            </a:r>
            <a:r>
              <a:rPr lang="fa-IR" dirty="0" smtClean="0">
                <a:cs typeface="2  Baran" panose="00000400000000000000" pitchFamily="2" charset="-78"/>
              </a:rPr>
              <a:t>در کشورهای غیر از آمریکا)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به‌عنوان داروی خواب و آرام‌بخش قوی، معروف به “</a:t>
            </a:r>
            <a:r>
              <a:rPr lang="en-US" dirty="0" smtClean="0">
                <a:cs typeface="2  Baran" panose="00000400000000000000" pitchFamily="2" charset="-78"/>
              </a:rPr>
              <a:t>Date Rape Drug”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نام‌های خیابانی: </a:t>
            </a:r>
            <a:r>
              <a:rPr lang="en-US" dirty="0" err="1" smtClean="0">
                <a:cs typeface="2  Baran" panose="00000400000000000000" pitchFamily="2" charset="-78"/>
              </a:rPr>
              <a:t>Roofies</a:t>
            </a:r>
            <a:r>
              <a:rPr lang="en-US" dirty="0" smtClean="0">
                <a:cs typeface="2  Baran" panose="00000400000000000000" pitchFamily="2" charset="-78"/>
              </a:rPr>
              <a:t>, Mexican Valium, Rope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جذب خوراکی سریع؛ ایجاد بی‌هوشی و فراموشی موقت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📍 </a:t>
            </a:r>
            <a:r>
              <a:rPr lang="fa-IR" dirty="0" smtClean="0">
                <a:cs typeface="2  Baran" panose="00000400000000000000" pitchFamily="2" charset="-78"/>
              </a:rPr>
              <a:t>درمان: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القای استفراغ فقط در مراحل اولیه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زغال فعال + شستشوی معده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پایش قلب، تنفس و دما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مراقبت حمایتی </a:t>
            </a:r>
            <a:r>
              <a:rPr lang="fa-IR" dirty="0" smtClean="0">
                <a:cs typeface="2  Baran" panose="00000400000000000000" pitchFamily="2" charset="-78"/>
              </a:rPr>
              <a:t>کامل</a:t>
            </a:r>
            <a:endParaRPr lang="fa-IR" dirty="0" smtClean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888536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9370"/>
          </a:xfrm>
        </p:spPr>
        <p:txBody>
          <a:bodyPr/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محرک‌ها (</a:t>
            </a:r>
            <a:r>
              <a:rPr lang="en-US" dirty="0" smtClean="0">
                <a:cs typeface="2  Baran" panose="00000400000000000000" pitchFamily="2" charset="-78"/>
              </a:rPr>
              <a:t>Stimulants)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127" y="1257993"/>
            <a:ext cx="5936673" cy="5419898"/>
          </a:xfrm>
        </p:spPr>
        <p:txBody>
          <a:bodyPr>
            <a:normAutofit fontScale="85000" lnSpcReduction="20000"/>
          </a:bodyPr>
          <a:lstStyle/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🚨 </a:t>
            </a:r>
            <a:r>
              <a:rPr lang="fa-IR" dirty="0" smtClean="0">
                <a:cs typeface="2  Baran" panose="00000400000000000000" pitchFamily="2" charset="-78"/>
              </a:rPr>
              <a:t>علائم بالینی در حیوانات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تحریک </a:t>
            </a:r>
            <a:r>
              <a:rPr lang="en-US" dirty="0" smtClean="0">
                <a:cs typeface="2  Baran" panose="00000400000000000000" pitchFamily="2" charset="-78"/>
              </a:rPr>
              <a:t>CNS: </a:t>
            </a:r>
            <a:r>
              <a:rPr lang="fa-IR" dirty="0" smtClean="0">
                <a:cs typeface="2  Baran" panose="00000400000000000000" pitchFamily="2" charset="-78"/>
              </a:rPr>
              <a:t>لرزش، آتاکسی، بیش‌فعالی، تشنج.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علائم قلبی: تاکی‌کاردی، افزایش فشار خون، آریتمی.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علائم عمومی: میدریاز، افزایش دما، استفراغ، هایپراستزیا.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اسب‌ها: افزایش هوشیاری، حرکات تکراری (</a:t>
            </a:r>
            <a:r>
              <a:rPr lang="en-US" dirty="0" smtClean="0">
                <a:cs typeface="2  Baran" panose="00000400000000000000" pitchFamily="2" charset="-78"/>
              </a:rPr>
              <a:t>cribbing)، </a:t>
            </a:r>
            <a:r>
              <a:rPr lang="fa-IR" dirty="0" smtClean="0">
                <a:cs typeface="2  Baran" panose="00000400000000000000" pitchFamily="2" charset="-78"/>
              </a:rPr>
              <a:t>تحریک‌پذیری.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یافته‌های کالبدگشایی: خونریزی زیراندوکارد، نکروز میوکارد، ادم ریوی.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💊 </a:t>
            </a:r>
            <a:r>
              <a:rPr lang="fa-IR" dirty="0" smtClean="0">
                <a:cs typeface="2  Baran" panose="00000400000000000000" pitchFamily="2" charset="-78"/>
              </a:rPr>
              <a:t>درمان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شست‌وشوی معده با بی‌هوشی، زغال فعال.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از القای استفراغ اجتناب شود (ریسک تشنج).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لیپید امولسیون </a:t>
            </a:r>
            <a:r>
              <a:rPr lang="en-US" dirty="0" smtClean="0">
                <a:cs typeface="2  Baran" panose="00000400000000000000" pitchFamily="2" charset="-78"/>
              </a:rPr>
              <a:t>IV </a:t>
            </a:r>
            <a:r>
              <a:rPr lang="fa-IR" dirty="0" smtClean="0">
                <a:cs typeface="2  Baran" panose="00000400000000000000" pitchFamily="2" charset="-78"/>
              </a:rPr>
              <a:t>برای کاهش دسترسی دارو.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کنترل تشنج: دیازپام یا میدازولام (در موارد مقاوم، باربیتورات‌ها یا پروپوفول).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درمان قلبی: مایع درمانی + سدیم بیکربنات برای آریتمی.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پایش: دمای بدن، الکترولیت‌ها، </a:t>
            </a:r>
            <a:r>
              <a:rPr lang="en-US" dirty="0" smtClean="0">
                <a:cs typeface="2  Baran" panose="00000400000000000000" pitchFamily="2" charset="-78"/>
              </a:rPr>
              <a:t>ECG.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پیش‌آگهی: عموماً خوب با درمان سریع.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257993"/>
            <a:ext cx="5870172" cy="5419898"/>
          </a:xfrm>
        </p:spPr>
        <p:txBody>
          <a:bodyPr>
            <a:normAutofit fontScale="850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شامل: کوکائین، آمفتامین‌ها، مت‌آمفتامین، </a:t>
            </a:r>
            <a:r>
              <a:rPr lang="en-US" dirty="0" smtClean="0">
                <a:cs typeface="2  Baran" panose="00000400000000000000" pitchFamily="2" charset="-78"/>
              </a:rPr>
              <a:t>MDMA، </a:t>
            </a:r>
            <a:r>
              <a:rPr lang="fa-IR" dirty="0" smtClean="0">
                <a:cs typeface="2  Baran" panose="00000400000000000000" pitchFamily="2" charset="-78"/>
              </a:rPr>
              <a:t>کاتینون‌ها (کات و مفدرون)، بتل کوئید.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🧩 </a:t>
            </a:r>
            <a:r>
              <a:rPr lang="fa-IR" dirty="0" smtClean="0">
                <a:cs typeface="2  Baran" panose="00000400000000000000" pitchFamily="2" charset="-78"/>
              </a:rPr>
              <a:t>الف) کوکائین (</a:t>
            </a:r>
            <a:r>
              <a:rPr lang="en-US" dirty="0" smtClean="0">
                <a:cs typeface="2  Baran" panose="00000400000000000000" pitchFamily="2" charset="-78"/>
              </a:rPr>
              <a:t>Cocaine)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💡 </a:t>
            </a:r>
            <a:r>
              <a:rPr lang="fa-IR" dirty="0" smtClean="0">
                <a:cs typeface="2  Baran" panose="00000400000000000000" pitchFamily="2" charset="-78"/>
              </a:rPr>
              <a:t>معرفی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آلکالوئید طبیعی از برگ گیاه </a:t>
            </a:r>
            <a:r>
              <a:rPr lang="en-US" dirty="0" err="1" smtClean="0">
                <a:cs typeface="2  Baran" panose="00000400000000000000" pitchFamily="2" charset="-78"/>
              </a:rPr>
              <a:t>Erythroxylon</a:t>
            </a:r>
            <a:r>
              <a:rPr lang="en-US" dirty="0" smtClean="0">
                <a:cs typeface="2  Baran" panose="00000400000000000000" pitchFamily="2" charset="-78"/>
              </a:rPr>
              <a:t> coca.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و	در انسان به‌صورت بی‌حس‌کننده موضعی و تنگ‌کننده عروقی مصرف می‌شود.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حیوانات، بیشتر سگ‌های پلیس یا سگ‌های در معرض مواد قاچاق و اسب‌های مسابقه‌ای در خطر تماس هستند.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⚙️ فارماکوکینتیک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جذب سریع از تمام سطوح مخاطی.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۲۰٪ از دوز خوراکی جذب می‌شود.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عبور از سد خونی–مغزی.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متابولیسم در پلاسما و کبد به بنزوئیل‌اکگونین و اگزونین متیل‌استر.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دفع ادراری در عرض ۲۴ ساعت.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⚡ مکانیسم اثر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افزایش آزادسازی و مهار بازجذب نوراپی‌نفرین، دوپامین و سروتونین.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اثر مستقیم بر کانال‌های سدیمی قلب → آریتمی، انقباض کرونر، ایسکمی.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افزایش دمای بدن و متابولیسم</a:t>
            </a:r>
          </a:p>
        </p:txBody>
      </p:sp>
    </p:spTree>
    <p:extLst>
      <p:ext uri="{BB962C8B-B14F-4D97-AF65-F5344CB8AC3E}">
        <p14:creationId xmlns:p14="http://schemas.microsoft.com/office/powerpoint/2010/main" val="2965639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203663"/>
            <a:ext cx="10018713" cy="904702"/>
          </a:xfrm>
        </p:spPr>
        <p:txBody>
          <a:bodyPr/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مسکن‌ها </a:t>
            </a:r>
            <a:r>
              <a:rPr lang="en-US" dirty="0" smtClean="0">
                <a:cs typeface="2  Baran" panose="00000400000000000000" pitchFamily="2" charset="-78"/>
              </a:rPr>
              <a:t>Analgesics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8372" y="1163782"/>
            <a:ext cx="9127374" cy="5563985"/>
          </a:xfrm>
        </p:spPr>
        <p:txBody>
          <a:bodyPr>
            <a:normAutofit fontScale="85000" lnSpcReduction="20000"/>
          </a:bodyPr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شایع‌ترین داروهای </a:t>
            </a:r>
            <a:r>
              <a:rPr lang="en-US" dirty="0" smtClean="0">
                <a:cs typeface="2  Baran" panose="00000400000000000000" pitchFamily="2" charset="-78"/>
              </a:rPr>
              <a:t>OTC </a:t>
            </a:r>
            <a:r>
              <a:rPr lang="fa-IR" dirty="0" smtClean="0">
                <a:cs typeface="2  Baran" panose="00000400000000000000" pitchFamily="2" charset="-78"/>
              </a:rPr>
              <a:t>در حیوانات خانگی که باعث مسمومیت می‌شوند.</a:t>
            </a: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📞 </a:t>
            </a:r>
            <a:r>
              <a:rPr lang="fa-IR" dirty="0" smtClean="0">
                <a:cs typeface="2  Baran" panose="00000400000000000000" pitchFamily="2" charset="-78"/>
              </a:rPr>
              <a:t>حدود ۵٪ تماس‌های سمّیت حیوانات مربوط به مسکن‌هاست.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مهم‌ترین ترکیبات: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استامینوفن (</a:t>
            </a:r>
            <a:r>
              <a:rPr lang="en-US" dirty="0" smtClean="0">
                <a:cs typeface="2  Baran" panose="00000400000000000000" pitchFamily="2" charset="-78"/>
              </a:rPr>
              <a:t>Acetaminophen / Paracetamol)</a:t>
            </a: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•	NSAIDs </a:t>
            </a:r>
            <a:r>
              <a:rPr lang="fa-IR" dirty="0" smtClean="0">
                <a:cs typeface="2  Baran" panose="00000400000000000000" pitchFamily="2" charset="-78"/>
              </a:rPr>
              <a:t>مثل آسپیرین، ایبوپروفن، ناپروکسن، کتوفن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💊 </a:t>
            </a:r>
            <a:r>
              <a:rPr lang="fa-IR" b="1" dirty="0" smtClean="0">
                <a:cs typeface="2  Baran" panose="00000400000000000000" pitchFamily="2" charset="-78"/>
              </a:rPr>
              <a:t>استامینوفن</a:t>
            </a:r>
            <a:r>
              <a:rPr lang="fa-IR" dirty="0" smtClean="0">
                <a:cs typeface="2  Baran" panose="00000400000000000000" pitchFamily="2" charset="-78"/>
              </a:rPr>
              <a:t> (</a:t>
            </a:r>
            <a:r>
              <a:rPr lang="en-US" b="1" dirty="0" smtClean="0">
                <a:cs typeface="2  Baran" panose="00000400000000000000" pitchFamily="2" charset="-78"/>
              </a:rPr>
              <a:t>Acetaminophen</a:t>
            </a:r>
            <a:r>
              <a:rPr lang="en-US" dirty="0" smtClean="0">
                <a:cs typeface="2  Baran" panose="00000400000000000000" pitchFamily="2" charset="-78"/>
              </a:rPr>
              <a:t>)</a:t>
            </a: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🔹 </a:t>
            </a:r>
            <a:r>
              <a:rPr lang="fa-IR" dirty="0" smtClean="0">
                <a:cs typeface="2  Baran" panose="00000400000000000000" pitchFamily="2" charset="-78"/>
              </a:rPr>
              <a:t>ویژگی کلی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خاصیت ضد درد و ضد تب دارد، ولی ضد التهاب نیست.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به‌صورت ترکیبی در داروهای سرماخوردگی و آلرژی نیز یافت می‌شود.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نام تجاری رایج: </a:t>
            </a:r>
            <a:r>
              <a:rPr lang="en-US" dirty="0" smtClean="0">
                <a:cs typeface="2  Baran" panose="00000400000000000000" pitchFamily="2" charset="-78"/>
              </a:rPr>
              <a:t>Tylenol (</a:t>
            </a:r>
            <a:r>
              <a:rPr lang="fa-IR" dirty="0" smtClean="0">
                <a:cs typeface="2  Baran" panose="00000400000000000000" pitchFamily="2" charset="-78"/>
              </a:rPr>
              <a:t>در انگلیس: </a:t>
            </a:r>
            <a:r>
              <a:rPr lang="en-US" dirty="0" smtClean="0">
                <a:cs typeface="2  Baran" panose="00000400000000000000" pitchFamily="2" charset="-78"/>
              </a:rPr>
              <a:t>Paracetamol)</a:t>
            </a: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در انسان‌ها علت شایع هپاتوتوکسیسیتی است.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در دام‌ها، گربه‌ها بیشترین حساسیت را دارند.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algn="r" rtl="1"/>
            <a:endParaRPr lang="en-US" dirty="0">
              <a:cs typeface="2  Baran" panose="00000400000000000000" pitchFamily="2" charset="-7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691878"/>
              </p:ext>
            </p:extLst>
          </p:nvPr>
        </p:nvGraphicFramePr>
        <p:xfrm>
          <a:off x="128847" y="2100351"/>
          <a:ext cx="5618019" cy="20892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2673">
                  <a:extLst>
                    <a:ext uri="{9D8B030D-6E8A-4147-A177-3AD203B41FA5}">
                      <a16:colId xmlns:a16="http://schemas.microsoft.com/office/drawing/2014/main" val="3902959600"/>
                    </a:ext>
                  </a:extLst>
                </a:gridCol>
                <a:gridCol w="1872673">
                  <a:extLst>
                    <a:ext uri="{9D8B030D-6E8A-4147-A177-3AD203B41FA5}">
                      <a16:colId xmlns:a16="http://schemas.microsoft.com/office/drawing/2014/main" val="2081045760"/>
                    </a:ext>
                  </a:extLst>
                </a:gridCol>
                <a:gridCol w="1872673">
                  <a:extLst>
                    <a:ext uri="{9D8B030D-6E8A-4147-A177-3AD203B41FA5}">
                      <a16:colId xmlns:a16="http://schemas.microsoft.com/office/drawing/2014/main" val="2410573318"/>
                    </a:ext>
                  </a:extLst>
                </a:gridCol>
              </a:tblGrid>
              <a:tr h="534161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گونه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دوز سمی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تظاهرات اصلی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0966658"/>
                  </a:ext>
                </a:extLst>
              </a:tr>
              <a:tr h="534161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گربه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10–50 mg/kg (</a:t>
                      </a:r>
                      <a:r>
                        <a:rPr lang="ar-SA" sz="1200" dirty="0">
                          <a:effectLst/>
                        </a:rPr>
                        <a:t>حتی کمتر</a:t>
                      </a:r>
                      <a:r>
                        <a:rPr lang="en-US" sz="1200" dirty="0">
                          <a:effectLst/>
                        </a:rPr>
                        <a:t>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متهموگلوبینمی، مرگ، آسیب کبد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8608967"/>
                  </a:ext>
                </a:extLst>
              </a:tr>
              <a:tr h="1020941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سگ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≥100 mg/kg (</a:t>
                      </a:r>
                      <a:r>
                        <a:rPr lang="ar-SA" sz="1200">
                          <a:effectLst/>
                        </a:rPr>
                        <a:t>نشانه‌ها معمولاً از 200</a:t>
                      </a:r>
                      <a:r>
                        <a:rPr lang="en-US" sz="1200">
                          <a:effectLst/>
                        </a:rPr>
                        <a:t> mg/kg </a:t>
                      </a:r>
                      <a:r>
                        <a:rPr lang="ar-SA" sz="1200">
                          <a:effectLst/>
                        </a:rPr>
                        <a:t>به بالا</a:t>
                      </a:r>
                      <a:r>
                        <a:rPr lang="en-US" sz="1200">
                          <a:effectLst/>
                        </a:rPr>
                        <a:t>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نارسایی کبد، متهموگلوبینمی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88501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325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cs typeface="2  Baran" panose="00000400000000000000" pitchFamily="2" charset="-78"/>
              </a:rPr>
              <a:t>آمفتامین‌ها (</a:t>
            </a:r>
            <a:r>
              <a:rPr lang="en-US" dirty="0" smtClean="0">
                <a:cs typeface="2  Baran" panose="00000400000000000000" pitchFamily="2" charset="-78"/>
              </a:rPr>
              <a:t>Amphetamines)</a:t>
            </a: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9505" y="1825624"/>
            <a:ext cx="5820295" cy="4879975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🚨 </a:t>
            </a:r>
            <a:r>
              <a:rPr lang="fa-IR" dirty="0" smtClean="0">
                <a:cs typeface="2  Baran" panose="00000400000000000000" pitchFamily="2" charset="-78"/>
              </a:rPr>
              <a:t>علائم بالینی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خ	میدریاز، بیش‌فعالی، لرزش، تشنج، حرکات تکراری، تاکی‌کاردی، افزایش فشار خون.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هیپرترمی، </a:t>
            </a:r>
            <a:r>
              <a:rPr lang="en-US" dirty="0" smtClean="0">
                <a:cs typeface="2  Baran" panose="00000400000000000000" pitchFamily="2" charset="-78"/>
              </a:rPr>
              <a:t>DIC، </a:t>
            </a:r>
            <a:r>
              <a:rPr lang="fa-IR" dirty="0" smtClean="0">
                <a:cs typeface="2  Baran" panose="00000400000000000000" pitchFamily="2" charset="-78"/>
              </a:rPr>
              <a:t>نارسایی کلیوی (به علت رابدومیولیز).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موارد شدید: مرگ به‌دلیل نارسایی قلبی یا دمای بالا.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💊 </a:t>
            </a:r>
            <a:r>
              <a:rPr lang="fa-IR" dirty="0" smtClean="0">
                <a:cs typeface="2  Baran" panose="00000400000000000000" pitchFamily="2" charset="-78"/>
              </a:rPr>
              <a:t>درمان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ضد استفراغ و آرام‌سازی محیط.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زغال فعال + شست‌وشوی معده (در صورت هوشیاری).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دیازپام منع مصرف دارد!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درمان ترجیحی: کلرپرومازین یا هالوپریدول برای کاهش تشنج و فشار خون.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پروپوفول یا باربیتورات برای تشنج مقاوم.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مایعات خنک و کنترل دما.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موارد شدید: لیپید امولسیون، تصحیح الکترولیت و اسیدوز.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742709" cy="4835640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ب</a:t>
            </a:r>
            <a:r>
              <a:rPr lang="en-US" dirty="0" smtClean="0">
                <a:cs typeface="2  Baran" panose="00000400000000000000" pitchFamily="2" charset="-78"/>
              </a:rPr>
              <a:t>💡 </a:t>
            </a:r>
            <a:r>
              <a:rPr lang="fa-IR" dirty="0" smtClean="0">
                <a:cs typeface="2  Baran" panose="00000400000000000000" pitchFamily="2" charset="-78"/>
              </a:rPr>
              <a:t>معرفی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مشتقات </a:t>
            </a:r>
            <a:r>
              <a:rPr lang="el-GR" dirty="0" smtClean="0">
                <a:cs typeface="2  Baran" panose="00000400000000000000" pitchFamily="2" charset="-78"/>
              </a:rPr>
              <a:t>α-</a:t>
            </a:r>
            <a:r>
              <a:rPr lang="fa-IR" dirty="0" smtClean="0">
                <a:cs typeface="2  Baran" panose="00000400000000000000" pitchFamily="2" charset="-78"/>
              </a:rPr>
              <a:t>متیل‌فن‌اتیل‌آمین (مثل مت‌آمفتامین، ریتالین، </a:t>
            </a:r>
            <a:r>
              <a:rPr lang="en-US" dirty="0" smtClean="0">
                <a:cs typeface="2  Baran" panose="00000400000000000000" pitchFamily="2" charset="-78"/>
              </a:rPr>
              <a:t>MDMA).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در حیوانات بیشتر از راه تصادفی (قرص‌های انسانی) یا دوپینگ.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⚙️ فارماکوکینتیک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جذب سریع از دستگاه گوارش.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عبور آسان از سد خونی–مغزی.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متابولیسم کبدی (هیدروکسیلاسیون و دآمیناسیون).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دفع ادراری، وابسته به </a:t>
            </a:r>
            <a:r>
              <a:rPr lang="en-US" dirty="0" smtClean="0">
                <a:cs typeface="2  Baran" panose="00000400000000000000" pitchFamily="2" charset="-78"/>
              </a:rPr>
              <a:t>pH (</a:t>
            </a:r>
            <a:r>
              <a:rPr lang="fa-IR" dirty="0" smtClean="0">
                <a:cs typeface="2  Baran" panose="00000400000000000000" pitchFamily="2" charset="-78"/>
              </a:rPr>
              <a:t>اسیدی کردن ادرار → افزایش دفع).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⚡ مکانیسم اثر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تحریک مستقیم </a:t>
            </a:r>
            <a:r>
              <a:rPr lang="el-GR" dirty="0" smtClean="0">
                <a:cs typeface="2  Baran" panose="00000400000000000000" pitchFamily="2" charset="-78"/>
              </a:rPr>
              <a:t>α </a:t>
            </a:r>
            <a:r>
              <a:rPr lang="fa-IR" dirty="0" smtClean="0">
                <a:cs typeface="2  Baran" panose="00000400000000000000" pitchFamily="2" charset="-78"/>
              </a:rPr>
              <a:t>و </a:t>
            </a:r>
            <a:r>
              <a:rPr lang="el-GR" dirty="0" smtClean="0">
                <a:cs typeface="2  Baran" panose="00000400000000000000" pitchFamily="2" charset="-78"/>
              </a:rPr>
              <a:t>β </a:t>
            </a:r>
            <a:r>
              <a:rPr lang="fa-IR" dirty="0" smtClean="0">
                <a:cs typeface="2  Baran" panose="00000400000000000000" pitchFamily="2" charset="-78"/>
              </a:rPr>
              <a:t>آدرنرژیک.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افزایش آزادسازی نوراپی‌نفرین و دوپامین.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مهار </a:t>
            </a:r>
            <a:r>
              <a:rPr lang="en-US" dirty="0" smtClean="0">
                <a:cs typeface="2  Baran" panose="00000400000000000000" pitchFamily="2" charset="-78"/>
              </a:rPr>
              <a:t>MAO </a:t>
            </a:r>
            <a:r>
              <a:rPr lang="fa-IR" dirty="0" smtClean="0">
                <a:cs typeface="2  Baran" panose="00000400000000000000" pitchFamily="2" charset="-78"/>
              </a:rPr>
              <a:t>و بازجذب کاتکول‌آمین‌ها.</a:t>
            </a:r>
          </a:p>
        </p:txBody>
      </p:sp>
    </p:spTree>
    <p:extLst>
      <p:ext uri="{BB962C8B-B14F-4D97-AF65-F5344CB8AC3E}">
        <p14:creationId xmlns:p14="http://schemas.microsoft.com/office/powerpoint/2010/main" val="42382235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713" y="121919"/>
            <a:ext cx="5859087" cy="6628015"/>
          </a:xfrm>
        </p:spPr>
        <p:txBody>
          <a:bodyPr>
            <a:normAutofit fontScale="77500" lnSpcReduction="20000"/>
          </a:bodyPr>
          <a:lstStyle/>
          <a:p>
            <a:pPr algn="r" rtl="1"/>
            <a:r>
              <a:rPr lang="fa-IR" b="1" dirty="0" smtClean="0">
                <a:cs typeface="2  Baran" panose="00000400000000000000" pitchFamily="2" charset="-78"/>
              </a:rPr>
              <a:t>د) کات و مشتقات کاتینون (</a:t>
            </a:r>
            <a:r>
              <a:rPr lang="en-US" b="1" dirty="0" err="1" smtClean="0">
                <a:cs typeface="2  Baran" panose="00000400000000000000" pitchFamily="2" charset="-78"/>
              </a:rPr>
              <a:t>Khat</a:t>
            </a:r>
            <a:r>
              <a:rPr lang="en-US" b="1" dirty="0" smtClean="0">
                <a:cs typeface="2  Baran" panose="00000400000000000000" pitchFamily="2" charset="-78"/>
              </a:rPr>
              <a:t>, </a:t>
            </a:r>
            <a:r>
              <a:rPr lang="en-US" b="1" dirty="0" err="1" smtClean="0">
                <a:cs typeface="2  Baran" panose="00000400000000000000" pitchFamily="2" charset="-78"/>
              </a:rPr>
              <a:t>Mephedrone</a:t>
            </a:r>
            <a:r>
              <a:rPr lang="en-US" b="1" dirty="0" smtClean="0">
                <a:cs typeface="2  Baran" panose="00000400000000000000" pitchFamily="2" charset="-78"/>
              </a:rPr>
              <a:t>, MDPV)</a:t>
            </a:r>
          </a:p>
          <a:p>
            <a:pPr lvl="1" algn="r" rtl="1"/>
            <a:r>
              <a:rPr lang="en-US" dirty="0" smtClean="0">
                <a:cs typeface="2  Baran" panose="00000400000000000000" pitchFamily="2" charset="-78"/>
              </a:rPr>
              <a:t>💡 </a:t>
            </a:r>
            <a:r>
              <a:rPr lang="fa-IR" dirty="0" smtClean="0">
                <a:cs typeface="2  Baran" panose="00000400000000000000" pitchFamily="2" charset="-78"/>
              </a:rPr>
              <a:t>معرفی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برگ‌های </a:t>
            </a:r>
            <a:r>
              <a:rPr lang="en-US" dirty="0" smtClean="0">
                <a:cs typeface="2  Baran" panose="00000400000000000000" pitchFamily="2" charset="-78"/>
              </a:rPr>
              <a:t>Catha </a:t>
            </a:r>
            <a:r>
              <a:rPr lang="en-US" dirty="0" err="1" smtClean="0">
                <a:cs typeface="2  Baran" panose="00000400000000000000" pitchFamily="2" charset="-78"/>
              </a:rPr>
              <a:t>edulis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در شرق آفریقا و خاورمیانه.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ماده فعال: کاتینون (تحریک‌کننده مشابه آمفتامین).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مشتقات سنتتیک: مفدرون، </a:t>
            </a:r>
            <a:r>
              <a:rPr lang="en-US" dirty="0" smtClean="0">
                <a:cs typeface="2  Baran" panose="00000400000000000000" pitchFamily="2" charset="-78"/>
              </a:rPr>
              <a:t>MDPV (“bath salts”).</a:t>
            </a:r>
          </a:p>
          <a:p>
            <a:pPr lvl="1" algn="r" rtl="1"/>
            <a:r>
              <a:rPr lang="en-US" dirty="0" smtClean="0">
                <a:cs typeface="2  Baran" panose="00000400000000000000" pitchFamily="2" charset="-78"/>
              </a:rPr>
              <a:t>🚨 </a:t>
            </a:r>
            <a:r>
              <a:rPr lang="fa-IR" dirty="0" smtClean="0">
                <a:cs typeface="2  Baran" panose="00000400000000000000" pitchFamily="2" charset="-78"/>
              </a:rPr>
              <a:t>علائم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تحریک، افزایش انرژی، تاکی‌کاردی، افزایش فشار خون، میدریاز، تب، تشنج، رابدومیولیز، رفتار خشونت‌آمیز.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ا	در حیوانات: داده‌ها محدود، ولی احتمال اثر مشابه آمفتامین‌ها زیاد است.</a:t>
            </a:r>
          </a:p>
          <a:p>
            <a:pPr lvl="1" algn="r" rtl="1"/>
            <a:r>
              <a:rPr lang="en-US" dirty="0" smtClean="0">
                <a:cs typeface="2  Baran" panose="00000400000000000000" pitchFamily="2" charset="-78"/>
              </a:rPr>
              <a:t>💊 </a:t>
            </a:r>
            <a:r>
              <a:rPr lang="fa-IR" dirty="0" smtClean="0">
                <a:cs typeface="2  Baran" panose="00000400000000000000" pitchFamily="2" charset="-78"/>
              </a:rPr>
              <a:t>درمان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کنترل علائم </a:t>
            </a:r>
            <a:r>
              <a:rPr lang="en-US" dirty="0" smtClean="0">
                <a:cs typeface="2  Baran" panose="00000400000000000000" pitchFamily="2" charset="-78"/>
              </a:rPr>
              <a:t>CNS </a:t>
            </a:r>
            <a:r>
              <a:rPr lang="fa-IR" dirty="0" smtClean="0">
                <a:cs typeface="2  Baran" panose="00000400000000000000" pitchFamily="2" charset="-78"/>
              </a:rPr>
              <a:t>و قلبی، مایع درمانی، خنک‌سازی، آرام‌سازی محیط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هـ)</a:t>
            </a:r>
            <a:r>
              <a:rPr lang="fa-IR" b="1" dirty="0" smtClean="0">
                <a:cs typeface="2  Baran" panose="00000400000000000000" pitchFamily="2" charset="-78"/>
              </a:rPr>
              <a:t> بتل کوئید (</a:t>
            </a:r>
            <a:r>
              <a:rPr lang="en-US" b="1" dirty="0" smtClean="0">
                <a:cs typeface="2  Baran" panose="00000400000000000000" pitchFamily="2" charset="-78"/>
              </a:rPr>
              <a:t>Betel quid – Areca nut)</a:t>
            </a:r>
          </a:p>
          <a:p>
            <a:pPr lvl="1" algn="r" rtl="1"/>
            <a:r>
              <a:rPr lang="en-US" dirty="0" smtClean="0">
                <a:cs typeface="2  Baran" panose="00000400000000000000" pitchFamily="2" charset="-78"/>
              </a:rPr>
              <a:t>💡 </a:t>
            </a:r>
            <a:r>
              <a:rPr lang="fa-IR" dirty="0" smtClean="0">
                <a:cs typeface="2  Baran" panose="00000400000000000000" pitchFamily="2" charset="-78"/>
              </a:rPr>
              <a:t>معرفی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یکی از رایج‌ترین مواد محرک طبیعی در جهان (بعد از کافئین، نیکوتین، الکل).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ترکیب برگ بتل (</a:t>
            </a:r>
            <a:r>
              <a:rPr lang="en-US" dirty="0" smtClean="0">
                <a:cs typeface="2  Baran" panose="00000400000000000000" pitchFamily="2" charset="-78"/>
              </a:rPr>
              <a:t>Piper </a:t>
            </a:r>
            <a:r>
              <a:rPr lang="en-US" dirty="0" err="1" smtClean="0">
                <a:cs typeface="2  Baran" panose="00000400000000000000" pitchFamily="2" charset="-78"/>
              </a:rPr>
              <a:t>betle</a:t>
            </a:r>
            <a:r>
              <a:rPr lang="en-US" dirty="0" smtClean="0">
                <a:cs typeface="2  Baran" panose="00000400000000000000" pitchFamily="2" charset="-78"/>
              </a:rPr>
              <a:t>) + </a:t>
            </a:r>
            <a:r>
              <a:rPr lang="fa-IR" dirty="0" smtClean="0">
                <a:cs typeface="2  Baran" panose="00000400000000000000" pitchFamily="2" charset="-78"/>
              </a:rPr>
              <a:t>آهک + مغز میوه نخل </a:t>
            </a:r>
            <a:r>
              <a:rPr lang="en-US" dirty="0" smtClean="0">
                <a:cs typeface="2  Baran" panose="00000400000000000000" pitchFamily="2" charset="-78"/>
              </a:rPr>
              <a:t>Areca.</a:t>
            </a:r>
          </a:p>
          <a:p>
            <a:pPr lvl="1" algn="r" rtl="1"/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حاوی آلکالوئیدهای: آرکولین، آرکایدین، گواواسین.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⚙️ مکانیسم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اثر بر گیرنده‌های موسکارینی → اسپاسم عروق کرونر، تحریک </a:t>
            </a:r>
            <a:r>
              <a:rPr lang="en-US" dirty="0" smtClean="0">
                <a:cs typeface="2  Baran" panose="00000400000000000000" pitchFamily="2" charset="-78"/>
              </a:rPr>
              <a:t>CNS.</a:t>
            </a:r>
          </a:p>
          <a:p>
            <a:pPr lvl="1" algn="r" rtl="1"/>
            <a:r>
              <a:rPr lang="en-US" dirty="0" smtClean="0">
                <a:cs typeface="2  Baran" panose="00000400000000000000" pitchFamily="2" charset="-78"/>
              </a:rPr>
              <a:t>🚨 </a:t>
            </a:r>
            <a:r>
              <a:rPr lang="fa-IR" dirty="0" smtClean="0">
                <a:cs typeface="2  Baran" panose="00000400000000000000" pitchFamily="2" charset="-78"/>
              </a:rPr>
              <a:t>علائم بالینی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ر	تهوع، استفراغ، برونکواسپاسم، هایپرسالیواسیون، اسهال، تغییر فشار خون، تاکی‌کاردی یا برادی‌کاردی.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در موارد شدید: میوکاردیت و علائم اکستراپیرامیدال.</a:t>
            </a:r>
          </a:p>
          <a:p>
            <a:pPr lvl="1" algn="r" rtl="1"/>
            <a:r>
              <a:rPr lang="en-US" dirty="0" smtClean="0">
                <a:cs typeface="2  Baran" panose="00000400000000000000" pitchFamily="2" charset="-78"/>
              </a:rPr>
              <a:t>💊 </a:t>
            </a:r>
            <a:r>
              <a:rPr lang="fa-IR" dirty="0" smtClean="0">
                <a:cs typeface="2  Baran" panose="00000400000000000000" pitchFamily="2" charset="-78"/>
              </a:rPr>
              <a:t>درمان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مراقبت حمایتی، مایع درمانی، کنترل علائم.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آتروپین در انسان مؤثر نیست.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77338"/>
            <a:ext cx="5859087" cy="6572596"/>
          </a:xfrm>
        </p:spPr>
        <p:txBody>
          <a:bodyPr>
            <a:normAutofit fontScale="77500" lnSpcReduction="20000"/>
          </a:bodyPr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ج) </a:t>
            </a:r>
            <a:r>
              <a:rPr lang="en-US" b="1" dirty="0" smtClean="0">
                <a:cs typeface="2  Baran" panose="00000400000000000000" pitchFamily="2" charset="-78"/>
              </a:rPr>
              <a:t>MDMA (</a:t>
            </a:r>
            <a:r>
              <a:rPr lang="fa-IR" b="1" dirty="0" smtClean="0">
                <a:cs typeface="2  Baran" panose="00000400000000000000" pitchFamily="2" charset="-78"/>
              </a:rPr>
              <a:t>اکستازی)</a:t>
            </a:r>
          </a:p>
          <a:p>
            <a:pPr lvl="1" algn="r" rtl="1"/>
            <a:r>
              <a:rPr lang="en-US" dirty="0" smtClean="0">
                <a:cs typeface="2  Baran" panose="00000400000000000000" pitchFamily="2" charset="-78"/>
              </a:rPr>
              <a:t>💡 </a:t>
            </a:r>
            <a:r>
              <a:rPr lang="fa-IR" dirty="0" smtClean="0">
                <a:cs typeface="2  Baran" panose="00000400000000000000" pitchFamily="2" charset="-78"/>
              </a:rPr>
              <a:t>ویژگی‌ها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مشتق شیمیایی آمفتامین با اثرات تحریکی + توهم‌زا.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در قرص‌های رنگی با طرح‌های مختلف (“</a:t>
            </a:r>
            <a:r>
              <a:rPr lang="en-US" dirty="0" smtClean="0">
                <a:cs typeface="2  Baran" panose="00000400000000000000" pitchFamily="2" charset="-78"/>
              </a:rPr>
              <a:t>X”, “E”, “Hug drug”).</a:t>
            </a:r>
          </a:p>
          <a:p>
            <a:pPr lvl="1" algn="r" rtl="1"/>
            <a:r>
              <a:rPr lang="en-US" dirty="0" smtClean="0">
                <a:cs typeface="2  Baran" panose="00000400000000000000" pitchFamily="2" charset="-78"/>
              </a:rPr>
              <a:t>⚙️ </a:t>
            </a:r>
            <a:r>
              <a:rPr lang="fa-IR" dirty="0" smtClean="0">
                <a:cs typeface="2  Baran" panose="00000400000000000000" pitchFamily="2" charset="-78"/>
              </a:rPr>
              <a:t>فارماکوکینتیک و مکانیسم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افزایش آزادسازی سروتونین، دوپامین، نوراپی‌نفرین.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مهار بازجذب و مهار </a:t>
            </a:r>
            <a:r>
              <a:rPr lang="en-US" dirty="0" smtClean="0">
                <a:cs typeface="2  Baran" panose="00000400000000000000" pitchFamily="2" charset="-78"/>
              </a:rPr>
              <a:t>MAO → </a:t>
            </a:r>
            <a:r>
              <a:rPr lang="fa-IR" dirty="0" smtClean="0">
                <a:cs typeface="2  Baran" panose="00000400000000000000" pitchFamily="2" charset="-78"/>
              </a:rPr>
              <a:t>سندرم سروتونین.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متابولیسم کبدی به </a:t>
            </a:r>
            <a:r>
              <a:rPr lang="en-US" dirty="0" smtClean="0">
                <a:cs typeface="2  Baran" panose="00000400000000000000" pitchFamily="2" charset="-78"/>
              </a:rPr>
              <a:t>MDA (</a:t>
            </a:r>
            <a:r>
              <a:rPr lang="fa-IR" dirty="0" smtClean="0">
                <a:cs typeface="2  Baran" panose="00000400000000000000" pitchFamily="2" charset="-78"/>
              </a:rPr>
              <a:t>فعال).</a:t>
            </a:r>
          </a:p>
          <a:p>
            <a:pPr lvl="1" algn="r" rtl="1"/>
            <a:r>
              <a:rPr lang="en-US" dirty="0" smtClean="0">
                <a:cs typeface="2  Baran" panose="00000400000000000000" pitchFamily="2" charset="-78"/>
              </a:rPr>
              <a:t>🚨 </a:t>
            </a:r>
            <a:r>
              <a:rPr lang="fa-IR" dirty="0" smtClean="0">
                <a:cs typeface="2  Baran" panose="00000400000000000000" pitchFamily="2" charset="-78"/>
              </a:rPr>
              <a:t>علائم بالینی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در سگ‌ها: هیپر‌اکتیویتی، تاکی‌پنه، سالیواسیون، تشنج، فلج اندام قدامی.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در انسان: میدریاز، هیپرترمی، توهم، نارسایی کبد، رابدومیولیز.</a:t>
            </a:r>
          </a:p>
          <a:p>
            <a:pPr lvl="1" algn="r" rtl="1"/>
            <a:r>
              <a:rPr lang="en-US" dirty="0" smtClean="0">
                <a:cs typeface="2  Baran" panose="00000400000000000000" pitchFamily="2" charset="-78"/>
              </a:rPr>
              <a:t>💊 </a:t>
            </a:r>
            <a:r>
              <a:rPr lang="fa-IR" dirty="0" smtClean="0">
                <a:cs typeface="2  Baran" panose="00000400000000000000" pitchFamily="2" charset="-78"/>
              </a:rPr>
              <a:t>درمان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مشابه آمفتامین‌ها + پایش دقیق دمای بدن.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درمان حمایتی و خنک‌سازی.</a:t>
            </a: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•	کنترل تشنج با پروپوفول یا باربیتورات.</a:t>
            </a:r>
          </a:p>
          <a:p>
            <a:pPr algn="r" rtl="1"/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321477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62000" y="209954"/>
            <a:ext cx="10515600" cy="743239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مواد توهم‌زا و داروهای جداکننده (</a:t>
            </a:r>
            <a:r>
              <a:rPr lang="en-US" dirty="0" smtClean="0">
                <a:cs typeface="2  Baran" panose="00000400000000000000" pitchFamily="2" charset="-78"/>
              </a:rPr>
              <a:t>Hallucinogens &amp; Dissociative Drugs)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271549" y="1313411"/>
            <a:ext cx="5748251" cy="5397730"/>
          </a:xfrm>
        </p:spPr>
        <p:txBody>
          <a:bodyPr>
            <a:normAutofit fontScale="77500" lnSpcReduction="20000"/>
          </a:bodyPr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algn="r" rtl="1"/>
            <a:r>
              <a:rPr lang="fa-IR" b="1" dirty="0" smtClean="0">
                <a:cs typeface="2  Baran" panose="00000400000000000000" pitchFamily="2" charset="-78"/>
              </a:rPr>
              <a:t>۲.۲ مواد توهم‌زای گیاهی و قارچی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قارچ‌های </a:t>
            </a:r>
            <a:r>
              <a:rPr lang="en-US" dirty="0" err="1" smtClean="0">
                <a:cs typeface="2  Baran" panose="00000400000000000000" pitchFamily="2" charset="-78"/>
              </a:rPr>
              <a:t>Psilocybe</a:t>
            </a:r>
            <a:r>
              <a:rPr lang="en-US" dirty="0" smtClean="0">
                <a:cs typeface="2  Baran" panose="00000400000000000000" pitchFamily="2" charset="-78"/>
              </a:rPr>
              <a:t> spp.: </a:t>
            </a:r>
            <a:r>
              <a:rPr lang="fa-IR" dirty="0" smtClean="0">
                <a:cs typeface="2  Baran" panose="00000400000000000000" pitchFamily="2" charset="-78"/>
              </a:rPr>
              <a:t>حاوی </a:t>
            </a:r>
            <a:r>
              <a:rPr lang="en-US" dirty="0" smtClean="0">
                <a:cs typeface="2  Baran" panose="00000400000000000000" pitchFamily="2" charset="-78"/>
              </a:rPr>
              <a:t>Psilocybin، </a:t>
            </a:r>
            <a:r>
              <a:rPr lang="fa-IR" dirty="0" smtClean="0">
                <a:cs typeface="2  Baran" panose="00000400000000000000" pitchFamily="2" charset="-78"/>
              </a:rPr>
              <a:t>باعث تهوع، ترس و پرخاشگری در حیوانات شد.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</a:t>
            </a:r>
            <a:r>
              <a:rPr lang="en-US" dirty="0" smtClean="0">
                <a:cs typeface="2  Baran" panose="00000400000000000000" pitchFamily="2" charset="-78"/>
              </a:rPr>
              <a:t>DMT: </a:t>
            </a:r>
            <a:r>
              <a:rPr lang="fa-IR" dirty="0" smtClean="0">
                <a:cs typeface="2  Baran" panose="00000400000000000000" pitchFamily="2" charset="-78"/>
              </a:rPr>
              <a:t>موجود در گیاهان </a:t>
            </a:r>
            <a:r>
              <a:rPr lang="en-US" dirty="0" smtClean="0">
                <a:cs typeface="2  Baran" panose="00000400000000000000" pitchFamily="2" charset="-78"/>
              </a:rPr>
              <a:t>Amazon </a:t>
            </a:r>
            <a:r>
              <a:rPr lang="fa-IR" dirty="0" smtClean="0">
                <a:cs typeface="2  Baran" panose="00000400000000000000" pitchFamily="2" charset="-78"/>
              </a:rPr>
              <a:t>و برخی قورباغه‌ها، اثرات سروتونرژیک دارد.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ن	</a:t>
            </a:r>
            <a:r>
              <a:rPr lang="en-US" dirty="0" smtClean="0">
                <a:cs typeface="2  Baran" panose="00000400000000000000" pitchFamily="2" charset="-78"/>
              </a:rPr>
              <a:t>Amanita </a:t>
            </a:r>
            <a:r>
              <a:rPr lang="en-US" dirty="0" err="1" smtClean="0">
                <a:cs typeface="2  Baran" panose="00000400000000000000" pitchFamily="2" charset="-78"/>
              </a:rPr>
              <a:t>muscaria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و </a:t>
            </a:r>
            <a:r>
              <a:rPr lang="en-US" dirty="0" smtClean="0">
                <a:cs typeface="2  Baran" panose="00000400000000000000" pitchFamily="2" charset="-78"/>
              </a:rPr>
              <a:t>A. </a:t>
            </a:r>
            <a:r>
              <a:rPr lang="en-US" dirty="0" err="1" smtClean="0">
                <a:cs typeface="2  Baran" panose="00000400000000000000" pitchFamily="2" charset="-78"/>
              </a:rPr>
              <a:t>pantherina</a:t>
            </a:r>
            <a:r>
              <a:rPr lang="en-US" dirty="0" smtClean="0">
                <a:cs typeface="2  Baran" panose="00000400000000000000" pitchFamily="2" charset="-78"/>
              </a:rPr>
              <a:t>: </a:t>
            </a:r>
            <a:r>
              <a:rPr lang="fa-IR" dirty="0" smtClean="0">
                <a:cs typeface="2  Baran" panose="00000400000000000000" pitchFamily="2" charset="-78"/>
              </a:rPr>
              <a:t>حاوی </a:t>
            </a:r>
            <a:r>
              <a:rPr lang="en-US" dirty="0" err="1" smtClean="0">
                <a:cs typeface="2  Baran" panose="00000400000000000000" pitchFamily="2" charset="-78"/>
              </a:rPr>
              <a:t>Ibotenic</a:t>
            </a:r>
            <a:r>
              <a:rPr lang="en-US" dirty="0" smtClean="0">
                <a:cs typeface="2  Baran" panose="00000400000000000000" pitchFamily="2" charset="-78"/>
              </a:rPr>
              <a:t> acid </a:t>
            </a:r>
            <a:r>
              <a:rPr lang="fa-IR" dirty="0" smtClean="0">
                <a:cs typeface="2  Baran" panose="00000400000000000000" pitchFamily="2" charset="-78"/>
              </a:rPr>
              <a:t>و </a:t>
            </a:r>
            <a:r>
              <a:rPr lang="en-US" dirty="0" err="1" smtClean="0">
                <a:cs typeface="2  Baran" panose="00000400000000000000" pitchFamily="2" charset="-78"/>
              </a:rPr>
              <a:t>Muscimol</a:t>
            </a:r>
            <a:r>
              <a:rPr lang="en-US" dirty="0" smtClean="0">
                <a:cs typeface="2  Baran" panose="00000400000000000000" pitchFamily="2" charset="-78"/>
              </a:rPr>
              <a:t>، </a:t>
            </a:r>
            <a:r>
              <a:rPr lang="fa-IR" dirty="0" smtClean="0">
                <a:cs typeface="2  Baran" panose="00000400000000000000" pitchFamily="2" charset="-78"/>
              </a:rPr>
              <a:t>گیرنده‌های گلوتامات را فعال می‌کنند.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گیاهان با آلکالوئیدهای آتروپین و اسکوپولامین (مثل </a:t>
            </a:r>
            <a:r>
              <a:rPr lang="en-US" dirty="0" err="1" smtClean="0">
                <a:cs typeface="2  Baran" panose="00000400000000000000" pitchFamily="2" charset="-78"/>
              </a:rPr>
              <a:t>Datura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و </a:t>
            </a:r>
            <a:r>
              <a:rPr lang="en-US" dirty="0" smtClean="0">
                <a:cs typeface="2  Baran" panose="00000400000000000000" pitchFamily="2" charset="-78"/>
              </a:rPr>
              <a:t>Belladonna): </a:t>
            </a:r>
            <a:r>
              <a:rPr lang="fa-IR" dirty="0" smtClean="0">
                <a:cs typeface="2  Baran" panose="00000400000000000000" pitchFamily="2" charset="-78"/>
              </a:rPr>
              <a:t>مصرف تفریحی، اثر توهم‌زا.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algn="r" rtl="1"/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172200" y="1163782"/>
            <a:ext cx="5842462" cy="5694218"/>
          </a:xfrm>
        </p:spPr>
        <p:txBody>
          <a:bodyPr>
            <a:normAutofit fontScale="775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۱. </a:t>
            </a:r>
            <a:r>
              <a:rPr lang="fa-IR" b="1" dirty="0" smtClean="0">
                <a:cs typeface="2  Baran" panose="00000400000000000000" pitchFamily="2" charset="-78"/>
              </a:rPr>
              <a:t>معرفی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اثرات بالینی این مواد غیرقابل پیش‌بینی است و به فرد و محیط اطراف او وابسته است.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اصطلاحات مختلف: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Hallucinogens: </a:t>
            </a:r>
            <a:r>
              <a:rPr lang="fa-IR" dirty="0" smtClean="0">
                <a:cs typeface="2  Baran" panose="00000400000000000000" pitchFamily="2" charset="-78"/>
              </a:rPr>
              <a:t>موادی که باعث تغییر هوشیاری و توهم می‌شوند.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en-US" dirty="0" err="1" smtClean="0">
                <a:cs typeface="2  Baran" panose="00000400000000000000" pitchFamily="2" charset="-78"/>
              </a:rPr>
              <a:t>Psychomimetic</a:t>
            </a:r>
            <a:r>
              <a:rPr lang="en-US" dirty="0" smtClean="0">
                <a:cs typeface="2  Baran" panose="00000400000000000000" pitchFamily="2" charset="-78"/>
              </a:rPr>
              <a:t>: </a:t>
            </a:r>
            <a:r>
              <a:rPr lang="fa-IR" dirty="0" smtClean="0">
                <a:cs typeface="2  Baran" panose="00000400000000000000" pitchFamily="2" charset="-78"/>
              </a:rPr>
              <a:t>موادی که رفتار شبیه روان‌پریشی ایجاد می‌کنند (کاربرد محدود در دامپزشکی).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Psychedelic: </a:t>
            </a:r>
            <a:r>
              <a:rPr lang="fa-IR" dirty="0" smtClean="0">
                <a:cs typeface="2  Baran" panose="00000400000000000000" pitchFamily="2" charset="-78"/>
              </a:rPr>
              <a:t>اصطلاح رسانه‌ای، به معنی "ذهن‌نما"؛ کاربرد عملی محدود در دامپزشکی.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۲. </a:t>
            </a:r>
            <a:r>
              <a:rPr lang="fa-IR" b="1" dirty="0" smtClean="0">
                <a:cs typeface="2  Baran" panose="00000400000000000000" pitchFamily="2" charset="-78"/>
              </a:rPr>
              <a:t>مواد توهم‌زا (</a:t>
            </a:r>
            <a:r>
              <a:rPr lang="en-US" b="1" dirty="0" smtClean="0">
                <a:cs typeface="2  Baran" panose="00000400000000000000" pitchFamily="2" charset="-78"/>
              </a:rPr>
              <a:t>Hallucinogens)</a:t>
            </a:r>
          </a:p>
          <a:p>
            <a:pPr marL="0" indent="0" algn="r" rtl="1">
              <a:buNone/>
            </a:pPr>
            <a:r>
              <a:rPr lang="fa-IR" b="1" dirty="0" smtClean="0">
                <a:cs typeface="2  Baran" panose="00000400000000000000" pitchFamily="2" charset="-78"/>
              </a:rPr>
              <a:t>۲.۱ </a:t>
            </a:r>
            <a:r>
              <a:rPr lang="en-US" b="1" dirty="0" smtClean="0">
                <a:cs typeface="2  Baran" panose="00000400000000000000" pitchFamily="2" charset="-78"/>
              </a:rPr>
              <a:t>LSD </a:t>
            </a:r>
            <a:r>
              <a:rPr lang="fa-IR" b="1" dirty="0" smtClean="0">
                <a:cs typeface="2  Baran" panose="00000400000000000000" pitchFamily="2" charset="-78"/>
              </a:rPr>
              <a:t>و </a:t>
            </a:r>
            <a:r>
              <a:rPr lang="en-US" b="1" dirty="0" smtClean="0">
                <a:cs typeface="2  Baran" panose="00000400000000000000" pitchFamily="2" charset="-78"/>
              </a:rPr>
              <a:t>LSA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LSD (Lysergic acid diethylamide):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قوی‌ترین توهم‌زا، اثر بر گیرنده‌های سروتونین.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بدون رنگ و بو، معمولاً روی کاغذ، قرص کوچک یا مواد خوراکی اعمال می‌شود.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مکانیسم اثر: آنتاگونیست گیرنده‌های 5-</a:t>
            </a:r>
            <a:r>
              <a:rPr lang="en-US" dirty="0" smtClean="0">
                <a:cs typeface="2  Baran" panose="00000400000000000000" pitchFamily="2" charset="-78"/>
              </a:rPr>
              <a:t>HT2A </a:t>
            </a:r>
            <a:r>
              <a:rPr lang="fa-IR" dirty="0" smtClean="0">
                <a:cs typeface="2  Baran" panose="00000400000000000000" pitchFamily="2" charset="-78"/>
              </a:rPr>
              <a:t>و تأثیر روی سایر گیرنده‌های سروتونین و دوپامین.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علائم بالینی در حیوانات: سردرگمی، گشاد شدن مردمک، تغییر رفتار، لیسیدن یا گاز گرفتن هوا، تعقیب اشیا غیرواقعی.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درمان: مراقبت حمایتی، کاهش تحریکات محیطی، خود محدودشونده. تشخیص با تکنیک‌های </a:t>
            </a:r>
            <a:r>
              <a:rPr lang="en-US" dirty="0" smtClean="0">
                <a:cs typeface="2  Baran" panose="00000400000000000000" pitchFamily="2" charset="-78"/>
              </a:rPr>
              <a:t>HPLC، LC/MS </a:t>
            </a:r>
            <a:r>
              <a:rPr lang="fa-IR" dirty="0" smtClean="0">
                <a:cs typeface="2  Baran" panose="00000400000000000000" pitchFamily="2" charset="-78"/>
              </a:rPr>
              <a:t>و ایمونواسی.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</a:t>
            </a:r>
            <a:r>
              <a:rPr lang="en-US" dirty="0" smtClean="0">
                <a:cs typeface="2  Baran" panose="00000400000000000000" pitchFamily="2" charset="-78"/>
              </a:rPr>
              <a:t>LSA (Lysergic acid amide):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در دانه‌های </a:t>
            </a:r>
            <a:r>
              <a:rPr lang="en-US" dirty="0" smtClean="0">
                <a:cs typeface="2  Baran" panose="00000400000000000000" pitchFamily="2" charset="-78"/>
              </a:rPr>
              <a:t>Ipomoea </a:t>
            </a:r>
            <a:r>
              <a:rPr lang="en-US" dirty="0" err="1" smtClean="0">
                <a:cs typeface="2  Baran" panose="00000400000000000000" pitchFamily="2" charset="-78"/>
              </a:rPr>
              <a:t>violacea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و </a:t>
            </a:r>
            <a:r>
              <a:rPr lang="en-US" dirty="0" smtClean="0">
                <a:cs typeface="2  Baran" panose="00000400000000000000" pitchFamily="2" charset="-78"/>
              </a:rPr>
              <a:t>Hawaiian baby </a:t>
            </a:r>
            <a:r>
              <a:rPr lang="en-US" dirty="0" err="1" smtClean="0">
                <a:cs typeface="2  Baran" panose="00000400000000000000" pitchFamily="2" charset="-78"/>
              </a:rPr>
              <a:t>woodrose</a:t>
            </a:r>
            <a:r>
              <a:rPr lang="en-US" dirty="0" smtClean="0">
                <a:cs typeface="2  Baran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اثر حدود ۱۰ برابر کمتر از </a:t>
            </a:r>
            <a:r>
              <a:rPr lang="en-US" dirty="0" smtClean="0">
                <a:cs typeface="2  Baran" panose="00000400000000000000" pitchFamily="2" charset="-78"/>
              </a:rPr>
              <a:t>LSD.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برای فعال شدن، دانه‌ها باید شکسته، خیسانده یا جوانه زده شوند.</a:t>
            </a:r>
          </a:p>
        </p:txBody>
      </p:sp>
    </p:spTree>
    <p:extLst>
      <p:ext uri="{BB962C8B-B14F-4D97-AF65-F5344CB8AC3E}">
        <p14:creationId xmlns:p14="http://schemas.microsoft.com/office/powerpoint/2010/main" val="36128491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77240" y="165620"/>
            <a:ext cx="10515600" cy="981537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داروهای جداکننده (</a:t>
            </a:r>
            <a:r>
              <a:rPr lang="en-US" dirty="0" smtClean="0">
                <a:cs typeface="2  Baran" panose="00000400000000000000" pitchFamily="2" charset="-78"/>
              </a:rPr>
              <a:t>Dissociative Anesthetics)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1673" y="1246908"/>
            <a:ext cx="11715403" cy="5408815"/>
          </a:xfrm>
        </p:spPr>
        <p:txBody>
          <a:bodyPr>
            <a:normAutofit fontScale="55000" lnSpcReduction="20000"/>
          </a:bodyPr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. ۳.۱ معرفی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نام «جداکننده» به دلیل قطع ارتباط عملکردهای مغز: حسی، حرکتی و احساسی.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باعث حالت کاتالپسی می‌شوند.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مثال‌ها: </a:t>
            </a:r>
            <a:r>
              <a:rPr lang="en-US" dirty="0" smtClean="0">
                <a:cs typeface="2  Baran" panose="00000400000000000000" pitchFamily="2" charset="-78"/>
              </a:rPr>
              <a:t>Phencyclidine (PCP) </a:t>
            </a:r>
            <a:r>
              <a:rPr lang="fa-IR" dirty="0" smtClean="0">
                <a:cs typeface="2  Baran" panose="00000400000000000000" pitchFamily="2" charset="-78"/>
              </a:rPr>
              <a:t>و </a:t>
            </a:r>
            <a:r>
              <a:rPr lang="en-US" dirty="0" smtClean="0">
                <a:cs typeface="2  Baran" panose="00000400000000000000" pitchFamily="2" charset="-78"/>
              </a:rPr>
              <a:t>Ketamine.</a:t>
            </a: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۳.۲ فنسیکلیدین (</a:t>
            </a:r>
            <a:r>
              <a:rPr lang="en-US" dirty="0" smtClean="0">
                <a:cs typeface="2  Baran" panose="00000400000000000000" pitchFamily="2" charset="-78"/>
              </a:rPr>
              <a:t>PCP)</a:t>
            </a: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مصرف اصلی: سابقاً به عنوان بیهوش‌کننده (</a:t>
            </a:r>
            <a:r>
              <a:rPr lang="en-US" dirty="0" err="1" smtClean="0">
                <a:cs typeface="2  Baran" panose="00000400000000000000" pitchFamily="2" charset="-78"/>
              </a:rPr>
              <a:t>Sernyl</a:t>
            </a:r>
            <a:r>
              <a:rPr lang="en-US" dirty="0" smtClean="0">
                <a:cs typeface="2  Baran" panose="00000400000000000000" pitchFamily="2" charset="-78"/>
              </a:rPr>
              <a:t>) </a:t>
            </a:r>
            <a:r>
              <a:rPr lang="fa-IR" dirty="0" smtClean="0">
                <a:cs typeface="2  Baran" panose="00000400000000000000" pitchFamily="2" charset="-78"/>
              </a:rPr>
              <a:t>برای انسان و حیوانات.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اثر بالینی: کاهش پاسخ به درد، تحریک عصبی، روان‌پریشی، خشونت.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مکانیسم اثر: مهار غیررقابتی گیرنده </a:t>
            </a:r>
            <a:r>
              <a:rPr lang="en-US" dirty="0" smtClean="0">
                <a:cs typeface="2  Baran" panose="00000400000000000000" pitchFamily="2" charset="-78"/>
              </a:rPr>
              <a:t>NMDA، </a:t>
            </a:r>
            <a:r>
              <a:rPr lang="fa-IR" dirty="0" smtClean="0">
                <a:cs typeface="2  Baran" panose="00000400000000000000" pitchFamily="2" charset="-78"/>
              </a:rPr>
              <a:t>کاهش بازجذب </a:t>
            </a:r>
            <a:r>
              <a:rPr lang="en-US" dirty="0" smtClean="0">
                <a:cs typeface="2  Baran" panose="00000400000000000000" pitchFamily="2" charset="-78"/>
              </a:rPr>
              <a:t>NE، </a:t>
            </a:r>
            <a:r>
              <a:rPr lang="fa-IR" dirty="0" smtClean="0">
                <a:cs typeface="2  Baran" panose="00000400000000000000" pitchFamily="2" charset="-78"/>
              </a:rPr>
              <a:t>دوپامین و سروتونین.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علائم بالینی: سفتی عضلانی، اختلال حرکتی، تشنج، تاکیکاردی و هایپرتانسیون.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درمان: مراقبت حمایتی، اتاق تاریک و آرام، زغال فعال برای جلوگیری از بازجذب.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۳.۳ کتامین (</a:t>
            </a:r>
            <a:r>
              <a:rPr lang="en-US" dirty="0" smtClean="0">
                <a:cs typeface="2  Baran" panose="00000400000000000000" pitchFamily="2" charset="-78"/>
              </a:rPr>
              <a:t>Ketamine)</a:t>
            </a: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مصرف پزشکی: بیهوش‌کننده و ضد درد در دامپزشکی و پزشکی اضطراری.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مکانیسم اثر: مهار گیرنده </a:t>
            </a:r>
            <a:r>
              <a:rPr lang="en-US" dirty="0" smtClean="0">
                <a:cs typeface="2  Baran" panose="00000400000000000000" pitchFamily="2" charset="-78"/>
              </a:rPr>
              <a:t>NMDA </a:t>
            </a:r>
            <a:r>
              <a:rPr lang="fa-IR" dirty="0" smtClean="0">
                <a:cs typeface="2  Baran" panose="00000400000000000000" pitchFamily="2" charset="-78"/>
              </a:rPr>
              <a:t>و فعالیت روی گیرنده‌های غیر-</a:t>
            </a:r>
            <a:r>
              <a:rPr lang="en-US" dirty="0" smtClean="0">
                <a:cs typeface="2  Baran" panose="00000400000000000000" pitchFamily="2" charset="-78"/>
              </a:rPr>
              <a:t>NMDA، </a:t>
            </a:r>
            <a:r>
              <a:rPr lang="fa-IR" dirty="0" smtClean="0">
                <a:cs typeface="2  Baran" panose="00000400000000000000" pitchFamily="2" charset="-78"/>
              </a:rPr>
              <a:t>دوپامین، نیکوتین و اوپیوئید.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علائم بالینی:</a:t>
            </a: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گربه‌ها: افزایش تون عضلانی، گشاد شدن مردمک، رفتار عجیب.</a:t>
            </a: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سگ‌ها: تحریک، تشنج، افزایش ضربان قلب.</a:t>
            </a:r>
          </a:p>
          <a:p>
            <a:pPr algn="r" rtl="1"/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59220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66255" y="249382"/>
            <a:ext cx="5853545" cy="6495011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 علائم بالینی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 گربه‌ها: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شروع طی 2–4 ساعت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بی‌اشتهایی، استفراغ، افسردگی، تنگی نفس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سیانوز، غشاهای تیره (قهوه‌ای)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ادم صورت و پنجه‌ها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خون قهوه‌ای‌رنگ (متهموگلوبینمی)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مرگ معمولاً در اثر هیپوکسی یا نکروز کبدی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 سگ‌ها: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استفراغ زودرس (ممکن است اثر محافظتی داشته باشد)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بعد از 24–36 ساعت: بی‌حالی، درد شکم، زردی، آنمی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دوزهای بالا: متهموگلوبینمی، شوک، مرگ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🧪 </a:t>
            </a:r>
            <a:r>
              <a:rPr lang="fa-IR" dirty="0" smtClean="0">
                <a:cs typeface="2  Baran" panose="00000400000000000000" pitchFamily="2" charset="-78"/>
              </a:rPr>
              <a:t>یافته‌های آزمایشگاهی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خون قهوه‌ای‌رنگ (نشانه متهموگلوبینمی)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حضور </a:t>
            </a:r>
            <a:r>
              <a:rPr lang="en-US" dirty="0" smtClean="0">
                <a:cs typeface="2  Baran" panose="00000400000000000000" pitchFamily="2" charset="-78"/>
              </a:rPr>
              <a:t>Heinz bodies </a:t>
            </a:r>
            <a:r>
              <a:rPr lang="fa-IR" dirty="0" smtClean="0">
                <a:cs typeface="2  Baran" panose="00000400000000000000" pitchFamily="2" charset="-78"/>
              </a:rPr>
              <a:t>در گربه و سگ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افزایش </a:t>
            </a:r>
            <a:r>
              <a:rPr lang="en-US" dirty="0" smtClean="0">
                <a:cs typeface="2  Baran" panose="00000400000000000000" pitchFamily="2" charset="-78"/>
              </a:rPr>
              <a:t>ALT، AST، ALP </a:t>
            </a:r>
            <a:r>
              <a:rPr lang="fa-IR" dirty="0" smtClean="0">
                <a:cs typeface="2  Baran" panose="00000400000000000000" pitchFamily="2" charset="-78"/>
              </a:rPr>
              <a:t>و بیلی‌روبین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موارد شدید: اختلال زمان پروترومبین (</a:t>
            </a:r>
            <a:r>
              <a:rPr lang="en-US" dirty="0" smtClean="0">
                <a:cs typeface="2  Baran" panose="00000400000000000000" pitchFamily="2" charset="-78"/>
              </a:rPr>
              <a:t>PT/PTT)، </a:t>
            </a:r>
            <a:r>
              <a:rPr lang="fa-IR" dirty="0" smtClean="0">
                <a:cs typeface="2  Baran" panose="00000400000000000000" pitchFamily="2" charset="-78"/>
              </a:rPr>
              <a:t>هیپوآلبومینمی</a:t>
            </a:r>
          </a:p>
          <a:p>
            <a:pPr marL="0" indent="0" algn="r" rtl="1">
              <a:buNone/>
            </a:pPr>
            <a:endParaRPr lang="fa-IR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199" y="177338"/>
            <a:ext cx="5864629" cy="6567055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فارماکوکینتیک (</a:t>
            </a:r>
            <a:r>
              <a:rPr lang="en-US" dirty="0" err="1" smtClean="0">
                <a:cs typeface="2  Baran" panose="00000400000000000000" pitchFamily="2" charset="-78"/>
              </a:rPr>
              <a:t>Toxicokinetics</a:t>
            </a:r>
            <a:r>
              <a:rPr lang="en-US" dirty="0" smtClean="0">
                <a:cs typeface="2  Baran" panose="00000400000000000000" pitchFamily="2" charset="-78"/>
              </a:rPr>
              <a:t>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جذب سریع از معده و روده.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متابولیسم در کبد از سه مسیر: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1.	گلوکورونیداسیون (</a:t>
            </a:r>
            <a:r>
              <a:rPr lang="en-US" dirty="0" smtClean="0">
                <a:cs typeface="2  Baran" panose="00000400000000000000" pitchFamily="2" charset="-78"/>
              </a:rPr>
              <a:t>Phase II)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2.	</a:t>
            </a:r>
            <a:r>
              <a:rPr lang="fa-IR" dirty="0" smtClean="0">
                <a:cs typeface="2  Baran" panose="00000400000000000000" pitchFamily="2" charset="-78"/>
              </a:rPr>
              <a:t>سولفاته شدن (</a:t>
            </a:r>
            <a:r>
              <a:rPr lang="en-US" dirty="0" smtClean="0">
                <a:cs typeface="2  Baran" panose="00000400000000000000" pitchFamily="2" charset="-78"/>
              </a:rPr>
              <a:t>Phase II)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3.	</a:t>
            </a:r>
            <a:r>
              <a:rPr lang="fa-IR" dirty="0" smtClean="0">
                <a:cs typeface="2  Baran" panose="00000400000000000000" pitchFamily="2" charset="-78"/>
              </a:rPr>
              <a:t>اکسیداسیون توسط </a:t>
            </a:r>
            <a:r>
              <a:rPr lang="en-US" dirty="0" smtClean="0">
                <a:cs typeface="2  Baran" panose="00000400000000000000" pitchFamily="2" charset="-78"/>
              </a:rPr>
              <a:t>CYP450 (Phase I) → </a:t>
            </a:r>
            <a:r>
              <a:rPr lang="fa-IR" dirty="0" smtClean="0">
                <a:cs typeface="2  Baran" panose="00000400000000000000" pitchFamily="2" charset="-78"/>
              </a:rPr>
              <a:t>تولید متابولیت سمی </a:t>
            </a:r>
            <a:r>
              <a:rPr lang="en-US" dirty="0" smtClean="0">
                <a:cs typeface="2  Baran" panose="00000400000000000000" pitchFamily="2" charset="-78"/>
              </a:rPr>
              <a:t>NAPQI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گربه‌ها کمبود آنزیم </a:t>
            </a:r>
            <a:r>
              <a:rPr lang="en-US" dirty="0" smtClean="0">
                <a:cs typeface="2  Baran" panose="00000400000000000000" pitchFamily="2" charset="-78"/>
              </a:rPr>
              <a:t>UDP-glucuronosyltransferase </a:t>
            </a:r>
            <a:r>
              <a:rPr lang="fa-IR" dirty="0" smtClean="0">
                <a:cs typeface="2  Baran" panose="00000400000000000000" pitchFamily="2" charset="-78"/>
              </a:rPr>
              <a:t>دارند → تجمع متابولیت سمی.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</a:t>
            </a:r>
            <a:r>
              <a:rPr lang="en-US" dirty="0" smtClean="0">
                <a:cs typeface="2  Baran" panose="00000400000000000000" pitchFamily="2" charset="-78"/>
              </a:rPr>
              <a:t>NAPQI </a:t>
            </a:r>
            <a:r>
              <a:rPr lang="fa-IR" dirty="0" smtClean="0">
                <a:cs typeface="2  Baran" panose="00000400000000000000" pitchFamily="2" charset="-78"/>
              </a:rPr>
              <a:t>در حالت طبیعی با گلوتاتیون (</a:t>
            </a:r>
            <a:r>
              <a:rPr lang="en-US" dirty="0" smtClean="0">
                <a:cs typeface="2  Baran" panose="00000400000000000000" pitchFamily="2" charset="-78"/>
              </a:rPr>
              <a:t>GSH) </a:t>
            </a:r>
            <a:r>
              <a:rPr lang="fa-IR" dirty="0" smtClean="0">
                <a:cs typeface="2  Baran" panose="00000400000000000000" pitchFamily="2" charset="-78"/>
              </a:rPr>
              <a:t>خنثی می‌شود، اما در دوز بالا یا کاهش </a:t>
            </a:r>
            <a:r>
              <a:rPr lang="en-US" dirty="0" smtClean="0">
                <a:cs typeface="2  Baran" panose="00000400000000000000" pitchFamily="2" charset="-78"/>
              </a:rPr>
              <a:t>GSH (</a:t>
            </a:r>
            <a:r>
              <a:rPr lang="fa-IR" dirty="0" smtClean="0">
                <a:cs typeface="2  Baran" panose="00000400000000000000" pitchFamily="2" charset="-78"/>
              </a:rPr>
              <a:t>مثلاً در گرسنگی) سمیت رخ می‌دهد.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محصول دیگر، </a:t>
            </a:r>
            <a:r>
              <a:rPr lang="en-US" dirty="0" smtClean="0">
                <a:cs typeface="2  Baran" panose="00000400000000000000" pitchFamily="2" charset="-78"/>
              </a:rPr>
              <a:t>PAP (</a:t>
            </a:r>
            <a:r>
              <a:rPr lang="fa-IR" dirty="0" smtClean="0">
                <a:cs typeface="2  Baran" panose="00000400000000000000" pitchFamily="2" charset="-78"/>
              </a:rPr>
              <a:t>پاراآمینوفنول) نیز باعث آسیب گلبولی در سگ و گربه می‌شود.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⚙️ مکانیسم سمیت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تجمع </a:t>
            </a:r>
            <a:r>
              <a:rPr lang="en-US" dirty="0" smtClean="0">
                <a:cs typeface="2  Baran" panose="00000400000000000000" pitchFamily="2" charset="-78"/>
              </a:rPr>
              <a:t>NAPQI → </a:t>
            </a:r>
            <a:r>
              <a:rPr lang="fa-IR" dirty="0" smtClean="0">
                <a:cs typeface="2  Baran" panose="00000400000000000000" pitchFamily="2" charset="-78"/>
              </a:rPr>
              <a:t>آسیب اکسیداتیو به سلول‌های کبدی (ناحیه مرکزی لوبول)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تخلیه‌ی گلوتاتیون → آسیب میتوکندری، مرگ سلولی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گلبول قرمز، </a:t>
            </a:r>
            <a:r>
              <a:rPr lang="en-US" dirty="0" smtClean="0">
                <a:cs typeface="2  Baran" panose="00000400000000000000" pitchFamily="2" charset="-78"/>
              </a:rPr>
              <a:t>PAP → </a:t>
            </a:r>
            <a:r>
              <a:rPr lang="fa-IR" dirty="0" smtClean="0">
                <a:cs typeface="2  Baran" panose="00000400000000000000" pitchFamily="2" charset="-78"/>
              </a:rPr>
              <a:t>متهموگلوبین و </a:t>
            </a:r>
            <a:r>
              <a:rPr lang="en-US" dirty="0" smtClean="0">
                <a:cs typeface="2  Baran" panose="00000400000000000000" pitchFamily="2" charset="-78"/>
              </a:rPr>
              <a:t>Heinz body formation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نتیجه: هیپوکسی، همولیز، نارسایی کبدی</a:t>
            </a:r>
          </a:p>
        </p:txBody>
      </p:sp>
    </p:spTree>
    <p:extLst>
      <p:ext uri="{BB962C8B-B14F-4D97-AF65-F5344CB8AC3E}">
        <p14:creationId xmlns:p14="http://schemas.microsoft.com/office/powerpoint/2010/main" val="172402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17269" y="124286"/>
            <a:ext cx="10965872" cy="5017201"/>
          </a:xfrm>
        </p:spPr>
        <p:txBody>
          <a:bodyPr>
            <a:normAutofit fontScale="70000" lnSpcReduction="20000"/>
          </a:bodyPr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درمان (</a:t>
            </a:r>
            <a:r>
              <a:rPr lang="en-US" dirty="0" smtClean="0">
                <a:cs typeface="2  Baran" panose="00000400000000000000" pitchFamily="2" charset="-78"/>
              </a:rPr>
              <a:t>Management)</a:t>
            </a: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1. </a:t>
            </a:r>
            <a:r>
              <a:rPr lang="fa-IR" dirty="0" smtClean="0">
                <a:cs typeface="2  Baran" panose="00000400000000000000" pitchFamily="2" charset="-78"/>
              </a:rPr>
              <a:t>اقدامات اولیه: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در کمتر از 6 ساعت: استفراغ القایی یا شستشوی معده + زغال فعال + مسهل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اکسیژن و مایعات در موارد هیپوکسی و شوک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2. درمان اختصاصی: جدول 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سایر موارد: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انتقال خون در آنمی شدید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</a:t>
            </a:r>
            <a:r>
              <a:rPr lang="en-US" dirty="0" smtClean="0">
                <a:cs typeface="2  Baran" panose="00000400000000000000" pitchFamily="2" charset="-78"/>
              </a:rPr>
              <a:t>Cimetidine </a:t>
            </a:r>
            <a:r>
              <a:rPr lang="fa-IR" dirty="0" smtClean="0">
                <a:cs typeface="2  Baran" panose="00000400000000000000" pitchFamily="2" charset="-78"/>
              </a:rPr>
              <a:t>ممکن است با مهار </a:t>
            </a:r>
            <a:r>
              <a:rPr lang="en-US" dirty="0" smtClean="0">
                <a:cs typeface="2  Baran" panose="00000400000000000000" pitchFamily="2" charset="-78"/>
              </a:rPr>
              <a:t>CYP450 </a:t>
            </a:r>
            <a:r>
              <a:rPr lang="fa-IR" dirty="0" smtClean="0">
                <a:cs typeface="2  Baran" panose="00000400000000000000" pitchFamily="2" charset="-78"/>
              </a:rPr>
              <a:t>مفید باشد (ولی در دوز بالا).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🔸 درمان طی 8 ساعت اول مؤثرتر است؛ تأخیر بیش از 24 ساعت → پیش‌آگهی ضعیف.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🧬 یافته‌های کالبدگشایی (</a:t>
            </a:r>
            <a:r>
              <a:rPr lang="en-US" dirty="0" smtClean="0">
                <a:cs typeface="2  Baran" panose="00000400000000000000" pitchFamily="2" charset="-78"/>
              </a:rPr>
              <a:t>Postmortem)</a:t>
            </a:r>
          </a:p>
          <a:p>
            <a:pPr algn="r" rtl="1"/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یرقان، نکروز مرکزی لوبول کبد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ادم زیرجلدی در سر و اندام قدامی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•	تغییر رنگ بافت‌ها به قهوه‌ای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endParaRPr lang="en-US" dirty="0">
              <a:cs typeface="2  Baran" panose="00000400000000000000" pitchFamily="2" charset="-78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171951"/>
              </p:ext>
            </p:extLst>
          </p:nvPr>
        </p:nvGraphicFramePr>
        <p:xfrm>
          <a:off x="422562" y="5037515"/>
          <a:ext cx="11414763" cy="17540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04921">
                  <a:extLst>
                    <a:ext uri="{9D8B030D-6E8A-4147-A177-3AD203B41FA5}">
                      <a16:colId xmlns:a16="http://schemas.microsoft.com/office/drawing/2014/main" val="2832082075"/>
                    </a:ext>
                  </a:extLst>
                </a:gridCol>
                <a:gridCol w="3804921">
                  <a:extLst>
                    <a:ext uri="{9D8B030D-6E8A-4147-A177-3AD203B41FA5}">
                      <a16:colId xmlns:a16="http://schemas.microsoft.com/office/drawing/2014/main" val="2804037636"/>
                    </a:ext>
                  </a:extLst>
                </a:gridCol>
                <a:gridCol w="3804921">
                  <a:extLst>
                    <a:ext uri="{9D8B030D-6E8A-4147-A177-3AD203B41FA5}">
                      <a16:colId xmlns:a16="http://schemas.microsoft.com/office/drawing/2014/main" val="1983809663"/>
                    </a:ext>
                  </a:extLst>
                </a:gridCol>
              </a:tblGrid>
              <a:tr h="26746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دارو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مکانیسم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دوز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9486886"/>
                  </a:ext>
                </a:extLst>
              </a:tr>
              <a:tr h="26904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N-acetylcysteine (NAC)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منبع سولفید و پیش‌ساز گلوتاتیون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140 mg/kg IV </a:t>
                      </a:r>
                      <a:r>
                        <a:rPr lang="ar-SA" sz="1200">
                          <a:effectLst/>
                        </a:rPr>
                        <a:t>یا</a:t>
                      </a:r>
                      <a:r>
                        <a:rPr lang="en-US" sz="1200">
                          <a:effectLst/>
                        </a:rPr>
                        <a:t> PO </a:t>
                      </a:r>
                      <a:r>
                        <a:rPr lang="ar-SA" sz="1200">
                          <a:effectLst/>
                        </a:rPr>
                        <a:t>سپس 70</a:t>
                      </a:r>
                      <a:r>
                        <a:rPr lang="en-US" sz="1200">
                          <a:effectLst/>
                        </a:rPr>
                        <a:t> mg/kg </a:t>
                      </a:r>
                      <a:r>
                        <a:rPr lang="ar-SA" sz="1200">
                          <a:effectLst/>
                        </a:rPr>
                        <a:t>هر 6 ساعت تا 48 ساعت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88456654"/>
                  </a:ext>
                </a:extLst>
              </a:tr>
              <a:tr h="26904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S-adenosylmethionine (SAMe)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افزایش سولفاته شدن و گلوتاتیون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سگ: 40</a:t>
                      </a:r>
                      <a:r>
                        <a:rPr lang="en-US" sz="1200">
                          <a:effectLst/>
                        </a:rPr>
                        <a:t> mg/kg PO</a:t>
                      </a:r>
                      <a:r>
                        <a:rPr lang="ar-SA" sz="1200">
                          <a:effectLst/>
                        </a:rPr>
                        <a:t>؛ گربه: 180</a:t>
                      </a:r>
                      <a:r>
                        <a:rPr lang="en-US" sz="1200">
                          <a:effectLst/>
                        </a:rPr>
                        <a:t> mg/kg PO </a:t>
                      </a:r>
                      <a:r>
                        <a:rPr lang="ar-SA" sz="1200">
                          <a:effectLst/>
                        </a:rPr>
                        <a:t>هر 12 ساعت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58527035"/>
                  </a:ext>
                </a:extLst>
              </a:tr>
              <a:tr h="26904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Sodium sulfate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منبع سولفات، مشابه</a:t>
                      </a:r>
                      <a:r>
                        <a:rPr lang="en-US" sz="1200">
                          <a:effectLst/>
                        </a:rPr>
                        <a:t> NAC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50 mg/kg IV </a:t>
                      </a:r>
                      <a:r>
                        <a:rPr lang="ar-SA" sz="1200">
                          <a:effectLst/>
                        </a:rPr>
                        <a:t>هر 4 ساعت × 6 نوبت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6289043"/>
                  </a:ext>
                </a:extLst>
              </a:tr>
              <a:tr h="26904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Ascorbic acid (Vit C)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کاهش متهموگلوبین (آهسته)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30 mg/kg PO </a:t>
                      </a:r>
                      <a:r>
                        <a:rPr lang="ar-SA" sz="1200" dirty="0">
                          <a:effectLst/>
                        </a:rPr>
                        <a:t>هر 6 ساعت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899617246"/>
                  </a:ext>
                </a:extLst>
              </a:tr>
              <a:tr h="26904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Methylene blue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کاهش سریع متهموگلوبین (خطرناک در گربه)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فقط در موارد اضطراری، با احتیاط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43376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647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37912"/>
            <a:ext cx="10515600" cy="504940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تعریف و کاربردهای بالینی </a:t>
            </a:r>
            <a:r>
              <a:rPr lang="en-US" dirty="0" smtClean="0">
                <a:cs typeface="2  Baran" panose="00000400000000000000" pitchFamily="2" charset="-78"/>
              </a:rPr>
              <a:t>NSAIDs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1163007"/>
              </p:ext>
            </p:extLst>
          </p:nvPr>
        </p:nvGraphicFramePr>
        <p:xfrm>
          <a:off x="338050" y="2953789"/>
          <a:ext cx="5648499" cy="2506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82833">
                  <a:extLst>
                    <a:ext uri="{9D8B030D-6E8A-4147-A177-3AD203B41FA5}">
                      <a16:colId xmlns:a16="http://schemas.microsoft.com/office/drawing/2014/main" val="843700637"/>
                    </a:ext>
                  </a:extLst>
                </a:gridCol>
                <a:gridCol w="1882833">
                  <a:extLst>
                    <a:ext uri="{9D8B030D-6E8A-4147-A177-3AD203B41FA5}">
                      <a16:colId xmlns:a16="http://schemas.microsoft.com/office/drawing/2014/main" val="1058774410"/>
                    </a:ext>
                  </a:extLst>
                </a:gridCol>
                <a:gridCol w="1882833">
                  <a:extLst>
                    <a:ext uri="{9D8B030D-6E8A-4147-A177-3AD203B41FA5}">
                      <a16:colId xmlns:a16="http://schemas.microsoft.com/office/drawing/2014/main" val="3743576219"/>
                    </a:ext>
                  </a:extLst>
                </a:gridCol>
              </a:tblGrid>
              <a:tr h="60405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نوع</a:t>
                      </a:r>
                      <a:r>
                        <a:rPr lang="en-US" sz="1400" dirty="0">
                          <a:effectLst/>
                        </a:rPr>
                        <a:t> COX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3" marR="4693" marT="4693" marB="4693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محل و نقش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3" marR="4693" marT="4693" marB="4693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مهار و پیامد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3" marR="4693" marT="4693" marB="4693" anchor="ctr"/>
                </a:tc>
                <a:extLst>
                  <a:ext uri="{0D108BD9-81ED-4DB2-BD59-A6C34878D82A}">
                    <a16:rowId xmlns:a16="http://schemas.microsoft.com/office/drawing/2014/main" val="3290836326"/>
                  </a:ext>
                </a:extLst>
              </a:tr>
              <a:tr h="60405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COX-1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3" marR="4693" marT="4693" marB="4693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در اکثر بافت‌ها؛ تنظیم خون‌رسانی معده و کلیه، تجمع پلاکتی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3" marR="4693" marT="4693" marB="4693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مهار آن → زخم گوارشی، نفروتوکسیسیته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3" marR="4693" marT="4693" marB="4693" anchor="ctr"/>
                </a:tc>
                <a:extLst>
                  <a:ext uri="{0D108BD9-81ED-4DB2-BD59-A6C34878D82A}">
                    <a16:rowId xmlns:a16="http://schemas.microsoft.com/office/drawing/2014/main" val="1697428307"/>
                  </a:ext>
                </a:extLst>
              </a:tr>
              <a:tr h="60405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COX-2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3" marR="4693" marT="4693" marB="4693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در نواحی التهابی القا می‌شود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3" marR="4693" marT="4693" marB="4693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مهار آن → اثر ضدالتهابی و ضددرد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3" marR="4693" marT="4693" marB="4693" anchor="ctr"/>
                </a:tc>
                <a:extLst>
                  <a:ext uri="{0D108BD9-81ED-4DB2-BD59-A6C34878D82A}">
                    <a16:rowId xmlns:a16="http://schemas.microsoft.com/office/drawing/2014/main" val="392145449"/>
                  </a:ext>
                </a:extLst>
              </a:tr>
              <a:tr h="60405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COX-3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3" marR="4693" marT="4693" marB="4693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در سگ‌ها فعال ولی در انسان غیرفعال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3" marR="4693" marT="4693" marB="4693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نقش نامشخص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93" marR="4693" marT="4693" marB="4693" anchor="ctr"/>
                </a:tc>
                <a:extLst>
                  <a:ext uri="{0D108BD9-81ED-4DB2-BD59-A6C34878D82A}">
                    <a16:rowId xmlns:a16="http://schemas.microsoft.com/office/drawing/2014/main" val="2126595139"/>
                  </a:ext>
                </a:extLst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9011" y="980902"/>
            <a:ext cx="11654444" cy="5746865"/>
          </a:xfrm>
        </p:spPr>
        <p:txBody>
          <a:bodyPr>
            <a:normAutofit fontScale="62500" lnSpcReduction="20000"/>
          </a:bodyPr>
          <a:lstStyle/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NSAIDs </a:t>
            </a:r>
            <a:r>
              <a:rPr lang="fa-IR" dirty="0" smtClean="0">
                <a:cs typeface="2  Baran" panose="00000400000000000000" pitchFamily="2" charset="-78"/>
              </a:rPr>
              <a:t>داروهای غیر استروئیدی هستند که با مهار التهاب، کاهش درد و تب و اثرات ضدترومبوتیک در دوزهای پایین عمل می‌کنند.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کاربردها در دامپزشکی: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درمان بیماری‌های ارتوپدی (به‌ویژه در سگ‌ها)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کنترل درد و تب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درمان التهاب مزمن و حاد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نمونه‌ها: آسپیرین، ایبوپروفن، ناپروکسن، فنیل‌بوتازون، پیروکسیکام، ایندومتاسین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. فارماکولوژی تطبیقی و سمیت بین گونه‌ها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سگ‌ها: بسیار حساس به ایبوپروفن و ناپروکسن → حتی ۵ </a:t>
            </a:r>
            <a:r>
              <a:rPr lang="en-US" dirty="0" smtClean="0">
                <a:cs typeface="2  Baran" panose="00000400000000000000" pitchFamily="2" charset="-78"/>
              </a:rPr>
              <a:t>mg/kg </a:t>
            </a:r>
            <a:r>
              <a:rPr lang="fa-IR" dirty="0" smtClean="0">
                <a:cs typeface="2  Baran" panose="00000400000000000000" pitchFamily="2" charset="-78"/>
              </a:rPr>
              <a:t>باعث عوارض می‌شود.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گربه‌ها: متابولیسم گلوکورونیداسیون ضعیف → مستعد مسمومیت با سالیسیلات‌ها.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اسب‌ها: تحمل بالاتر نسبت به ناپروکسن؛ فنیل‌بوتازون داروی رایج ولی خطرناک در مصرف مزمن.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لاشخورهای آسیایی: حساسیت شدید به دیکلوفناک و کتوپروفن → نارسایی کلیوی کشنده.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عوامل مستعدکننده سمیت: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سن بالا/پایین، بیماری کلیوی یا کبدی، دهیدراسیون، نارسایی قلبی، و مصرف همزمان با داروهای نفروتوکسیک.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۴. فارماکوکینتیک (جذب، توزیع، متابولیسم، دفع)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جذب: سریع در معده (</a:t>
            </a:r>
            <a:r>
              <a:rPr lang="en-US" dirty="0" err="1" smtClean="0">
                <a:cs typeface="2  Baran" panose="00000400000000000000" pitchFamily="2" charset="-78"/>
              </a:rPr>
              <a:t>pKa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fa-IR" dirty="0" smtClean="0">
                <a:cs typeface="2  Baran" panose="00000400000000000000" pitchFamily="2" charset="-78"/>
              </a:rPr>
              <a:t>کمتر از ۴.۵)، پیک پلاسمایی در ≤۳ ساعت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اتصال پروتئینی: بالا (۹۸–۹۹٪)؛ در هیپوآلبومینمی افزایش جزء آزاد و سمیت بیشتر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متابولیسم: عمدتاً در کبد (اکسیداسیون فاز </a:t>
            </a:r>
            <a:r>
              <a:rPr lang="en-US" dirty="0" smtClean="0">
                <a:cs typeface="2  Baran" panose="00000400000000000000" pitchFamily="2" charset="-78"/>
              </a:rPr>
              <a:t>I، </a:t>
            </a:r>
            <a:r>
              <a:rPr lang="fa-IR" dirty="0" smtClean="0">
                <a:cs typeface="2  Baran" panose="00000400000000000000" pitchFamily="2" charset="-78"/>
              </a:rPr>
              <a:t>سپس کونژوگاسیون فاز </a:t>
            </a:r>
            <a:r>
              <a:rPr lang="en-US" dirty="0" smtClean="0">
                <a:cs typeface="2  Baran" panose="00000400000000000000" pitchFamily="2" charset="-78"/>
              </a:rPr>
              <a:t>II)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•	</a:t>
            </a:r>
            <a:r>
              <a:rPr lang="fa-IR" dirty="0" smtClean="0">
                <a:cs typeface="2  Baran" panose="00000400000000000000" pitchFamily="2" charset="-78"/>
              </a:rPr>
              <a:t>دفع: از راه صفرا و ادرار (وابسته به </a:t>
            </a:r>
            <a:r>
              <a:rPr lang="en-US" dirty="0" smtClean="0">
                <a:cs typeface="2  Baran" panose="00000400000000000000" pitchFamily="2" charset="-78"/>
              </a:rPr>
              <a:t>pH </a:t>
            </a:r>
            <a:r>
              <a:rPr lang="fa-IR" dirty="0" smtClean="0">
                <a:cs typeface="2  Baran" panose="00000400000000000000" pitchFamily="2" charset="-78"/>
              </a:rPr>
              <a:t>ادرار)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چرخه انتروهپاتیک: در سگ‌ها شایع (علت نیمه‌عمر طولانی‌تر و حساسیت بیشتر)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۵. مکانیسم اثر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NSAIDs </a:t>
            </a:r>
            <a:r>
              <a:rPr lang="fa-IR" dirty="0" smtClean="0">
                <a:cs typeface="2  Baran" panose="00000400000000000000" pitchFamily="2" charset="-78"/>
              </a:rPr>
              <a:t>با مهار آنزیم سیکلواکسیژناز (</a:t>
            </a:r>
            <a:r>
              <a:rPr lang="en-US" dirty="0" smtClean="0">
                <a:cs typeface="2  Baran" panose="00000400000000000000" pitchFamily="2" charset="-78"/>
              </a:rPr>
              <a:t>COX) </a:t>
            </a:r>
            <a:r>
              <a:rPr lang="fa-IR" dirty="0" smtClean="0">
                <a:cs typeface="2  Baran" panose="00000400000000000000" pitchFamily="2" charset="-78"/>
              </a:rPr>
              <a:t>مسیر سنتز پروستاگلاندین‌ها را مهار می‌کنند.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1268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133004" y="177338"/>
            <a:ext cx="5886796" cy="6417426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. تشخیص و یافته‌های آزمایشگاهی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</a:t>
            </a:r>
            <a:r>
              <a:rPr lang="en-US" dirty="0" smtClean="0">
                <a:cs typeface="2  Baran" panose="00000400000000000000" pitchFamily="2" charset="-78"/>
              </a:rPr>
              <a:t>CBC: </a:t>
            </a:r>
            <a:r>
              <a:rPr lang="fa-IR" dirty="0" smtClean="0">
                <a:cs typeface="2  Baran" panose="00000400000000000000" pitchFamily="2" charset="-78"/>
              </a:rPr>
              <a:t>آنمی میکروسیتیک هیپوکروم (خون‌ریزی مزمن)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بیوشیمی: افزایش </a:t>
            </a:r>
            <a:r>
              <a:rPr lang="en-US" dirty="0" smtClean="0">
                <a:cs typeface="2  Baran" panose="00000400000000000000" pitchFamily="2" charset="-78"/>
              </a:rPr>
              <a:t>ALT، AST، ALP، </a:t>
            </a:r>
            <a:r>
              <a:rPr lang="fa-IR" dirty="0" smtClean="0">
                <a:cs typeface="2  Baran" panose="00000400000000000000" pitchFamily="2" charset="-78"/>
              </a:rPr>
              <a:t>بیلی‌روبین، </a:t>
            </a:r>
            <a:r>
              <a:rPr lang="en-US" dirty="0" smtClean="0">
                <a:cs typeface="2  Baran" panose="00000400000000000000" pitchFamily="2" charset="-78"/>
              </a:rPr>
              <a:t>BUN، </a:t>
            </a:r>
            <a:r>
              <a:rPr lang="fa-IR" dirty="0" smtClean="0">
                <a:cs typeface="2  Baran" panose="00000400000000000000" pitchFamily="2" charset="-78"/>
              </a:rPr>
              <a:t>کراتینین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ادرار: پروتئینوری، هماتوری، ایزوستنوری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تصویربرداری: ضخیم شدن دیواره معده، وجود گاز آزاد در سوراخ شدگی، ادم کلیه در سونوگرافی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۹. درمان مسمومیت (</a:t>
            </a:r>
            <a:r>
              <a:rPr lang="en-US" dirty="0" smtClean="0">
                <a:cs typeface="2  Baran" panose="00000400000000000000" pitchFamily="2" charset="-78"/>
              </a:rPr>
              <a:t>NSAID </a:t>
            </a:r>
            <a:r>
              <a:rPr lang="en-US" dirty="0" err="1" smtClean="0">
                <a:cs typeface="2  Baran" panose="00000400000000000000" pitchFamily="2" charset="-78"/>
              </a:rPr>
              <a:t>toxicosis</a:t>
            </a:r>
            <a:r>
              <a:rPr lang="en-US" dirty="0" smtClean="0">
                <a:cs typeface="2  Baran" panose="00000400000000000000" pitchFamily="2" charset="-78"/>
              </a:rPr>
              <a:t>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اقدامات اولیه: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1.	قطع فوری دارو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2.	القای استفراغ (در صورت مصرف اخیر) یا شستشوی معده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3.	زغال فعال (</a:t>
            </a:r>
            <a:r>
              <a:rPr lang="en-US" dirty="0" smtClean="0">
                <a:cs typeface="2  Baran" panose="00000400000000000000" pitchFamily="2" charset="-78"/>
              </a:rPr>
              <a:t>Activated charcoal) – </a:t>
            </a:r>
            <a:r>
              <a:rPr lang="fa-IR" dirty="0" smtClean="0">
                <a:cs typeface="2  Baran" panose="00000400000000000000" pitchFamily="2" charset="-78"/>
              </a:rPr>
              <a:t>یک دوز کافی است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4.	درمان حمایتی: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مایع‌درمانی با سرم نرمال سالین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مانیتورینگ کلیوی و الکترولیت‌ها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o	</a:t>
            </a:r>
            <a:r>
              <a:rPr lang="fa-IR" dirty="0" smtClean="0">
                <a:cs typeface="2  Baran" panose="00000400000000000000" pitchFamily="2" charset="-78"/>
              </a:rPr>
              <a:t>استفاده از لیپید تراپی وریدی در موارد شدید ایبوپروفن/ناپروکسن</a:t>
            </a: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6172199" y="177338"/>
            <a:ext cx="5859087" cy="6417426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. سمیت‌ها و عوارض جانبی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الف) گوارشی: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شایع‌ترین: استفراغ، اسهال، ملنا، درد شکم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زخم و سوراخ شدگی معده یا دوازدهه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در اسب: زخم در قسمت غددی معده و مجاور </a:t>
            </a:r>
            <a:r>
              <a:rPr lang="en-US" dirty="0" err="1" smtClean="0">
                <a:cs typeface="2  Baran" panose="00000400000000000000" pitchFamily="2" charset="-78"/>
              </a:rPr>
              <a:t>margo</a:t>
            </a:r>
            <a:r>
              <a:rPr lang="en-US" dirty="0" smtClean="0">
                <a:cs typeface="2  Baran" panose="00000400000000000000" pitchFamily="2" charset="-78"/>
              </a:rPr>
              <a:t> </a:t>
            </a:r>
            <a:r>
              <a:rPr lang="en-US" dirty="0" err="1" smtClean="0">
                <a:cs typeface="2  Baran" panose="00000400000000000000" pitchFamily="2" charset="-78"/>
              </a:rPr>
              <a:t>plicatus</a:t>
            </a:r>
            <a:endParaRPr lang="en-US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ب) کلیوی: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نکروز پاپیلای کلیه، نارسایی حاد کلیوی، کاهش توان تغلیظ ادرار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عوامل مستعد: دهیدراسیون، بیهوشی، نارسایی قلبی، داروهای نفروتوکسیک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ج) کبدی: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افزایش موقتی آنزیم‌های کبدی شایع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و	هپاتوتوکسیسیته شدید نادر؛ بیشتر در سگ‌ها با مصرف کارپروفن (به‌ویژه نژاد لابرادور)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د) خونی و سایر: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کم‌خونی (به‌ویژه از دست دادن خون مزمن)، ترومبوسیتوپنی، افزایش زمان خونریزی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واکنش‌های آلرژیک و نادر، تأخیر زایمان، تغییرات غضروفی در حیوانات در حال رشد</a:t>
            </a:r>
          </a:p>
          <a:p>
            <a:pPr marL="0" indent="0" algn="r" rtl="1">
              <a:buNone/>
            </a:pPr>
            <a:endParaRPr lang="fa-IR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endParaRPr lang="fa-IR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endParaRPr lang="en-US" dirty="0" smtClean="0">
              <a:cs typeface="2  Baran" panose="00000400000000000000" pitchFamily="2" charset="-78"/>
            </a:endParaRPr>
          </a:p>
          <a:p>
            <a:pPr algn="r" rtl="1"/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085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493222"/>
            <a:ext cx="10515600" cy="6095999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5.	درمان محافظ گوارش:</a:t>
            </a:r>
          </a:p>
          <a:p>
            <a:pPr marL="0" indent="0" algn="r" rtl="1">
              <a:buNone/>
            </a:pPr>
            <a:endParaRPr lang="fa-IR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endParaRPr lang="fa-IR" dirty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endParaRPr lang="fa-IR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endParaRPr lang="fa-IR" dirty="0" smtClean="0">
              <a:cs typeface="2  Bara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در موارد سوراخ شدگی: جراحی فوری + آنتی‌بیوتیک + مراقبت حمایتی شدید.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پیش‌آگهی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بستگی به دوز، مدت و شدت علائم دارد.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بیشتر حیوانات با درمان حمایتی کامل بهبود می‌یابند.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ا	زخم و نفروپاتی معمولاً برگشت‌پذیر است، اما نکروز قشری کلیه غیرقابل بازگشت می‌باشد.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عوارض کبدی ایدیو‌سینکراتیک معمولاً طی ۴ هفته رفع می‌شود.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367759"/>
              </p:ext>
            </p:extLst>
          </p:nvPr>
        </p:nvGraphicFramePr>
        <p:xfrm>
          <a:off x="1032163" y="936568"/>
          <a:ext cx="10515600" cy="15960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56809519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77010676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230475939"/>
                    </a:ext>
                  </a:extLst>
                </a:gridCol>
              </a:tblGrid>
              <a:tr h="26600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دارو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مکانیسم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دوز و توضیح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13761741"/>
                  </a:ext>
                </a:extLst>
              </a:tr>
              <a:tr h="26600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میزوپروستول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آنالوگ</a:t>
                      </a:r>
                      <a:r>
                        <a:rPr lang="en-US" sz="1400">
                          <a:effectLst/>
                        </a:rPr>
                        <a:t> PGE₁</a:t>
                      </a:r>
                      <a:r>
                        <a:rPr lang="ar-SA" sz="1400">
                          <a:effectLst/>
                        </a:rPr>
                        <a:t>، محافظ مخاط معده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1–5 µg/kg </a:t>
                      </a:r>
                      <a:r>
                        <a:rPr lang="ar-SA" sz="1400">
                          <a:effectLst/>
                        </a:rPr>
                        <a:t>هر 8 ساعت، منع مصرف در بارداری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86375898"/>
                  </a:ext>
                </a:extLst>
              </a:tr>
              <a:tr h="26600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امپرازول / پنتوپرازول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مهار پمپ پروتونی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0.5–1 mg/kg </a:t>
                      </a:r>
                      <a:r>
                        <a:rPr lang="ar-SA" sz="1400">
                          <a:effectLst/>
                        </a:rPr>
                        <a:t>روزانه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53591483"/>
                  </a:ext>
                </a:extLst>
              </a:tr>
              <a:tr h="26600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ساکرالفات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محافظ مکانیکی روی زخم‌ها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0.5–1 g </a:t>
                      </a:r>
                      <a:r>
                        <a:rPr lang="ar-SA" sz="1400">
                          <a:effectLst/>
                        </a:rPr>
                        <a:t>هر 8 ساعت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47112210"/>
                  </a:ext>
                </a:extLst>
              </a:tr>
              <a:tr h="26600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سایمتیدین / رانیتیدین / فاموتیدین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مهار گیرنده</a:t>
                      </a:r>
                      <a:r>
                        <a:rPr lang="en-US" sz="1400" dirty="0">
                          <a:effectLst/>
                        </a:rPr>
                        <a:t> H₂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بسته به دارو و گونه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05918502"/>
                  </a:ext>
                </a:extLst>
              </a:tr>
              <a:tr h="26600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ویتامین</a:t>
                      </a:r>
                      <a:r>
                        <a:rPr lang="en-US" sz="1400">
                          <a:effectLst/>
                        </a:rPr>
                        <a:t> K1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کمک به انعقاد خون در خون‌ریزی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طبق نیاز بالینی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91550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351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549" y="154537"/>
            <a:ext cx="11538065" cy="1064664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آسپیرین و سایر سالیسیلات‌ها (</a:t>
            </a:r>
            <a:r>
              <a:rPr lang="en-US" dirty="0" smtClean="0">
                <a:cs typeface="2  Baran" panose="00000400000000000000" pitchFamily="2" charset="-78"/>
              </a:rPr>
              <a:t>Aspirin and Other Salicylates)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549" y="1080655"/>
            <a:ext cx="11726487" cy="5580610"/>
          </a:xfrm>
        </p:spPr>
        <p:txBody>
          <a:bodyPr>
            <a:normAutofit fontScale="77500" lnSpcReduction="20000"/>
          </a:bodyPr>
          <a:lstStyle/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en-US" dirty="0" smtClean="0">
                <a:cs typeface="2  Baran" panose="00000400000000000000" pitchFamily="2" charset="-78"/>
              </a:rPr>
              <a:t>🔹 </a:t>
            </a:r>
            <a:r>
              <a:rPr lang="fa-IR" dirty="0" smtClean="0">
                <a:cs typeface="2  Baran" panose="00000400000000000000" pitchFamily="2" charset="-78"/>
              </a:rPr>
              <a:t>مقدمه و تاریخچه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	اعضای گروه: آسپیرین (</a:t>
            </a:r>
            <a:r>
              <a:rPr lang="en-US" dirty="0" smtClean="0">
                <a:cs typeface="2  Baran" panose="00000400000000000000" pitchFamily="2" charset="-78"/>
              </a:rPr>
              <a:t>Acetylsalicylic acid)، </a:t>
            </a:r>
            <a:r>
              <a:rPr lang="fa-IR" dirty="0" smtClean="0">
                <a:cs typeface="2  Baran" panose="00000400000000000000" pitchFamily="2" charset="-78"/>
              </a:rPr>
              <a:t>سالیسیلات سدیم، بیسموت ساب‌سالیسیلات، دی‌فلو‌نیزال.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از پرمصرف‌ترین داروهای </a:t>
            </a:r>
            <a:r>
              <a:rPr lang="en-US" dirty="0" smtClean="0">
                <a:cs typeface="2  Baran" panose="00000400000000000000" pitchFamily="2" charset="-78"/>
              </a:rPr>
              <a:t>OTC </a:t>
            </a:r>
            <a:r>
              <a:rPr lang="fa-IR" dirty="0" smtClean="0">
                <a:cs typeface="2  Baran" panose="00000400000000000000" pitchFamily="2" charset="-78"/>
              </a:rPr>
              <a:t>در انسان و حیوان.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اولین بار از پوست درخت بید (</a:t>
            </a:r>
            <a:r>
              <a:rPr lang="en-US" dirty="0" smtClean="0">
                <a:cs typeface="2  Baran" panose="00000400000000000000" pitchFamily="2" charset="-78"/>
              </a:rPr>
              <a:t>Salix alba) </a:t>
            </a:r>
            <a:r>
              <a:rPr lang="fa-IR" dirty="0" smtClean="0">
                <a:cs typeface="2  Baran" panose="00000400000000000000" pitchFamily="2" charset="-78"/>
              </a:rPr>
              <a:t>استخراج شد؛ آسپیرین در ۱۸۹۹ توسط شرکت </a:t>
            </a:r>
            <a:r>
              <a:rPr lang="en-US" dirty="0" smtClean="0">
                <a:cs typeface="2  Baran" panose="00000400000000000000" pitchFamily="2" charset="-78"/>
              </a:rPr>
              <a:t>Bayer </a:t>
            </a:r>
            <a:r>
              <a:rPr lang="fa-IR" dirty="0" smtClean="0">
                <a:cs typeface="2  Baran" panose="00000400000000000000" pitchFamily="2" charset="-78"/>
              </a:rPr>
              <a:t>معرفی گردید.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اثرات مشابه </a:t>
            </a:r>
            <a:r>
              <a:rPr lang="en-US" dirty="0" smtClean="0">
                <a:cs typeface="2  Baran" panose="00000400000000000000" pitchFamily="2" charset="-78"/>
              </a:rPr>
              <a:t>NSAIDs، </a:t>
            </a:r>
            <a:r>
              <a:rPr lang="fa-IR" dirty="0" smtClean="0">
                <a:cs typeface="2  Baran" panose="00000400000000000000" pitchFamily="2" charset="-78"/>
              </a:rPr>
              <a:t>اما با خصوصیات منحصر به فرد (غیرقابل برگشت بودن اثر بر پلاکت‌ها).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________________________________________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⚗️ مکانیسم اثر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متابولیت فعال آسپیرین، سالیسیلات است.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مهار دائمی آنزیم </a:t>
            </a:r>
            <a:r>
              <a:rPr lang="en-US" dirty="0" smtClean="0">
                <a:cs typeface="2  Baran" panose="00000400000000000000" pitchFamily="2" charset="-78"/>
              </a:rPr>
              <a:t>COX </a:t>
            </a:r>
            <a:r>
              <a:rPr lang="fa-IR" dirty="0" smtClean="0">
                <a:cs typeface="2  Baran" panose="00000400000000000000" pitchFamily="2" charset="-78"/>
              </a:rPr>
              <a:t>از طریق استیلاسیون آن (برخلاف </a:t>
            </a:r>
            <a:r>
              <a:rPr lang="en-US" dirty="0" smtClean="0">
                <a:cs typeface="2  Baran" panose="00000400000000000000" pitchFamily="2" charset="-78"/>
              </a:rPr>
              <a:t>NSAIDs </a:t>
            </a:r>
            <a:r>
              <a:rPr lang="fa-IR" dirty="0" smtClean="0">
                <a:cs typeface="2  Baran" panose="00000400000000000000" pitchFamily="2" charset="-78"/>
              </a:rPr>
              <a:t>دیگر که مهار برگشت‌پذیر دارند).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کاهش سنتز پروستاگلاندین‌ها → اثرات ضد درد، ضد تب و ضد التهاب.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مهار برگشت‌ناپذیر </a:t>
            </a:r>
            <a:r>
              <a:rPr lang="en-US" dirty="0" smtClean="0">
                <a:cs typeface="2  Baran" panose="00000400000000000000" pitchFamily="2" charset="-78"/>
              </a:rPr>
              <a:t>COX </a:t>
            </a:r>
            <a:r>
              <a:rPr lang="fa-IR" dirty="0" smtClean="0">
                <a:cs typeface="2  Baran" panose="00000400000000000000" pitchFamily="2" charset="-78"/>
              </a:rPr>
              <a:t>در پلاکت‌ها → اختلال انعقادی تا ۷ روز پس از مصرف.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تأثیر مستقیم بر مخاط معده: مهار فسفریلاسیون اکسیداتیو → نکروز سلولی و زخم معده.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اختلال در متابولیسم انرژی: آسپیرین موجب جدا شدن زنجیره فسفریلاسیون اکسیداتیو و تولید گرمای اضافی می‌شود (هیپرترمی).</a:t>
            </a:r>
          </a:p>
          <a:p>
            <a:pPr marL="0" indent="0" algn="r" rtl="1">
              <a:buNone/>
            </a:pPr>
            <a:r>
              <a:rPr lang="fa-IR" dirty="0" smtClean="0">
                <a:cs typeface="2  Baran" panose="00000400000000000000" pitchFamily="2" charset="-78"/>
              </a:rPr>
              <a:t>•	اختلالات اسید-باز: در مراحل اولیه آلکالوز تنفسی و در مراحل بعد اسیدوز متابولیک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016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213</TotalTime>
  <Words>1359</Words>
  <Application>Microsoft Office PowerPoint</Application>
  <PresentationFormat>Widescreen</PresentationFormat>
  <Paragraphs>835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2  Baran</vt:lpstr>
      <vt:lpstr>Arial</vt:lpstr>
      <vt:lpstr>Calibri</vt:lpstr>
      <vt:lpstr>Corbel</vt:lpstr>
      <vt:lpstr>Tahoma</vt:lpstr>
      <vt:lpstr>Parallax</vt:lpstr>
      <vt:lpstr>«مسمومیت با داروهای بدون نسخه (OTC Drugs Toxicity)» </vt:lpstr>
      <vt:lpstr>مقدمه</vt:lpstr>
      <vt:lpstr>مسکن‌ها Analgesics</vt:lpstr>
      <vt:lpstr>PowerPoint Presentation</vt:lpstr>
      <vt:lpstr>PowerPoint Presentation</vt:lpstr>
      <vt:lpstr>تعریف و کاربردهای بالینی NSAIDs</vt:lpstr>
      <vt:lpstr>PowerPoint Presentation</vt:lpstr>
      <vt:lpstr>PowerPoint Presentation</vt:lpstr>
      <vt:lpstr>آسپیرین و سایر سالیسیلات‌ها (Aspirin and Other Salicylates)</vt:lpstr>
      <vt:lpstr>PowerPoint Presentation</vt:lpstr>
      <vt:lpstr>داروهای سرماخوردگی، سرفه و آلرژی (Cold, Cough, and Allergy Medications) </vt:lpstr>
      <vt:lpstr>دکونژستانت‌ها (Decongestants)</vt:lpstr>
      <vt:lpstr>آنتی‌هیستامین‌ها (Antihistamines)</vt:lpstr>
      <vt:lpstr>داروهای مورد استفاده در درمان علائم گوارشی (Drugs Used to Treat Gastrointestinal Symptoms)</vt:lpstr>
      <vt:lpstr>PowerPoint Presentation</vt:lpstr>
      <vt:lpstr>ملین‌ها، مسهل‌ها و انماها</vt:lpstr>
      <vt:lpstr>داروهای ضد اسهال (Antidiarrheal Drugs)</vt:lpstr>
      <vt:lpstr>داروهای موضعی (Topical Drugs)</vt:lpstr>
      <vt:lpstr>سمیت داروهای سوءمصرفی</vt:lpstr>
      <vt:lpstr>PowerPoint Presentation</vt:lpstr>
      <vt:lpstr>ماری‌جوانا (Cannabis sativa)</vt:lpstr>
      <vt:lpstr>PowerPoint Presentation</vt:lpstr>
      <vt:lpstr>سمیت داروهای تضعیف‌کننده سیستم عصبی مرکزی (CNS Depressants)</vt:lpstr>
      <vt:lpstr>PowerPoint Presentation</vt:lpstr>
      <vt:lpstr>PowerPoint Presentation</vt:lpstr>
      <vt:lpstr>اوپیوئیدها (Opioids)</vt:lpstr>
      <vt:lpstr>PowerPoint Presentation</vt:lpstr>
      <vt:lpstr>سایر تضعیف‌کننده‌های CNS (Other CNS Depressants)</vt:lpstr>
      <vt:lpstr>محرک‌ها (Stimulants)</vt:lpstr>
      <vt:lpstr>آمفتامین‌ها (Amphetamines)</vt:lpstr>
      <vt:lpstr>PowerPoint Presentation</vt:lpstr>
      <vt:lpstr>مواد توهم‌زا و داروهای جداکننده (Hallucinogens &amp; Dissociative Drugs)</vt:lpstr>
      <vt:lpstr>داروهای جداکننده (Dissociative Anesthetics)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«مسمومیت با داروهای بدون نسخه (OTC Drugs Toxicity)»</dc:title>
  <dc:creator>surface</dc:creator>
  <cp:lastModifiedBy>surface</cp:lastModifiedBy>
  <cp:revision>21</cp:revision>
  <dcterms:created xsi:type="dcterms:W3CDTF">2025-11-09T20:39:46Z</dcterms:created>
  <dcterms:modified xsi:type="dcterms:W3CDTF">2025-11-10T06:46:48Z</dcterms:modified>
</cp:coreProperties>
</file>