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72" r:id="rId15"/>
    <p:sldId id="27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54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0" autoAdjust="0"/>
    <p:restoredTop sz="94129" autoAdjust="0"/>
  </p:normalViewPr>
  <p:slideViewPr>
    <p:cSldViewPr snapToGrid="0">
      <p:cViewPr varScale="1">
        <p:scale>
          <a:sx n="83" d="100"/>
          <a:sy n="83" d="100"/>
        </p:scale>
        <p:origin x="45" y="81"/>
      </p:cViewPr>
      <p:guideLst/>
    </p:cSldViewPr>
  </p:slideViewPr>
  <p:outlineViewPr>
    <p:cViewPr>
      <p:scale>
        <a:sx n="33" d="100"/>
        <a:sy n="33" d="100"/>
      </p:scale>
      <p:origin x="0" y="-17787"/>
    </p:cViewPr>
    <p:sldLst>
      <p:sld r:id="rId1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FA4B-CC2F-4EBB-BA89-7B394CD200D8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0DC4-68AC-438D-A150-76E8E9CEF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446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FA4B-CC2F-4EBB-BA89-7B394CD200D8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0DC4-68AC-438D-A150-76E8E9CEF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907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FA4B-CC2F-4EBB-BA89-7B394CD200D8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0DC4-68AC-438D-A150-76E8E9CEF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590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FA4B-CC2F-4EBB-BA89-7B394CD200D8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0DC4-68AC-438D-A150-76E8E9CEF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923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FA4B-CC2F-4EBB-BA89-7B394CD200D8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0DC4-68AC-438D-A150-76E8E9CEF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673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FA4B-CC2F-4EBB-BA89-7B394CD200D8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0DC4-68AC-438D-A150-76E8E9CEF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372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FA4B-CC2F-4EBB-BA89-7B394CD200D8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0DC4-68AC-438D-A150-76E8E9CEF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989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FA4B-CC2F-4EBB-BA89-7B394CD200D8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0DC4-68AC-438D-A150-76E8E9CEF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647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FA4B-CC2F-4EBB-BA89-7B394CD200D8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0DC4-68AC-438D-A150-76E8E9CEF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093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FA4B-CC2F-4EBB-BA89-7B394CD200D8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0DC4-68AC-438D-A150-76E8E9CEF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975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4FA4B-CC2F-4EBB-BA89-7B394CD200D8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B70DC4-68AC-438D-A150-76E8E9CEF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359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4FA4B-CC2F-4EBB-BA89-7B394CD200D8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B70DC4-68AC-438D-A150-76E8E9CEFD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918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 smtClean="0">
                <a:cs typeface="2  Baran" panose="00000400000000000000" pitchFamily="2" charset="-78"/>
              </a:rPr>
              <a:t>اخلاق دامپزشکی</a:t>
            </a:r>
            <a:endParaRPr lang="en-US" dirty="0">
              <a:cs typeface="2  Baran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000" dirty="0" smtClean="0">
                <a:cs typeface="2  Baran" panose="00000400000000000000" pitchFamily="2" charset="-78"/>
              </a:rPr>
              <a:t>جلسه دوم </a:t>
            </a:r>
            <a:endParaRPr lang="en-US" sz="20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42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48574"/>
            <a:ext cx="10515600" cy="6142007"/>
          </a:xfrm>
        </p:spPr>
        <p:txBody>
          <a:bodyPr>
            <a:normAutofit lnSpcReduction="10000"/>
          </a:bodyPr>
          <a:lstStyle/>
          <a:p>
            <a:pPr algn="r" rtl="1"/>
            <a:r>
              <a:rPr lang="fa-IR" sz="3200" b="1" u="sng" dirty="0" smtClean="0">
                <a:solidFill>
                  <a:srgbClr val="00B050"/>
                </a:solidFill>
                <a:cs typeface="2  Baran" panose="00000400000000000000" pitchFamily="2" charset="-78"/>
              </a:rPr>
              <a:t>مزیت اول: رهایی روانی و اخلاقی دامپزشک 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2  Baran" panose="00000400000000000000" pitchFamily="2" charset="-78"/>
              </a:rPr>
              <a:t>فشار اخلاقی </a:t>
            </a:r>
            <a:r>
              <a:rPr lang="en-US" dirty="0" smtClean="0">
                <a:solidFill>
                  <a:srgbClr val="FF0000"/>
                </a:solidFill>
                <a:cs typeface="2  Baran" panose="00000400000000000000" pitchFamily="2" charset="-78"/>
              </a:rPr>
              <a:t>Moral </a:t>
            </a:r>
            <a:r>
              <a:rPr lang="en-US" dirty="0" err="1" smtClean="0">
                <a:solidFill>
                  <a:srgbClr val="FF0000"/>
                </a:solidFill>
                <a:cs typeface="2  Baran" panose="00000400000000000000" pitchFamily="2" charset="-78"/>
              </a:rPr>
              <a:t>Stres</a:t>
            </a:r>
            <a:r>
              <a:rPr lang="de-DE" dirty="0" smtClean="0">
                <a:solidFill>
                  <a:srgbClr val="FF0000"/>
                </a:solidFill>
                <a:cs typeface="2  Baran" panose="00000400000000000000" pitchFamily="2" charset="-78"/>
              </a:rPr>
              <a:t>s </a:t>
            </a:r>
            <a:r>
              <a:rPr lang="en-US" dirty="0" smtClean="0">
                <a:solidFill>
                  <a:srgbClr val="FF0000"/>
                </a:solidFill>
                <a:cs typeface="2  Baran" panose="00000400000000000000" pitchFamily="2" charset="-78"/>
              </a:rPr>
              <a:t>:</a:t>
            </a:r>
            <a:r>
              <a:rPr lang="fa-IR" dirty="0" smtClean="0">
                <a:solidFill>
                  <a:srgbClr val="FF0000"/>
                </a:solidFill>
                <a:cs typeface="2  Baran" panose="00000400000000000000" pitchFamily="2" charset="-78"/>
              </a:rPr>
              <a:t>تعریف</a:t>
            </a:r>
            <a:r>
              <a:rPr lang="fa-IR" dirty="0" smtClean="0">
                <a:cs typeface="2  Baran" panose="00000400000000000000" pitchFamily="2" charset="-78"/>
              </a:rPr>
              <a:t>: تناقض بین انگیزه دامپزشک برای مراقبت از حیوانات و درخواست‌های غیراخلاقی مانند اتانازی راحتی (</a:t>
            </a:r>
            <a:r>
              <a:rPr lang="en-US" dirty="0" smtClean="0">
                <a:cs typeface="2  Baran" panose="00000400000000000000" pitchFamily="2" charset="-78"/>
              </a:rPr>
              <a:t>Convenience Euthanasia).</a:t>
            </a: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مثال‌ها:کشتن حیوان سالم به دلیل تعطیلات صاحب، تغییر دکور خانه، یا ناسازگاری ظاهری.مواردی مانند پارس کردن یا رفتارهای قابل اصلاح که ناشی از ناآگاهی صاحب است.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2  Baran" panose="00000400000000000000" pitchFamily="2" charset="-78"/>
              </a:rPr>
              <a:t>تأثیر</a:t>
            </a:r>
            <a:r>
              <a:rPr lang="fa-IR" dirty="0" smtClean="0">
                <a:cs typeface="2  Baran" panose="00000400000000000000" pitchFamily="2" charset="-78"/>
              </a:rPr>
              <a:t>: استرس مداوم و تجمعی که منجر به فرسودگی، بیماری‌های روان‌تنی، سوءمصرف مواد یا خروج از حرفه می‌شود.</a:t>
            </a:r>
            <a:endParaRPr lang="de-DE" dirty="0" smtClean="0">
              <a:cs typeface="2  Baran" panose="00000400000000000000" pitchFamily="2" charset="-78"/>
            </a:endParaRP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تجربه شخصی رولین:در کنفرانسی در دهه 1970، دامپزشکی سالخورده از رنج خود در کشتن حیوانات سالم سخن گفت.این «فریاد درونی» نشان‌دهنده فشار اخلاقی عمیقی است که دامپزشکان تجربه می‌کنند.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2  Baran" panose="00000400000000000000" pitchFamily="2" charset="-78"/>
              </a:rPr>
              <a:t>راه‌حل</a:t>
            </a:r>
            <a:r>
              <a:rPr lang="fa-IR" dirty="0" smtClean="0">
                <a:cs typeface="2  Baran" panose="00000400000000000000" pitchFamily="2" charset="-78"/>
              </a:rPr>
              <a:t>: </a:t>
            </a:r>
            <a:endParaRPr lang="de-DE" dirty="0" smtClean="0">
              <a:cs typeface="2  Baran" panose="00000400000000000000" pitchFamily="2" charset="-78"/>
            </a:endParaRP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آموزش عمومی برای کاهش اتانازی</a:t>
            </a:r>
            <a:endParaRPr lang="de-DE" dirty="0" smtClean="0">
              <a:cs typeface="2  Baran" panose="00000400000000000000" pitchFamily="2" charset="-78"/>
            </a:endParaRP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همکاری با سازمان‌های حمایت از حیوانات برای اصلاح سیاست‌ها.</a:t>
            </a:r>
            <a:endParaRPr lang="de-DE" dirty="0" smtClean="0">
              <a:cs typeface="2  Baran" panose="00000400000000000000" pitchFamily="2" charset="-78"/>
            </a:endParaRPr>
          </a:p>
          <a:p>
            <a:pPr lvl="1" algn="r" rtl="1"/>
            <a:r>
              <a:rPr lang="fa-IR" dirty="0" smtClean="0">
                <a:cs typeface="2  Baran" panose="00000400000000000000" pitchFamily="2" charset="-78"/>
              </a:rPr>
              <a:t>افزایش آگاهی جامعه درباره مسئولیت‌پذیری در نگهداری حیوانات.</a:t>
            </a:r>
          </a:p>
          <a:p>
            <a:pPr marL="0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نکته آموزشی: تیم دامپزشکی باید با اقدامات اخلاقی (مثل آموزش و قانون‌گذاری) فشار اخلاقی را کاهش دهند تا سلامت روان خود را حفظ کنند.</a:t>
            </a: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1041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6201"/>
          </a:xfrm>
        </p:spPr>
        <p:txBody>
          <a:bodyPr>
            <a:normAutofit/>
          </a:bodyPr>
          <a:lstStyle/>
          <a:p>
            <a:pPr algn="r" rtl="1"/>
            <a:r>
              <a:rPr lang="fa-IR" b="1" dirty="0" smtClean="0">
                <a:solidFill>
                  <a:srgbClr val="FF0000"/>
                </a:solidFill>
                <a:cs typeface="2  Baran" panose="00000400000000000000" pitchFamily="2" charset="-78"/>
              </a:rPr>
              <a:t>مزیت دوم: تقویت ارزش و جایگاه اجتماعی دامپزشکی</a:t>
            </a:r>
            <a:r>
              <a:rPr lang="de-DE" b="1" dirty="0" smtClean="0">
                <a:solidFill>
                  <a:srgbClr val="FF0000"/>
                </a:solidFill>
                <a:cs typeface="2  Baran" panose="00000400000000000000" pitchFamily="2" charset="-78"/>
              </a:rPr>
              <a:t> </a:t>
            </a:r>
          </a:p>
          <a:p>
            <a:pPr algn="r" rtl="1"/>
            <a:r>
              <a:rPr lang="fa-IR" sz="2000" dirty="0" smtClean="0">
                <a:cs typeface="2  Baran" panose="00000400000000000000" pitchFamily="2" charset="-78"/>
              </a:rPr>
              <a:t>چالش سنتی دامپزشکی:</a:t>
            </a:r>
            <a:r>
              <a:rPr lang="de-DE" sz="2000" dirty="0" smtClean="0">
                <a:cs typeface="2  Baran" panose="00000400000000000000" pitchFamily="2" charset="-78"/>
              </a:rPr>
              <a:t> </a:t>
            </a:r>
            <a:r>
              <a:rPr lang="fa-IR" sz="2000" dirty="0" smtClean="0">
                <a:cs typeface="2  Baran" panose="00000400000000000000" pitchFamily="2" charset="-78"/>
              </a:rPr>
              <a:t>آموزش دامپزشکی به شدت مکانیکی است و کمتر به جنبه‌های انسانی و اجتماعی می‌پردازد.مفاهیم سلامت و بیماری در دامپزشکی اغلب تحت تأثیر ارزش‌ها و انتظارات مشتری است، نه صرفاً علم.</a:t>
            </a:r>
            <a:endParaRPr lang="de-DE" sz="2000" dirty="0" smtClean="0">
              <a:cs typeface="2  Baran" panose="00000400000000000000" pitchFamily="2" charset="-78"/>
            </a:endParaRPr>
          </a:p>
          <a:p>
            <a:pPr lvl="1" algn="r" rtl="1"/>
            <a:r>
              <a:rPr lang="fa-IR" sz="1600" dirty="0" smtClean="0">
                <a:cs typeface="2  Baran" panose="00000400000000000000" pitchFamily="2" charset="-78"/>
              </a:rPr>
              <a:t>مثال: بیماری‌های ژنتیکی نژادهای خاص (مثل مشکلات تنفسی بولداگ) به دلیل استانداردهای ظاهری پذیرفته می‌شوند.</a:t>
            </a:r>
            <a:endParaRPr lang="de-DE" sz="1600" dirty="0" smtClean="0">
              <a:cs typeface="2  Baran" panose="00000400000000000000" pitchFamily="2" charset="-78"/>
            </a:endParaRPr>
          </a:p>
          <a:p>
            <a:pPr algn="r" rtl="1"/>
            <a:r>
              <a:rPr lang="fa-IR" sz="2000" dirty="0" smtClean="0">
                <a:cs typeface="2  Baran" panose="00000400000000000000" pitchFamily="2" charset="-78"/>
              </a:rPr>
              <a:t>فرصت‌های جدید:</a:t>
            </a:r>
            <a:r>
              <a:rPr lang="de-DE" sz="2000" dirty="0" smtClean="0">
                <a:cs typeface="2  Baran" panose="00000400000000000000" pitchFamily="2" charset="-78"/>
              </a:rPr>
              <a:t> </a:t>
            </a:r>
            <a:r>
              <a:rPr lang="fa-IR" sz="2000" dirty="0" smtClean="0">
                <a:cs typeface="2  Baran" panose="00000400000000000000" pitchFamily="2" charset="-78"/>
              </a:rPr>
              <a:t>با رشد اخلاق نوین حیوانات، دامپزشکان می‌توانند رهبری اخلاقی در جامعه بر عهده گیرند.</a:t>
            </a:r>
            <a:endParaRPr lang="de-DE" sz="2000" dirty="0" smtClean="0">
              <a:cs typeface="2  Baran" panose="00000400000000000000" pitchFamily="2" charset="-78"/>
            </a:endParaRPr>
          </a:p>
          <a:p>
            <a:pPr lvl="1" algn="r" rtl="1"/>
            <a:r>
              <a:rPr lang="fa-IR" sz="1600" dirty="0" smtClean="0">
                <a:cs typeface="2  Baran" panose="00000400000000000000" pitchFamily="2" charset="-78"/>
              </a:rPr>
              <a:t>مثال: پوشش رسانه‌ای (مانند مجله </a:t>
            </a:r>
            <a:r>
              <a:rPr lang="en-US" sz="1600" dirty="0" smtClean="0">
                <a:cs typeface="2  Baran" panose="00000400000000000000" pitchFamily="2" charset="-78"/>
              </a:rPr>
              <a:t>Time) </a:t>
            </a:r>
            <a:r>
              <a:rPr lang="fa-IR" sz="1600" dirty="0" smtClean="0">
                <a:cs typeface="2  Baran" panose="00000400000000000000" pitchFamily="2" charset="-78"/>
              </a:rPr>
              <a:t>درباره بیماری‌های ژنتیکی نژادها، فرصتی برای دامپزشکان برای اصلاح نژادپروری غیراخلاقی.در صورت عدم اقدام، جامعه ممکن است خود قوانین سخت‌گیرانه‌ای وضع کند (مثل ممنوعیت برخی نژادها در سان‌فرانسیسکو، 1997).</a:t>
            </a:r>
            <a:endParaRPr lang="de-DE" sz="1600" dirty="0" smtClean="0">
              <a:cs typeface="2  Baran" panose="00000400000000000000" pitchFamily="2" charset="-78"/>
            </a:endParaRPr>
          </a:p>
          <a:p>
            <a:pPr algn="r" rtl="1"/>
            <a:r>
              <a:rPr lang="fa-IR" sz="2000" dirty="0" smtClean="0">
                <a:cs typeface="2  Baran" panose="00000400000000000000" pitchFamily="2" charset="-78"/>
              </a:rPr>
              <a:t> </a:t>
            </a:r>
            <a:r>
              <a:rPr lang="fa-IR" sz="2400" dirty="0" smtClean="0">
                <a:cs typeface="2  Baran" panose="00000400000000000000" pitchFamily="2" charset="-78"/>
              </a:rPr>
              <a:t>گسترش شاخه‌های تخصصی (مثل انکولوژی دامپزشکی) با افزایش تقاضای اجتماعی.</a:t>
            </a:r>
            <a:endParaRPr lang="de-DE" sz="2400" dirty="0" smtClean="0">
              <a:cs typeface="2  Baran" panose="00000400000000000000" pitchFamily="2" charset="-78"/>
            </a:endParaRPr>
          </a:p>
          <a:p>
            <a:pPr algn="r" rtl="1"/>
            <a:r>
              <a:rPr lang="fa-IR" sz="2000" dirty="0" smtClean="0">
                <a:cs typeface="2  Baran" panose="00000400000000000000" pitchFamily="2" charset="-78"/>
              </a:rPr>
              <a:t>ایجاد منابع درآمدی جدید از طریق آموزش و مشاوره رفتاری</a:t>
            </a:r>
            <a:endParaRPr lang="de-DE" sz="2000" dirty="0" smtClean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3105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777" y="299049"/>
            <a:ext cx="11772181" cy="6446808"/>
          </a:xfrm>
        </p:spPr>
        <p:txBody>
          <a:bodyPr>
            <a:normAutofit fontScale="92500" lnSpcReduction="20000"/>
          </a:bodyPr>
          <a:lstStyle/>
          <a:p>
            <a:pPr algn="r" rtl="1"/>
            <a:r>
              <a:rPr lang="fa-IR" sz="3900" b="1" u="sng" dirty="0" smtClean="0">
                <a:cs typeface="2  Baran" panose="00000400000000000000" pitchFamily="2" charset="-78"/>
              </a:rPr>
              <a:t>نقش حیوانات خانگی در سلامت روانی و اجتماعی جامعه</a:t>
            </a:r>
            <a:r>
              <a:rPr lang="de-DE" sz="3900" b="1" u="sng" dirty="0" smtClean="0">
                <a:cs typeface="2  Baran" panose="00000400000000000000" pitchFamily="2" charset="-78"/>
              </a:rPr>
              <a:t> </a:t>
            </a:r>
          </a:p>
          <a:p>
            <a:pPr algn="r" rtl="1"/>
            <a:r>
              <a:rPr lang="fa-IR" dirty="0" smtClean="0">
                <a:solidFill>
                  <a:srgbClr val="FF0000"/>
                </a:solidFill>
                <a:cs typeface="2  Baran" panose="00000400000000000000" pitchFamily="2" charset="-78"/>
              </a:rPr>
              <a:t>تحولات اجتماعی و نیاز به حیوانات خانگی:</a:t>
            </a:r>
            <a:r>
              <a:rPr lang="de-DE" dirty="0" smtClean="0">
                <a:solidFill>
                  <a:srgbClr val="FF0000"/>
                </a:solidFill>
                <a:cs typeface="2  Baran" panose="00000400000000000000" pitchFamily="2" charset="-78"/>
              </a:rPr>
              <a:t> </a:t>
            </a:r>
            <a:r>
              <a:rPr lang="fa-IR" dirty="0" smtClean="0">
                <a:cs typeface="2  Baran" panose="00000400000000000000" pitchFamily="2" charset="-78"/>
              </a:rPr>
              <a:t>گسست خانواده‌های گسترده، صنعتی شدن، و زندگی شهری باعث افزایش تنهایی شده است.حیوانات خانگی به‌عنوان منبع محبت، همراهی و حمایت عاطفی عمل می‌کنند.</a:t>
            </a:r>
            <a:endParaRPr lang="de-DE" dirty="0" smtClean="0">
              <a:cs typeface="2  Baran" panose="00000400000000000000" pitchFamily="2" charset="-78"/>
            </a:endParaRPr>
          </a:p>
          <a:p>
            <a:pPr lvl="1" algn="r" rtl="1"/>
            <a:r>
              <a:rPr lang="fa-IR" sz="2800" dirty="0" smtClean="0">
                <a:cs typeface="2  Baran" panose="00000400000000000000" pitchFamily="2" charset="-78"/>
              </a:rPr>
              <a:t>مثال: سگ‌ها در شهرها به‌عنوان «روان‌ساز اجتماعی» باعث ارتباط بین افراد می‌شوند (مثل گروه‌های </a:t>
            </a:r>
            <a:r>
              <a:rPr lang="en-US" sz="2800" dirty="0" smtClean="0">
                <a:cs typeface="2  Baran" panose="00000400000000000000" pitchFamily="2" charset="-78"/>
              </a:rPr>
              <a:t>dog people </a:t>
            </a:r>
            <a:r>
              <a:rPr lang="fa-IR" sz="2800" dirty="0" smtClean="0">
                <a:cs typeface="2  Baran" panose="00000400000000000000" pitchFamily="2" charset="-78"/>
              </a:rPr>
              <a:t>در نیویورک).</a:t>
            </a:r>
            <a:endParaRPr lang="de-DE" sz="2800" dirty="0" smtClean="0">
              <a:cs typeface="2  Baran" panose="00000400000000000000" pitchFamily="2" charset="-78"/>
            </a:endParaRPr>
          </a:p>
          <a:p>
            <a:pPr lvl="1" algn="r" rtl="1"/>
            <a:r>
              <a:rPr lang="fa-IR" sz="2800" dirty="0" smtClean="0">
                <a:solidFill>
                  <a:srgbClr val="0070C0"/>
                </a:solidFill>
                <a:cs typeface="2  Baran" panose="00000400000000000000" pitchFamily="2" charset="-78"/>
              </a:rPr>
              <a:t>مزایای روانی:</a:t>
            </a:r>
            <a:endParaRPr lang="de-DE" sz="2800" dirty="0" smtClean="0">
              <a:solidFill>
                <a:srgbClr val="0070C0"/>
              </a:solidFill>
              <a:cs typeface="2  Baran" panose="00000400000000000000" pitchFamily="2" charset="-78"/>
            </a:endParaRPr>
          </a:p>
          <a:p>
            <a:pPr lvl="2" algn="r" rtl="1"/>
            <a:r>
              <a:rPr lang="fa-IR" sz="2400" dirty="0" smtClean="0">
                <a:solidFill>
                  <a:srgbClr val="7030A0"/>
                </a:solidFill>
                <a:cs typeface="2  Baran" panose="00000400000000000000" pitchFamily="2" charset="-78"/>
              </a:rPr>
              <a:t>کاهش احساس انزوا در افراد سالمند، مطلقه یا کودکان تنها.</a:t>
            </a:r>
            <a:endParaRPr lang="de-DE" sz="2400" dirty="0" smtClean="0">
              <a:solidFill>
                <a:srgbClr val="7030A0"/>
              </a:solidFill>
              <a:cs typeface="2  Baran" panose="00000400000000000000" pitchFamily="2" charset="-78"/>
            </a:endParaRPr>
          </a:p>
          <a:p>
            <a:pPr lvl="2" algn="r" rtl="1"/>
            <a:r>
              <a:rPr lang="fa-IR" sz="2400" dirty="0" smtClean="0">
                <a:solidFill>
                  <a:srgbClr val="7030A0"/>
                </a:solidFill>
                <a:cs typeface="2  Baran" panose="00000400000000000000" pitchFamily="2" charset="-78"/>
              </a:rPr>
              <a:t>ایجاد حس مورد نیاز بودن و مسئولیت‌پذیری.</a:t>
            </a:r>
            <a:endParaRPr lang="de-DE" sz="2400" dirty="0" smtClean="0">
              <a:solidFill>
                <a:srgbClr val="7030A0"/>
              </a:solidFill>
              <a:cs typeface="2  Baran" panose="00000400000000000000" pitchFamily="2" charset="-78"/>
            </a:endParaRPr>
          </a:p>
          <a:p>
            <a:pPr lvl="3" algn="r" rtl="1"/>
            <a:r>
              <a:rPr lang="fa-IR" sz="2200" dirty="0" smtClean="0">
                <a:cs typeface="2  Baran" panose="00000400000000000000" pitchFamily="2" charset="-78"/>
              </a:rPr>
              <a:t>مثال: سگ </a:t>
            </a:r>
            <a:r>
              <a:rPr lang="en-US" sz="2200" dirty="0" smtClean="0">
                <a:cs typeface="2  Baran" panose="00000400000000000000" pitchFamily="2" charset="-78"/>
              </a:rPr>
              <a:t>Red (</a:t>
            </a:r>
            <a:r>
              <a:rPr lang="fa-IR" sz="2200" dirty="0" smtClean="0">
                <a:cs typeface="2  Baran" panose="00000400000000000000" pitchFamily="2" charset="-78"/>
              </a:rPr>
              <a:t>ژرمن شپرد) که با رفتار تهاجمی به سگ‌ها اما مهربانی با انسان‌ها، نقش محافظ و دوست را ایفا می‌کرد.</a:t>
            </a:r>
            <a:endParaRPr lang="de-DE" sz="2200" dirty="0" smtClean="0">
              <a:cs typeface="2  Baran" panose="00000400000000000000" pitchFamily="2" charset="-78"/>
            </a:endParaRPr>
          </a:p>
          <a:p>
            <a:pPr lvl="2" algn="r" rtl="1"/>
            <a:r>
              <a:rPr lang="fa-IR" sz="2400" dirty="0" smtClean="0">
                <a:solidFill>
                  <a:srgbClr val="7030A0"/>
                </a:solidFill>
                <a:cs typeface="2  Baran" panose="00000400000000000000" pitchFamily="2" charset="-78"/>
              </a:rPr>
              <a:t>حیوانات خانگی و ایجاد اعتماد و امنیت اجتماعی</a:t>
            </a:r>
            <a:r>
              <a:rPr lang="de-DE" sz="2400" dirty="0" smtClean="0">
                <a:solidFill>
                  <a:srgbClr val="7030A0"/>
                </a:solidFill>
                <a:cs typeface="2  Baran" panose="00000400000000000000" pitchFamily="2" charset="-78"/>
              </a:rPr>
              <a:t> </a:t>
            </a:r>
            <a:r>
              <a:rPr lang="fa-IR" sz="2400" dirty="0" smtClean="0">
                <a:solidFill>
                  <a:srgbClr val="7030A0"/>
                </a:solidFill>
                <a:cs typeface="2  Baran" panose="00000400000000000000" pitchFamily="2" charset="-78"/>
              </a:rPr>
              <a:t>مراقبت جمعی:</a:t>
            </a:r>
            <a:endParaRPr lang="de-DE" sz="2400" dirty="0" smtClean="0">
              <a:solidFill>
                <a:srgbClr val="7030A0"/>
              </a:solidFill>
              <a:cs typeface="2  Baran" panose="00000400000000000000" pitchFamily="2" charset="-78"/>
            </a:endParaRPr>
          </a:p>
          <a:p>
            <a:pPr lvl="3" algn="r" rtl="1"/>
            <a:r>
              <a:rPr lang="fa-IR" sz="2400" dirty="0" smtClean="0">
                <a:cs typeface="2  Baran" panose="00000400000000000000" pitchFamily="2" charset="-78"/>
              </a:rPr>
              <a:t>مثال: هنگامی که صاحب سگ (</a:t>
            </a:r>
            <a:r>
              <a:rPr lang="en-US" sz="2400" dirty="0" smtClean="0">
                <a:cs typeface="2  Baran" panose="00000400000000000000" pitchFamily="2" charset="-78"/>
              </a:rPr>
              <a:t>Phil) </a:t>
            </a:r>
            <a:r>
              <a:rPr lang="fa-IR" sz="2400" dirty="0" smtClean="0">
                <a:cs typeface="2  Baran" panose="00000400000000000000" pitchFamily="2" charset="-78"/>
              </a:rPr>
              <a:t>تحت عمل جراحی بود، همسایگان به نوبت از سگ او مراقبت کردند، که این همکاری حس جامعه صمیمی (</a:t>
            </a:r>
            <a:r>
              <a:rPr lang="en-US" sz="2400" dirty="0" err="1" smtClean="0">
                <a:cs typeface="2  Baran" panose="00000400000000000000" pitchFamily="2" charset="-78"/>
              </a:rPr>
              <a:t>Gemeinschaft</a:t>
            </a:r>
            <a:r>
              <a:rPr lang="en-US" sz="2400" dirty="0" smtClean="0">
                <a:cs typeface="2  Baran" panose="00000400000000000000" pitchFamily="2" charset="-78"/>
              </a:rPr>
              <a:t>) </a:t>
            </a:r>
            <a:r>
              <a:rPr lang="fa-IR" sz="2400" dirty="0" smtClean="0">
                <a:cs typeface="2  Baran" panose="00000400000000000000" pitchFamily="2" charset="-78"/>
              </a:rPr>
              <a:t>را در محیط شهری تقویت کرد.</a:t>
            </a:r>
            <a:endParaRPr lang="de-DE" sz="2400" dirty="0" smtClean="0">
              <a:cs typeface="2  Baran" panose="00000400000000000000" pitchFamily="2" charset="-78"/>
            </a:endParaRPr>
          </a:p>
          <a:p>
            <a:pPr lvl="2" algn="r" rtl="1"/>
            <a:r>
              <a:rPr lang="fa-IR" sz="2400" dirty="0" smtClean="0">
                <a:solidFill>
                  <a:srgbClr val="7030A0"/>
                </a:solidFill>
                <a:cs typeface="2  Baran" panose="00000400000000000000" pitchFamily="2" charset="-78"/>
              </a:rPr>
              <a:t>حمایت از سلامت روان و جسم:</a:t>
            </a:r>
            <a:r>
              <a:rPr lang="de-DE" sz="2400" dirty="0" smtClean="0">
                <a:solidFill>
                  <a:srgbClr val="7030A0"/>
                </a:solidFill>
                <a:cs typeface="2  Baran" panose="00000400000000000000" pitchFamily="2" charset="-78"/>
              </a:rPr>
              <a:t> </a:t>
            </a:r>
            <a:r>
              <a:rPr lang="fa-IR" sz="2400" dirty="0" smtClean="0">
                <a:cs typeface="2  Baran" panose="00000400000000000000" pitchFamily="2" charset="-78"/>
              </a:rPr>
              <a:t>حیوانات خانگی انگیزه‌ای برای فعالیت‌های روزانه (پیاده‌روی، ورزش) و تعامل اجتماعی فراهم می‌کنند.</a:t>
            </a:r>
            <a:endParaRPr lang="de-DE" sz="2400" dirty="0" smtClean="0">
              <a:cs typeface="2  Baran" panose="00000400000000000000" pitchFamily="2" charset="-78"/>
            </a:endParaRPr>
          </a:p>
          <a:p>
            <a:pPr lvl="3" algn="r" rtl="1"/>
            <a:r>
              <a:rPr lang="fa-IR" sz="2400" dirty="0" smtClean="0">
                <a:cs typeface="2  Baran" panose="00000400000000000000" pitchFamily="2" charset="-78"/>
              </a:rPr>
              <a:t>مثال شخصی رولین: سگ او را وادار به پیاده‌روی در شب‌های سرد و ایجاد ارتباط با دیگران کرد.</a:t>
            </a:r>
            <a:endParaRPr lang="de-DE" sz="2400" dirty="0" smtClean="0">
              <a:cs typeface="2  Baran" panose="00000400000000000000" pitchFamily="2" charset="-78"/>
            </a:endParaRPr>
          </a:p>
          <a:p>
            <a:pPr lvl="2" algn="r" rtl="1"/>
            <a:r>
              <a:rPr lang="fa-IR" sz="2600" dirty="0" smtClean="0">
                <a:solidFill>
                  <a:srgbClr val="7030A0"/>
                </a:solidFill>
                <a:cs typeface="2  Baran" panose="00000400000000000000" pitchFamily="2" charset="-78"/>
              </a:rPr>
              <a:t>حمایت در بحران‌ها:</a:t>
            </a:r>
            <a:r>
              <a:rPr lang="de-DE" sz="2600" dirty="0" smtClean="0">
                <a:solidFill>
                  <a:srgbClr val="7030A0"/>
                </a:solidFill>
                <a:cs typeface="2  Baran" panose="00000400000000000000" pitchFamily="2" charset="-78"/>
              </a:rPr>
              <a:t> </a:t>
            </a:r>
            <a:r>
              <a:rPr lang="fa-IR" sz="2600" dirty="0" smtClean="0">
                <a:cs typeface="2  Baran" panose="00000400000000000000" pitchFamily="2" charset="-78"/>
              </a:rPr>
              <a:t>حیوانات خانگی به‌عنوان پل ارتباطی، کمک‌های عاطفی و عملی را تسهیل می‌کنند.</a:t>
            </a:r>
            <a:endParaRPr lang="de-DE" sz="2600" dirty="0" smtClean="0">
              <a:cs typeface="2  Baran" panose="00000400000000000000" pitchFamily="2" charset="-78"/>
            </a:endParaRPr>
          </a:p>
          <a:p>
            <a:pPr lvl="3" algn="r" rtl="1"/>
            <a:r>
              <a:rPr lang="fa-IR" sz="2400" dirty="0" smtClean="0">
                <a:cs typeface="2  Baran" panose="00000400000000000000" pitchFamily="2" charset="-78"/>
              </a:rPr>
              <a:t>مثال: </a:t>
            </a:r>
            <a:r>
              <a:rPr lang="en-US" sz="2400" dirty="0" smtClean="0">
                <a:cs typeface="2  Baran" panose="00000400000000000000" pitchFamily="2" charset="-78"/>
              </a:rPr>
              <a:t>Phil </a:t>
            </a:r>
            <a:r>
              <a:rPr lang="fa-IR" sz="2400" dirty="0" smtClean="0">
                <a:cs typeface="2  Baran" panose="00000400000000000000" pitchFamily="2" charset="-78"/>
              </a:rPr>
              <a:t>کلید کلبه‌اش را برای درمان آسم رولین در محیطی بدون استرس به او داد.</a:t>
            </a:r>
            <a:endParaRPr lang="de-DE" sz="2400" dirty="0" smtClean="0">
              <a:cs typeface="2  Baran" panose="00000400000000000000" pitchFamily="2" charset="-78"/>
            </a:endParaRPr>
          </a:p>
          <a:p>
            <a:pPr lvl="2" algn="r" rtl="1"/>
            <a:r>
              <a:rPr lang="fa-IR" sz="2400" dirty="0" smtClean="0">
                <a:solidFill>
                  <a:srgbClr val="7030A0"/>
                </a:solidFill>
                <a:cs typeface="2  Baran" panose="00000400000000000000" pitchFamily="2" charset="-78"/>
              </a:rPr>
              <a:t>شکستن موانع اجتماعی:</a:t>
            </a:r>
            <a:r>
              <a:rPr lang="de-DE" sz="2400" dirty="0" smtClean="0">
                <a:solidFill>
                  <a:srgbClr val="7030A0"/>
                </a:solidFill>
                <a:cs typeface="2  Baran" panose="00000400000000000000" pitchFamily="2" charset="-78"/>
              </a:rPr>
              <a:t> </a:t>
            </a:r>
            <a:r>
              <a:rPr lang="fa-IR" sz="2400" dirty="0" smtClean="0">
                <a:cs typeface="2  Baran" panose="00000400000000000000" pitchFamily="2" charset="-78"/>
              </a:rPr>
              <a:t>حیوانات باعث ایجاد ارتباطات غیرمنتظره می‌شوند (مثل تعامل زن ناشناس در مترو با سگ).سگ‌ها لحظات شاد و صمیمی را حتی در افراد محافظه‌کار ایجاد می‌کنند.</a:t>
            </a:r>
            <a:endParaRPr lang="en-US" sz="2400" dirty="0" smtClean="0">
              <a:cs typeface="2  Baran" panose="00000400000000000000" pitchFamily="2" charset="-78"/>
            </a:endParaRPr>
          </a:p>
          <a:p>
            <a:pPr lvl="3" algn="r" rtl="1"/>
            <a:endParaRPr lang="de-DE" sz="2200" dirty="0" smtClean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4501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endParaRPr lang="en-US" sz="2000" dirty="0">
              <a:cs typeface="2  Bara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000" b="1" dirty="0" smtClean="0">
                <a:cs typeface="2  Baran" panose="00000400000000000000" pitchFamily="2" charset="-78"/>
              </a:rPr>
              <a:t>ارزش فزاینده حیوانات خانگی و پیامدهای اجتماعی</a:t>
            </a:r>
          </a:p>
          <a:p>
            <a:pPr algn="r" rtl="1"/>
            <a:r>
              <a:rPr lang="fa-IR" sz="2000" b="1" dirty="0" smtClean="0">
                <a:cs typeface="2  Baran" panose="00000400000000000000" pitchFamily="2" charset="-78"/>
              </a:rPr>
              <a:t>نقش عاطفی</a:t>
            </a:r>
            <a:r>
              <a:rPr lang="fa-IR" sz="2000" dirty="0" smtClean="0">
                <a:cs typeface="2  Baran" panose="00000400000000000000" pitchFamily="2" charset="-78"/>
              </a:rPr>
              <a:t>: </a:t>
            </a:r>
          </a:p>
          <a:p>
            <a:pPr marL="742950" lvl="1" indent="-285750" algn="r" rtl="1"/>
            <a:r>
              <a:rPr lang="fa-IR" sz="2000" dirty="0" smtClean="0">
                <a:cs typeface="2  Baran" panose="00000400000000000000" pitchFamily="2" charset="-78"/>
              </a:rPr>
              <a:t>حیوانات خانگی عشق و وفاداری بی‌قیدوشرط ارائه می‌دهند و در بحران‌ها (طلاق، بیماری) حمایت روانی می‌کنند.</a:t>
            </a:r>
          </a:p>
          <a:p>
            <a:pPr marL="742950" lvl="1" indent="-285750" algn="r" rtl="1"/>
            <a:r>
              <a:rPr lang="fa-IR" sz="2000" dirty="0" smtClean="0">
                <a:cs typeface="2  Baran" panose="00000400000000000000" pitchFamily="2" charset="-78"/>
              </a:rPr>
              <a:t>مثال: کتاب </a:t>
            </a:r>
            <a:r>
              <a:rPr lang="en-US" sz="2000" i="1" dirty="0" smtClean="0">
                <a:cs typeface="2  Baran" panose="00000400000000000000" pitchFamily="2" charset="-78"/>
              </a:rPr>
              <a:t>The New Work of Dogs</a:t>
            </a:r>
            <a:r>
              <a:rPr lang="en-US" sz="2000" dirty="0" smtClean="0">
                <a:cs typeface="2  Baran" panose="00000400000000000000" pitchFamily="2" charset="-78"/>
              </a:rPr>
              <a:t> </a:t>
            </a:r>
            <a:r>
              <a:rPr lang="fa-IR" sz="2000" dirty="0" smtClean="0">
                <a:cs typeface="2  Baran" panose="00000400000000000000" pitchFamily="2" charset="-78"/>
              </a:rPr>
              <a:t>نشان می‌دهد سگ‌ها به افراد مطلقه، جوانان حاشیه‌نشین و شاغلان کمک می‌کنند.</a:t>
            </a:r>
          </a:p>
          <a:p>
            <a:pPr algn="r" rtl="1"/>
            <a:r>
              <a:rPr lang="fa-IR" sz="2000" b="1" dirty="0" smtClean="0">
                <a:cs typeface="2  Baran" panose="00000400000000000000" pitchFamily="2" charset="-78"/>
              </a:rPr>
              <a:t>تغییر ارزش اجتماعی و اقتصادی</a:t>
            </a:r>
            <a:r>
              <a:rPr lang="fa-IR" sz="2000" dirty="0" smtClean="0">
                <a:cs typeface="2  Baran" panose="00000400000000000000" pitchFamily="2" charset="-78"/>
              </a:rPr>
              <a:t>: </a:t>
            </a:r>
          </a:p>
          <a:p>
            <a:pPr marL="742950" lvl="1" indent="-285750" algn="r" rtl="1"/>
            <a:r>
              <a:rPr lang="fa-IR" sz="2000" dirty="0" smtClean="0">
                <a:cs typeface="2  Baran" panose="00000400000000000000" pitchFamily="2" charset="-78"/>
              </a:rPr>
              <a:t>افزایش اهمیت حیوانات خانگی منجر به فشار برای جبران خسارت در صورت آسیب به آن‌ها شده است.</a:t>
            </a:r>
          </a:p>
          <a:p>
            <a:pPr marL="742950" lvl="1" indent="-285750" algn="r" rtl="1"/>
            <a:r>
              <a:rPr lang="fa-IR" sz="2000" dirty="0" smtClean="0">
                <a:cs typeface="2  Baran" panose="00000400000000000000" pitchFamily="2" charset="-78"/>
              </a:rPr>
              <a:t>پرونده‌های حقوقی: </a:t>
            </a:r>
          </a:p>
          <a:p>
            <a:pPr lvl="2" algn="r" rtl="1"/>
            <a:r>
              <a:rPr lang="en-US" sz="2000" i="1" dirty="0" smtClean="0">
                <a:cs typeface="2  Baran" panose="00000400000000000000" pitchFamily="2" charset="-78"/>
              </a:rPr>
              <a:t>Corso v. Crawford (1979)</a:t>
            </a:r>
            <a:r>
              <a:rPr lang="en-US" sz="2000" dirty="0" smtClean="0">
                <a:cs typeface="2  Baran" panose="00000400000000000000" pitchFamily="2" charset="-78"/>
              </a:rPr>
              <a:t>: </a:t>
            </a:r>
            <a:r>
              <a:rPr lang="fa-IR" sz="2000" dirty="0" smtClean="0">
                <a:cs typeface="2  Baran" panose="00000400000000000000" pitchFamily="2" charset="-78"/>
              </a:rPr>
              <a:t>حیوان خانگی فراتر از «مال» است و جایگاهی بین شخص و دارایی دارد.</a:t>
            </a:r>
          </a:p>
          <a:p>
            <a:pPr lvl="2" algn="r" rtl="1"/>
            <a:r>
              <a:rPr lang="fa-IR" sz="2000" dirty="0" smtClean="0">
                <a:cs typeface="2  Baran" panose="00000400000000000000" pitchFamily="2" charset="-78"/>
              </a:rPr>
              <a:t>قوانین تنسی (2000) و ایلینوی (2002): امکان شکایت برای درد و رنج ناشی از مرگ حیوان و دریافت خسارت.</a:t>
            </a:r>
          </a:p>
          <a:p>
            <a:pPr algn="r" rtl="1"/>
            <a:r>
              <a:rPr lang="fa-IR" sz="2000" b="1" dirty="0" smtClean="0">
                <a:cs typeface="2  Baran" panose="00000400000000000000" pitchFamily="2" charset="-78"/>
              </a:rPr>
              <a:t>چالش‌ها برای دامپزشکان</a:t>
            </a:r>
            <a:r>
              <a:rPr lang="fa-IR" sz="2000" dirty="0" smtClean="0">
                <a:cs typeface="2  Baran" panose="00000400000000000000" pitchFamily="2" charset="-78"/>
              </a:rPr>
              <a:t>: </a:t>
            </a:r>
          </a:p>
          <a:p>
            <a:pPr marL="742950" lvl="1" indent="-285750" algn="r" rtl="1"/>
            <a:r>
              <a:rPr lang="fa-IR" sz="2000" dirty="0" smtClean="0">
                <a:cs typeface="2  Baran" panose="00000400000000000000" pitchFamily="2" charset="-78"/>
              </a:rPr>
              <a:t>افزایش احتمال شکایت از قصور حرفه‌ای و نیاز به بیمه مسئولیت.</a:t>
            </a:r>
          </a:p>
          <a:p>
            <a:pPr marL="742950" lvl="1" indent="-285750" algn="r" rtl="1"/>
            <a:r>
              <a:rPr lang="fa-IR" sz="2000" dirty="0" smtClean="0">
                <a:cs typeface="2  Baran" panose="00000400000000000000" pitchFamily="2" charset="-78"/>
              </a:rPr>
              <a:t>مقاومت سازمان‌های دامپزشکی در برابر این قوانین برای کاهش ریسک مالی.</a:t>
            </a:r>
          </a:p>
          <a:p>
            <a:pPr algn="r" rtl="1"/>
            <a:endParaRPr lang="en-US" sz="20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4964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785" y="270294"/>
            <a:ext cx="11668664" cy="6418053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normAutofit/>
          </a:bodyPr>
          <a:lstStyle/>
          <a:p>
            <a:pPr algn="r" rtl="1"/>
            <a:r>
              <a:rPr lang="fa-IR" sz="2400" b="1" u="sng" dirty="0" smtClean="0">
                <a:cs typeface="2  Baran" panose="00000400000000000000" pitchFamily="2" charset="-78"/>
              </a:rPr>
              <a:t>ارزش اقتصادی حیوانات و مسئولیت دامپزشکان</a:t>
            </a:r>
          </a:p>
          <a:p>
            <a:pPr lvl="1" algn="r" rtl="1"/>
            <a:r>
              <a:rPr lang="fa-IR" b="1" dirty="0" smtClean="0">
                <a:cs typeface="2  Baran" panose="00000400000000000000" pitchFamily="2" charset="-78"/>
              </a:rPr>
              <a:t>استدلال موافقان افزایش ارزش اقتصادی</a:t>
            </a:r>
            <a:r>
              <a:rPr lang="fa-IR" dirty="0" smtClean="0">
                <a:cs typeface="2  Baran" panose="00000400000000000000" pitchFamily="2" charset="-78"/>
              </a:rPr>
              <a:t>: </a:t>
            </a:r>
          </a:p>
          <a:p>
            <a:pPr marL="1200150" lvl="2" indent="-285750" algn="r" rtl="1"/>
            <a:r>
              <a:rPr lang="fa-IR" sz="2400" dirty="0" smtClean="0">
                <a:cs typeface="2  Baran" panose="00000400000000000000" pitchFamily="2" charset="-78"/>
              </a:rPr>
              <a:t>ارزش بازار نمی‌تواند اهمیت عاطفی حیوانات را نشان دهد.</a:t>
            </a:r>
          </a:p>
          <a:p>
            <a:pPr marL="1200150" lvl="2" indent="-285750" algn="r" rtl="1"/>
            <a:r>
              <a:rPr lang="fa-IR" sz="2400" dirty="0" smtClean="0">
                <a:cs typeface="2  Baran" panose="00000400000000000000" pitchFamily="2" charset="-78"/>
              </a:rPr>
              <a:t>افزایش خسارت در پرونده‌های قصور می‌تواند دامپزشکان را به دقت بیشتر تشویق کند.</a:t>
            </a:r>
          </a:p>
          <a:p>
            <a:pPr lvl="1" algn="r" rtl="1"/>
            <a:r>
              <a:rPr lang="fa-IR" b="1" dirty="0" smtClean="0">
                <a:cs typeface="2  Baran" panose="00000400000000000000" pitchFamily="2" charset="-78"/>
              </a:rPr>
              <a:t>مخالفت حرفه دامپزشکی</a:t>
            </a:r>
            <a:r>
              <a:rPr lang="fa-IR" dirty="0" smtClean="0">
                <a:cs typeface="2  Baran" panose="00000400000000000000" pitchFamily="2" charset="-78"/>
              </a:rPr>
              <a:t>: </a:t>
            </a:r>
          </a:p>
          <a:p>
            <a:pPr marL="1200150" lvl="2" indent="-285750" algn="r" rtl="1"/>
            <a:r>
              <a:rPr lang="fa-IR" sz="2400" dirty="0" smtClean="0">
                <a:cs typeface="2  Baran" panose="00000400000000000000" pitchFamily="2" charset="-78"/>
              </a:rPr>
              <a:t>استفاده از نفوذ سیاسی برای جلوگیری از افزایش خسارات.</a:t>
            </a:r>
          </a:p>
          <a:p>
            <a:pPr marL="1200150" lvl="2" indent="-285750" algn="r" rtl="1"/>
            <a:r>
              <a:rPr lang="fa-IR" sz="2400" dirty="0" smtClean="0">
                <a:cs typeface="2  Baran" panose="00000400000000000000" pitchFamily="2" charset="-78"/>
              </a:rPr>
              <a:t>رولین این موضع را اشتباه می‌داند و معتقد است دامپزشکان باید این روند را هدایت کنند.</a:t>
            </a:r>
          </a:p>
          <a:p>
            <a:pPr lvl="1" algn="r" rtl="1"/>
            <a:r>
              <a:rPr lang="fa-IR" b="1" dirty="0" smtClean="0">
                <a:cs typeface="2  Baran" panose="00000400000000000000" pitchFamily="2" charset="-78"/>
              </a:rPr>
              <a:t>راهکار پیشنهادی</a:t>
            </a:r>
            <a:r>
              <a:rPr lang="fa-IR" dirty="0" smtClean="0">
                <a:cs typeface="2  Baran" panose="00000400000000000000" pitchFamily="2" charset="-78"/>
              </a:rPr>
              <a:t>: </a:t>
            </a:r>
          </a:p>
          <a:p>
            <a:pPr marL="1200150" lvl="2" indent="-285750" algn="r" rtl="1"/>
            <a:r>
              <a:rPr lang="fa-IR" sz="2400" dirty="0" smtClean="0">
                <a:cs typeface="2  Baran" panose="00000400000000000000" pitchFamily="2" charset="-78"/>
              </a:rPr>
              <a:t>به رسمیت شناختن ارزش اقتصادی حیوانات با سقف مشخص خسارت (مثل قانون تنسی).</a:t>
            </a:r>
          </a:p>
          <a:p>
            <a:pPr marL="1200150" lvl="2" indent="-285750" algn="r" rtl="1"/>
            <a:r>
              <a:rPr lang="fa-IR" sz="2400" dirty="0" smtClean="0">
                <a:cs typeface="2  Baran" panose="00000400000000000000" pitchFamily="2" charset="-78"/>
              </a:rPr>
              <a:t>جلوگیری از پرونده‌های میلیونی غیرمنطقی که به حرفه آسیب می‌رساند.</a:t>
            </a:r>
          </a:p>
          <a:p>
            <a:pPr lvl="1" algn="r" rtl="1"/>
            <a:r>
              <a:rPr lang="fa-IR" b="1" dirty="0" smtClean="0">
                <a:cs typeface="2  Baran" panose="00000400000000000000" pitchFamily="2" charset="-78"/>
              </a:rPr>
              <a:t>چالش اجتماعی</a:t>
            </a:r>
            <a:r>
              <a:rPr lang="fa-IR" dirty="0" smtClean="0">
                <a:cs typeface="2  Baran" panose="00000400000000000000" pitchFamily="2" charset="-78"/>
              </a:rPr>
              <a:t>: </a:t>
            </a:r>
          </a:p>
          <a:p>
            <a:pPr marL="1200150" lvl="2" indent="-285750" algn="r" rtl="1"/>
            <a:r>
              <a:rPr lang="fa-IR" sz="2400" dirty="0" smtClean="0">
                <a:cs typeface="2  Baran" panose="00000400000000000000" pitchFamily="2" charset="-78"/>
              </a:rPr>
              <a:t>فرهنگ «بی‌مسئولیتی فردی» و افزایش شکایات بی‌جا (مثل شکایت از قهوه داغ مک‌دونالد).</a:t>
            </a:r>
          </a:p>
          <a:p>
            <a:pPr marL="1200150" lvl="2" indent="-285750" algn="r" rtl="1"/>
            <a:r>
              <a:rPr lang="fa-IR" sz="2400" dirty="0" smtClean="0">
                <a:cs typeface="2  Baran" panose="00000400000000000000" pitchFamily="2" charset="-78"/>
              </a:rPr>
              <a:t>این روند هزینه‌های دامپزشکی را افزایش می‌دهد.</a:t>
            </a:r>
          </a:p>
          <a:p>
            <a:pPr lvl="1" algn="r" rtl="1"/>
            <a:r>
              <a:rPr lang="fa-IR" b="1" dirty="0" smtClean="0">
                <a:solidFill>
                  <a:srgbClr val="7030A0"/>
                </a:solidFill>
                <a:cs typeface="2  Baran" panose="00000400000000000000" pitchFamily="2" charset="-78"/>
              </a:rPr>
              <a:t>نکته : دامپزشکان باید با آموزش عمومی و وضع قوانین معقول، تعادل بین ارزش حیوانات و مسئولیت‌پذیری ایجاد کنند.</a:t>
            </a:r>
          </a:p>
          <a:p>
            <a:pPr algn="r" rtl="1"/>
            <a:endParaRPr lang="en-US" sz="24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334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27804"/>
            <a:ext cx="10515600" cy="6130505"/>
          </a:xfrm>
        </p:spPr>
        <p:txBody>
          <a:bodyPr>
            <a:normAutofit/>
          </a:bodyPr>
          <a:lstStyle/>
          <a:p>
            <a:pPr algn="r" rtl="1"/>
            <a:r>
              <a:rPr lang="fa-IR" b="1" u="sng" dirty="0" smtClean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FFFF00"/>
                </a:solidFill>
                <a:cs typeface="2  Baran" panose="00000400000000000000" pitchFamily="2" charset="-78"/>
              </a:rPr>
              <a:t>مسائل حقوقی و مفهوم «سرپرست» برای حیوانات</a:t>
            </a:r>
          </a:p>
          <a:p>
            <a:pPr algn="r" rtl="1"/>
            <a:r>
              <a:rPr lang="fa-IR" b="1" dirty="0" smtClean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00B050"/>
                </a:solidFill>
                <a:cs typeface="2  Baran" panose="00000400000000000000" pitchFamily="2" charset="-78"/>
              </a:rPr>
              <a:t>محدودیت‌های حقوقی: </a:t>
            </a:r>
          </a:p>
          <a:p>
            <a:pPr marL="742950" lvl="1" indent="-285750" algn="r" rtl="1"/>
            <a:r>
              <a:rPr lang="fa-IR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cs typeface="2  Baran" panose="00000400000000000000" pitchFamily="2" charset="-78"/>
              </a:rPr>
              <a:t>حیوانات از نظر قانونی «دارایی» محسوب می‌شوند، و اعطای حقوق کامل نیازمند اصلاح قانون اساسی است.</a:t>
            </a:r>
          </a:p>
          <a:p>
            <a:pPr marL="742950" lvl="1" indent="-285750" algn="r" rtl="1"/>
            <a:r>
              <a:rPr lang="fa-IR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cs typeface="2  Baran" panose="00000400000000000000" pitchFamily="2" charset="-78"/>
              </a:rPr>
              <a:t>مفهوم «سرپرست» (به‌جای مالک) در برخی مناطق (بولدر، سان‌فرانسیسکو، رود آیلند) مطرح شده، اما تغییر واقعی ایجاد نکرده است.</a:t>
            </a:r>
          </a:p>
          <a:p>
            <a:pPr marL="742950" lvl="1" indent="-285750" algn="r" rtl="1"/>
            <a:r>
              <a:rPr lang="fa-IR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cs typeface="2  Baran" panose="00000400000000000000" pitchFamily="2" charset="-78"/>
              </a:rPr>
              <a:t>چالش: تعریف «بهترین منافع» حیوان دشوار است (مثل استفاده از اسب برای سواری یا سگ برای شکار).</a:t>
            </a:r>
          </a:p>
          <a:p>
            <a:pPr algn="r" rtl="1"/>
            <a:r>
              <a:rPr lang="fa-IR" b="1" dirty="0" smtClean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7030A0"/>
                </a:solidFill>
                <a:cs typeface="2  Baran" panose="00000400000000000000" pitchFamily="2" charset="-78"/>
              </a:rPr>
              <a:t>راهکارهای کوتاه‌مدت: </a:t>
            </a:r>
          </a:p>
          <a:p>
            <a:pPr marL="742950" lvl="1" indent="-285750" algn="r" rtl="1"/>
            <a:r>
              <a:rPr lang="fa-IR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cs typeface="2  Baran" panose="00000400000000000000" pitchFamily="2" charset="-78"/>
              </a:rPr>
              <a:t>محدود کردن استفاده از حیوانات به‌عنوان دارایی (مشابه قوانین 1985 برای حیوانات آزمایشگاهی).</a:t>
            </a:r>
          </a:p>
          <a:p>
            <a:pPr marL="742950" lvl="1" indent="-285750" algn="r" rtl="1"/>
            <a:r>
              <a:rPr lang="fa-IR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cs typeface="2  Baran" panose="00000400000000000000" pitchFamily="2" charset="-78"/>
              </a:rPr>
              <a:t>وضع قوانین برای تضمین بی‌حسی و تسکین درد.</a:t>
            </a:r>
          </a:p>
          <a:p>
            <a:pPr algn="r" rtl="1"/>
            <a:r>
              <a:rPr lang="fa-IR" b="1" dirty="0" smtClean="0">
                <a:ln w="1270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cs typeface="2  Baran" panose="00000400000000000000" pitchFamily="2" charset="-78"/>
              </a:rPr>
              <a:t>نقش دامپزشکان: </a:t>
            </a:r>
          </a:p>
          <a:p>
            <a:pPr marL="742950" lvl="1" indent="-285750" algn="r" rtl="1"/>
            <a:r>
              <a:rPr lang="fa-IR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cs typeface="2  Baran" panose="00000400000000000000" pitchFamily="2" charset="-78"/>
              </a:rPr>
              <a:t>رهبری در تدوین قوانین حفاظتی برای حیوانات.</a:t>
            </a:r>
          </a:p>
          <a:p>
            <a:pPr marL="742950" lvl="1" indent="-285750" algn="r" rtl="1"/>
            <a:r>
              <a:rPr lang="fa-IR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  <a:cs typeface="2  Baran" panose="00000400000000000000" pitchFamily="2" charset="-78"/>
              </a:rPr>
              <a:t>جلوگیری از پیامدهای منفی شکایات غیرمنطقی.</a:t>
            </a:r>
          </a:p>
          <a:p>
            <a:pPr marL="0" indent="0" algn="r" rtl="1">
              <a:buNone/>
            </a:pP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8710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3438" y="356558"/>
            <a:ext cx="10515600" cy="5906669"/>
          </a:xfrm>
        </p:spPr>
        <p:txBody>
          <a:bodyPr>
            <a:normAutofit fontScale="85000" lnSpcReduction="20000"/>
          </a:bodyPr>
          <a:lstStyle/>
          <a:p>
            <a:pPr algn="r" rtl="1"/>
            <a:r>
              <a:rPr lang="fa-IR" b="1" dirty="0" smtClean="0">
                <a:solidFill>
                  <a:srgbClr val="545454"/>
                </a:solidFill>
                <a:cs typeface="2  Baran" panose="00000400000000000000" pitchFamily="2" charset="-78"/>
              </a:rPr>
              <a:t> تغییر نگرش اجتماعی به رفاه حیوانات</a:t>
            </a:r>
          </a:p>
          <a:p>
            <a:pPr lvl="1" algn="r" rtl="1"/>
            <a:r>
              <a:rPr lang="fa-IR" b="1" dirty="0" smtClean="0">
                <a:solidFill>
                  <a:srgbClr val="545454"/>
                </a:solidFill>
                <a:cs typeface="2  Baran" panose="00000400000000000000" pitchFamily="2" charset="-78"/>
              </a:rPr>
              <a:t>تحول در آمریکا (2003-2004)</a:t>
            </a:r>
            <a:r>
              <a:rPr lang="fa-IR" dirty="0" smtClean="0">
                <a:solidFill>
                  <a:srgbClr val="545454"/>
                </a:solidFill>
                <a:cs typeface="2  Baran" panose="00000400000000000000" pitchFamily="2" charset="-78"/>
              </a:rPr>
              <a:t>: </a:t>
            </a:r>
          </a:p>
          <a:p>
            <a:pPr lvl="2" algn="r" rtl="1"/>
            <a:r>
              <a:rPr lang="fa-IR" sz="2400" dirty="0" smtClean="0">
                <a:solidFill>
                  <a:srgbClr val="545454"/>
                </a:solidFill>
                <a:cs typeface="2  Baran" panose="00000400000000000000" pitchFamily="2" charset="-78"/>
              </a:rPr>
              <a:t>نظرسنجی </a:t>
            </a:r>
            <a:r>
              <a:rPr lang="en-US" sz="2400" dirty="0" smtClean="0">
                <a:solidFill>
                  <a:srgbClr val="545454"/>
                </a:solidFill>
                <a:cs typeface="2  Baran" panose="00000400000000000000" pitchFamily="2" charset="-78"/>
              </a:rPr>
              <a:t>Gallup (2003): 75</a:t>
            </a:r>
            <a:r>
              <a:rPr lang="fa-IR" sz="2400" dirty="0" smtClean="0">
                <a:solidFill>
                  <a:srgbClr val="545454"/>
                </a:solidFill>
                <a:cs typeface="2  Baran" panose="00000400000000000000" pitchFamily="2" charset="-78"/>
              </a:rPr>
              <a:t>٪ مردم خواستار قوانین حمایت از حیوانات مزرعه‌ای بودند.</a:t>
            </a:r>
          </a:p>
          <a:p>
            <a:pPr lvl="2" algn="r" rtl="1"/>
            <a:r>
              <a:rPr lang="fa-IR" sz="2400" dirty="0" smtClean="0">
                <a:solidFill>
                  <a:srgbClr val="545454"/>
                </a:solidFill>
                <a:cs typeface="2  Baran" panose="00000400000000000000" pitchFamily="2" charset="-78"/>
              </a:rPr>
              <a:t>ریشه در «اخلاق نوین» دهه 1970 آمریکا و کمیسیون برامبل دهه 1960 اروپا.</a:t>
            </a:r>
          </a:p>
          <a:p>
            <a:pPr lvl="1" algn="r" rtl="1"/>
            <a:r>
              <a:rPr lang="fa-IR" b="1" dirty="0" smtClean="0">
                <a:solidFill>
                  <a:srgbClr val="545454"/>
                </a:solidFill>
                <a:cs typeface="2  Baran" panose="00000400000000000000" pitchFamily="2" charset="-78"/>
              </a:rPr>
              <a:t>چالش</a:t>
            </a:r>
            <a:r>
              <a:rPr lang="fa-IR" dirty="0" smtClean="0">
                <a:solidFill>
                  <a:srgbClr val="545454"/>
                </a:solidFill>
                <a:cs typeface="2  Baran" panose="00000400000000000000" pitchFamily="2" charset="-78"/>
              </a:rPr>
              <a:t>: با وجود رشد آگاهی، ناآگاهی عمومی از واقعیت‌های دامپروری صنعتی به دلیل: </a:t>
            </a:r>
          </a:p>
          <a:p>
            <a:pPr lvl="2" algn="r" rtl="1"/>
            <a:r>
              <a:rPr lang="fa-IR" sz="2400" dirty="0" smtClean="0">
                <a:solidFill>
                  <a:srgbClr val="545454"/>
                </a:solidFill>
                <a:cs typeface="2  Baran" panose="00000400000000000000" pitchFamily="2" charset="-78"/>
              </a:rPr>
              <a:t>فاصله جغرافیایی شهرنشینان از مزارع.</a:t>
            </a:r>
          </a:p>
          <a:p>
            <a:pPr lvl="2" algn="r" rtl="1"/>
            <a:r>
              <a:rPr lang="fa-IR" sz="2400" dirty="0" smtClean="0">
                <a:solidFill>
                  <a:srgbClr val="545454"/>
                </a:solidFill>
                <a:cs typeface="2  Baran" panose="00000400000000000000" pitchFamily="2" charset="-78"/>
              </a:rPr>
              <a:t>انکار ذهنی ارتباط غذا با حیوانات زنده (مثال: تونافیش در قوطی).</a:t>
            </a:r>
            <a:endParaRPr lang="en-US" sz="2400" dirty="0" smtClean="0">
              <a:solidFill>
                <a:srgbClr val="545454"/>
              </a:solidFill>
              <a:cs typeface="2  Baran" panose="00000400000000000000" pitchFamily="2" charset="-78"/>
            </a:endParaRPr>
          </a:p>
          <a:p>
            <a:pPr lvl="1" algn="r" rtl="1"/>
            <a:r>
              <a:rPr lang="fa-IR" b="1" dirty="0" smtClean="0">
                <a:cs typeface="2  Baran" panose="00000400000000000000" pitchFamily="2" charset="-78"/>
              </a:rPr>
              <a:t>تبلیغات گمراه‌کننده</a:t>
            </a:r>
            <a:r>
              <a:rPr lang="fa-IR" dirty="0" smtClean="0">
                <a:cs typeface="2  Baran" panose="00000400000000000000" pitchFamily="2" charset="-78"/>
              </a:rPr>
              <a:t>: </a:t>
            </a:r>
          </a:p>
          <a:p>
            <a:pPr lvl="2" algn="r" rtl="1"/>
            <a:r>
              <a:rPr lang="fa-IR" sz="2400" dirty="0" smtClean="0">
                <a:cs typeface="2  Baran" panose="00000400000000000000" pitchFamily="2" charset="-78"/>
              </a:rPr>
              <a:t>کمپین‌هایی مانند «گاوهای شاد کالیفرنیا» و «گاوهای راضی کارنیشن» تصویر رمانتیک و غیرواقعی از دامپروری ارائه می‌دهند.</a:t>
            </a:r>
          </a:p>
          <a:p>
            <a:pPr lvl="2" algn="r" rtl="1"/>
            <a:r>
              <a:rPr lang="fa-IR" sz="2400" dirty="0" smtClean="0">
                <a:cs typeface="2  Baran" panose="00000400000000000000" pitchFamily="2" charset="-78"/>
              </a:rPr>
              <a:t>مثال: تبلیغ </a:t>
            </a:r>
            <a:r>
              <a:rPr lang="en-US" sz="2400" dirty="0" err="1" smtClean="0">
                <a:cs typeface="2  Baran" panose="00000400000000000000" pitchFamily="2" charset="-78"/>
              </a:rPr>
              <a:t>Megafarms</a:t>
            </a:r>
            <a:r>
              <a:rPr lang="en-US" sz="2400" dirty="0" smtClean="0">
                <a:cs typeface="2  Baran" panose="00000400000000000000" pitchFamily="2" charset="-78"/>
              </a:rPr>
              <a:t> </a:t>
            </a:r>
            <a:r>
              <a:rPr lang="fa-IR" sz="2400" dirty="0" smtClean="0">
                <a:cs typeface="2  Baran" panose="00000400000000000000" pitchFamily="2" charset="-78"/>
              </a:rPr>
              <a:t>با مرغ‌های «خوشحال» در حالی که تولید صنعتی طیور در شرایط غیرانسانی انجام می‌شود</a:t>
            </a:r>
            <a:r>
              <a:rPr lang="fa-IR" sz="2400" dirty="0" smtClean="0">
                <a:cs typeface="2  Baran" panose="00000400000000000000" pitchFamily="2" charset="-78"/>
              </a:rPr>
              <a:t>.</a:t>
            </a:r>
          </a:p>
          <a:p>
            <a:pPr lvl="1" algn="r" rtl="1"/>
            <a:r>
              <a:rPr lang="fa-IR" sz="2800" dirty="0">
                <a:solidFill>
                  <a:srgbClr val="00B0F0"/>
                </a:solidFill>
                <a:cs typeface="2  Baran" panose="00000400000000000000" pitchFamily="2" charset="-78"/>
              </a:rPr>
              <a:t>سکوت رسانه‌ها و پنهان‌کاری صنعت عدم پوشش رسانه‌ای: گزارش‌های مربوط به رفاه حیوانات اغلب منتشر نمی‌شوند (مثال: گزارش </a:t>
            </a:r>
            <a:r>
              <a:rPr lang="en-US" sz="2800" dirty="0">
                <a:solidFill>
                  <a:srgbClr val="00B0F0"/>
                </a:solidFill>
                <a:cs typeface="2  Baran" panose="00000400000000000000" pitchFamily="2" charset="-78"/>
              </a:rPr>
              <a:t>Time </a:t>
            </a:r>
            <a:r>
              <a:rPr lang="fa-IR" sz="2800" dirty="0">
                <a:solidFill>
                  <a:srgbClr val="00B0F0"/>
                </a:solidFill>
                <a:cs typeface="2  Baran" panose="00000400000000000000" pitchFamily="2" charset="-78"/>
              </a:rPr>
              <a:t>درباره مزارع خوک).</a:t>
            </a:r>
          </a:p>
          <a:p>
            <a:pPr lvl="1" algn="r" rtl="1"/>
            <a:r>
              <a:rPr lang="fa-IR" sz="2800" dirty="0">
                <a:solidFill>
                  <a:srgbClr val="00B0F0"/>
                </a:solidFill>
                <a:cs typeface="2  Baran" panose="00000400000000000000" pitchFamily="2" charset="-78"/>
              </a:rPr>
              <a:t>محدودیت دسترسی: مزارع صنعتی عموماً غیرقابل دسترس‌اند (مثال: </a:t>
            </a:r>
            <a:r>
              <a:rPr lang="en-US" sz="2800" dirty="0">
                <a:solidFill>
                  <a:srgbClr val="00B0F0"/>
                </a:solidFill>
                <a:cs typeface="2  Baran" panose="00000400000000000000" pitchFamily="2" charset="-78"/>
              </a:rPr>
              <a:t>Mega Hog Farms </a:t>
            </a:r>
            <a:r>
              <a:rPr lang="fa-IR" sz="2800" dirty="0">
                <a:solidFill>
                  <a:srgbClr val="00B0F0"/>
                </a:solidFill>
                <a:cs typeface="2  Baran" panose="00000400000000000000" pitchFamily="2" charset="-78"/>
              </a:rPr>
              <a:t>در یوتا)</a:t>
            </a:r>
          </a:p>
          <a:p>
            <a:pPr lvl="2" algn="r" rtl="1"/>
            <a:r>
              <a:rPr lang="fa-IR" sz="2400" dirty="0">
                <a:solidFill>
                  <a:srgbClr val="00B0F0"/>
                </a:solidFill>
                <a:cs typeface="2  Baran" panose="00000400000000000000" pitchFamily="2" charset="-78"/>
              </a:rPr>
              <a:t>.نتیجه: جامعه از شرایط واقعی حیوانات بی‌خبر می‌ماند.</a:t>
            </a:r>
            <a:endParaRPr lang="en-US" sz="2400" dirty="0">
              <a:solidFill>
                <a:srgbClr val="00B0F0"/>
              </a:solidFill>
              <a:cs typeface="2  Baran" panose="00000400000000000000" pitchFamily="2" charset="-78"/>
            </a:endParaRPr>
          </a:p>
          <a:p>
            <a:pPr lvl="2" algn="r" rtl="1"/>
            <a:r>
              <a:rPr lang="fa-IR" sz="2400" dirty="0">
                <a:solidFill>
                  <a:srgbClr val="00B0F0"/>
                </a:solidFill>
                <a:cs typeface="2  Baran" panose="00000400000000000000" pitchFamily="2" charset="-78"/>
              </a:rPr>
              <a:t>نکته آموزشی: دامپزشکان باید صدای علمی و اخلاقی جامعه باشند.</a:t>
            </a:r>
            <a:endParaRPr lang="en-US" sz="2400" dirty="0">
              <a:solidFill>
                <a:srgbClr val="00B0F0"/>
              </a:solidFill>
              <a:cs typeface="2  Baran" panose="00000400000000000000" pitchFamily="2" charset="-78"/>
            </a:endParaRPr>
          </a:p>
          <a:p>
            <a:pPr lvl="2" algn="r" rtl="1"/>
            <a:endParaRPr lang="fa-IR" sz="2400" dirty="0" smtClean="0">
              <a:cs typeface="2  Baran" panose="00000400000000000000" pitchFamily="2" charset="-78"/>
            </a:endParaRPr>
          </a:p>
          <a:p>
            <a:pPr algn="r" rtl="1"/>
            <a:r>
              <a:rPr lang="fa-IR" b="1" dirty="0" smtClean="0">
                <a:cs typeface="2  Baran" panose="00000400000000000000" pitchFamily="2" charset="-78"/>
              </a:rPr>
              <a:t>تأثیر</a:t>
            </a:r>
            <a:r>
              <a:rPr lang="fa-IR" dirty="0" smtClean="0">
                <a:cs typeface="2  Baran" panose="00000400000000000000" pitchFamily="2" charset="-78"/>
              </a:rPr>
              <a:t>: تحریف ادراک عمومی و کاهش فشار برای اصلاحات.</a:t>
            </a:r>
          </a:p>
          <a:p>
            <a:pPr marL="0" indent="0" algn="r" rtl="1">
              <a:buNone/>
            </a:pPr>
            <a:r>
              <a:rPr lang="fa-IR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2  Baran" panose="00000400000000000000" pitchFamily="2" charset="-78"/>
              </a:rPr>
              <a:t>نکته </a:t>
            </a:r>
            <a:r>
              <a:rPr lang="fa-IR" b="1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2  Baran" panose="00000400000000000000" pitchFamily="2" charset="-78"/>
              </a:rPr>
              <a:t>آموزشی</a:t>
            </a:r>
            <a:r>
              <a:rPr lang="fa-IR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2  Baran" panose="00000400000000000000" pitchFamily="2" charset="-78"/>
              </a:rPr>
              <a:t>: دامپزشکان باید شکاف بین ادراک عمومی و واقعیت را پر </a:t>
            </a:r>
            <a:r>
              <a:rPr lang="fa-IR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2  Baran" panose="00000400000000000000" pitchFamily="2" charset="-78"/>
              </a:rPr>
              <a:t>کنند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2  Baran" panose="00000400000000000000" pitchFamily="2" charset="-78"/>
              </a:rPr>
              <a:t> </a:t>
            </a:r>
            <a:r>
              <a:rPr lang="fa-IR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2  Baran" panose="00000400000000000000" pitchFamily="2" charset="-78"/>
              </a:rPr>
              <a:t> و </a:t>
            </a:r>
            <a:r>
              <a:rPr lang="fa-IR" dirty="0">
                <a:solidFill>
                  <a:schemeClr val="tx1">
                    <a:lumMod val="50000"/>
                    <a:lumOff val="50000"/>
                  </a:schemeClr>
                </a:solidFill>
                <a:cs typeface="2  Baran" panose="00000400000000000000" pitchFamily="2" charset="-78"/>
              </a:rPr>
              <a:t>با اطلاع‌رسانی صادقانه، تأثیر تبلیغات را خنثی کنند.</a:t>
            </a:r>
          </a:p>
          <a:p>
            <a:pPr marL="0" indent="0" algn="r" rtl="1">
              <a:buNone/>
            </a:pPr>
            <a:endParaRPr lang="fa-IR" dirty="0" smtClean="0">
              <a:solidFill>
                <a:srgbClr val="545454"/>
              </a:solidFill>
              <a:cs typeface="2  Baran" panose="00000400000000000000" pitchFamily="2" charset="-78"/>
            </a:endParaRPr>
          </a:p>
          <a:p>
            <a:pPr algn="r" rtl="1"/>
            <a:endParaRPr lang="en-US" dirty="0">
              <a:solidFill>
                <a:srgbClr val="545454"/>
              </a:solidFill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2091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99048"/>
            <a:ext cx="10515600" cy="6199517"/>
          </a:xfrm>
        </p:spPr>
        <p:txBody>
          <a:bodyPr>
            <a:noAutofit/>
          </a:bodyPr>
          <a:lstStyle/>
          <a:p>
            <a:pPr algn="r" rtl="1"/>
            <a:r>
              <a:rPr lang="fa-IR" sz="3200" dirty="0" smtClean="0">
                <a:solidFill>
                  <a:srgbClr val="002060"/>
                </a:solidFill>
                <a:cs typeface="2  Baran" panose="00000400000000000000" pitchFamily="2" charset="-78"/>
              </a:rPr>
              <a:t>واکنش </a:t>
            </a:r>
            <a:r>
              <a:rPr lang="fa-IR" sz="3200" dirty="0" smtClean="0">
                <a:solidFill>
                  <a:srgbClr val="002060"/>
                </a:solidFill>
                <a:cs typeface="2  Baran" panose="00000400000000000000" pitchFamily="2" charset="-78"/>
              </a:rPr>
              <a:t>حرفه دامپزشکی </a:t>
            </a:r>
            <a:endParaRPr lang="en-US" sz="3200" dirty="0" smtClean="0">
              <a:solidFill>
                <a:srgbClr val="002060"/>
              </a:solidFill>
              <a:cs typeface="2  Baran" panose="00000400000000000000" pitchFamily="2" charset="-78"/>
            </a:endParaRPr>
          </a:p>
          <a:p>
            <a:pPr lvl="1" algn="r" rtl="1"/>
            <a:r>
              <a:rPr lang="fa-IR" sz="2800" dirty="0" smtClean="0">
                <a:solidFill>
                  <a:srgbClr val="002060"/>
                </a:solidFill>
                <a:cs typeface="2  Baran" panose="00000400000000000000" pitchFamily="2" charset="-78"/>
              </a:rPr>
              <a:t>مقاومت اولیه: نهادهای دامپزشکی با استدلال‌های غیرعلمی (مثل دفاع از قفس‌های خوک به دلیل قدمت) از وضعیت موجود حمایت کردند.</a:t>
            </a:r>
          </a:p>
          <a:p>
            <a:pPr lvl="1" algn="r" rtl="1"/>
            <a:r>
              <a:rPr lang="fa-IR" sz="2800" dirty="0" smtClean="0">
                <a:solidFill>
                  <a:srgbClr val="002060"/>
                </a:solidFill>
                <a:cs typeface="2  Baran" panose="00000400000000000000" pitchFamily="2" charset="-78"/>
              </a:rPr>
              <a:t>اقدام اصلاحی:کنفرانس </a:t>
            </a:r>
            <a:r>
              <a:rPr lang="en-US" sz="2800" dirty="0" smtClean="0">
                <a:solidFill>
                  <a:srgbClr val="002060"/>
                </a:solidFill>
                <a:cs typeface="2  Baran" panose="00000400000000000000" pitchFamily="2" charset="-78"/>
              </a:rPr>
              <a:t>CVMA 2003: </a:t>
            </a:r>
            <a:r>
              <a:rPr lang="fa-IR" sz="2800" dirty="0" smtClean="0">
                <a:solidFill>
                  <a:srgbClr val="002060"/>
                </a:solidFill>
                <a:cs typeface="2  Baran" panose="00000400000000000000" pitchFamily="2" charset="-78"/>
              </a:rPr>
              <a:t>روزی کامل به بحث درباره رفاه حیوانات اختصاص یافت.سخنرانان: دکتر برنارد رولین و دکتر جری تاننبام</a:t>
            </a:r>
          </a:p>
          <a:p>
            <a:pPr lvl="1" algn="r" rtl="1"/>
            <a:r>
              <a:rPr lang="fa-IR" sz="2800" dirty="0" smtClean="0">
                <a:solidFill>
                  <a:srgbClr val="002060"/>
                </a:solidFill>
                <a:cs typeface="2  Baran" panose="00000400000000000000" pitchFamily="2" charset="-78"/>
              </a:rPr>
              <a:t>.نتیجه: تدوین اصول هشت‌گانه رفاه حیوانات (2004) توسط انجمن دامپزشکی کالیفرنیا (</a:t>
            </a:r>
            <a:r>
              <a:rPr lang="en-US" sz="2800" dirty="0" smtClean="0">
                <a:solidFill>
                  <a:srgbClr val="002060"/>
                </a:solidFill>
                <a:cs typeface="2  Baran" panose="00000400000000000000" pitchFamily="2" charset="-78"/>
              </a:rPr>
              <a:t>CVMA).</a:t>
            </a:r>
            <a:endParaRPr lang="en-US" sz="2800" dirty="0">
              <a:solidFill>
                <a:srgbClr val="002060"/>
              </a:solidFill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9169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015" y="171938"/>
            <a:ext cx="11142785" cy="6361724"/>
          </a:xfrm>
        </p:spPr>
        <p:txBody>
          <a:bodyPr>
            <a:normAutofit lnSpcReduction="10000"/>
          </a:bodyPr>
          <a:lstStyle/>
          <a:p>
            <a:pPr algn="r" rtl="1"/>
            <a:r>
              <a:rPr lang="fa-IR" sz="3200" b="1" u="sng" dirty="0" smtClean="0">
                <a:cs typeface="2  Baran" panose="00000400000000000000" pitchFamily="2" charset="-78"/>
              </a:rPr>
              <a:t>اصول هشت‌گانه </a:t>
            </a:r>
            <a:r>
              <a:rPr lang="en-US" sz="3200" b="1" u="sng" dirty="0" smtClean="0">
                <a:cs typeface="2  Baran" panose="00000400000000000000" pitchFamily="2" charset="-78"/>
              </a:rPr>
              <a:t>CVMA (2004)</a:t>
            </a:r>
            <a:r>
              <a:rPr lang="fa-IR" sz="3200" b="1" u="sng" dirty="0" smtClean="0">
                <a:cs typeface="2  Baran" panose="00000400000000000000" pitchFamily="2" charset="-78"/>
              </a:rPr>
              <a:t>  </a:t>
            </a:r>
          </a:p>
          <a:p>
            <a:pPr algn="r" rtl="1"/>
            <a:r>
              <a:rPr lang="fa-IR" sz="3200" dirty="0" smtClean="0">
                <a:solidFill>
                  <a:srgbClr val="FF0000"/>
                </a:solidFill>
                <a:cs typeface="2  Baran" panose="00000400000000000000" pitchFamily="2" charset="-78"/>
              </a:rPr>
              <a:t>شناخت حیوان به‌عنوان موجودی دارای احساس</a:t>
            </a:r>
            <a:r>
              <a:rPr lang="fa-IR" sz="3200" dirty="0" smtClean="0">
                <a:cs typeface="2  Baran" panose="00000400000000000000" pitchFamily="2" charset="-78"/>
              </a:rPr>
              <a:t>: حیوانات نیازها و خواسته‌هایی شایسته احترام دارند.</a:t>
            </a:r>
          </a:p>
          <a:p>
            <a:pPr algn="r" rtl="1"/>
            <a:r>
              <a:rPr lang="fa-IR" sz="3200" dirty="0" smtClean="0">
                <a:solidFill>
                  <a:srgbClr val="FF0000"/>
                </a:solidFill>
                <a:cs typeface="2  Baran" panose="00000400000000000000" pitchFamily="2" charset="-78"/>
              </a:rPr>
              <a:t>تعادل علم و اخلاق</a:t>
            </a:r>
            <a:r>
              <a:rPr lang="fa-IR" sz="3200" dirty="0" smtClean="0">
                <a:cs typeface="2  Baran" panose="00000400000000000000" pitchFamily="2" charset="-78"/>
              </a:rPr>
              <a:t>: تصمیم‌گیری باید ترکیبی از دانش علمی و ارزش‌های اخلاقی باشد.</a:t>
            </a:r>
          </a:p>
          <a:p>
            <a:pPr algn="r" rtl="1"/>
            <a:r>
              <a:rPr lang="fa-IR" sz="3200" dirty="0" smtClean="0">
                <a:solidFill>
                  <a:srgbClr val="FF0000"/>
                </a:solidFill>
                <a:cs typeface="2  Baran" panose="00000400000000000000" pitchFamily="2" charset="-78"/>
              </a:rPr>
              <a:t>تعادل منافع فردی و جمعی</a:t>
            </a:r>
            <a:r>
              <a:rPr lang="fa-IR" sz="3200" dirty="0" smtClean="0">
                <a:cs typeface="2  Baran" panose="00000400000000000000" pitchFamily="2" charset="-78"/>
              </a:rPr>
              <a:t>: گاهی منافع جمعی (مثل تحقیقات پزشکی) بر فرد مقدم است.</a:t>
            </a:r>
          </a:p>
          <a:p>
            <a:pPr algn="r" rtl="1"/>
            <a:r>
              <a:rPr lang="fa-IR" sz="3200" dirty="0" smtClean="0">
                <a:solidFill>
                  <a:srgbClr val="FF0000"/>
                </a:solidFill>
                <a:cs typeface="2  Baran" panose="00000400000000000000" pitchFamily="2" charset="-78"/>
              </a:rPr>
              <a:t>استفاده هدفمند از حیوانات</a:t>
            </a:r>
            <a:r>
              <a:rPr lang="fa-IR" sz="3200" dirty="0" smtClean="0">
                <a:cs typeface="2  Baran" panose="00000400000000000000" pitchFamily="2" charset="-78"/>
              </a:rPr>
              <a:t>: هر استفاده‌ای باید مشروع باشد (تغذیه، پژوهش، همراهی).</a:t>
            </a:r>
          </a:p>
          <a:p>
            <a:pPr algn="r" rtl="1"/>
            <a:r>
              <a:rPr lang="fa-IR" sz="3200" dirty="0" smtClean="0">
                <a:solidFill>
                  <a:srgbClr val="FF0000"/>
                </a:solidFill>
                <a:cs typeface="2  Baran" panose="00000400000000000000" pitchFamily="2" charset="-78"/>
              </a:rPr>
              <a:t>تأمین نیازهای زیستی</a:t>
            </a:r>
            <a:r>
              <a:rPr lang="fa-IR" sz="3200" dirty="0" smtClean="0">
                <a:cs typeface="2  Baran" panose="00000400000000000000" pitchFamily="2" charset="-78"/>
              </a:rPr>
              <a:t>: محیط، تغذیه و رفتار طبیعی حیوانات باید تأمین شود.</a:t>
            </a:r>
          </a:p>
          <a:p>
            <a:pPr algn="r" rtl="1"/>
            <a:r>
              <a:rPr lang="fa-IR" sz="3200" dirty="0" smtClean="0">
                <a:solidFill>
                  <a:srgbClr val="FF0000"/>
                </a:solidFill>
                <a:cs typeface="2  Baran" panose="00000400000000000000" pitchFamily="2" charset="-78"/>
              </a:rPr>
              <a:t>کاهش درد و رنج</a:t>
            </a:r>
            <a:r>
              <a:rPr lang="fa-IR" sz="3200" dirty="0" smtClean="0">
                <a:cs typeface="2  Baran" panose="00000400000000000000" pitchFamily="2" charset="-78"/>
              </a:rPr>
              <a:t>: در تمام مراحل (مراقبت، حمل، کشتار) باید استرس و درد به حداقل برسد.</a:t>
            </a:r>
          </a:p>
          <a:p>
            <a:pPr algn="r" rtl="1"/>
            <a:r>
              <a:rPr lang="fa-IR" sz="3200" dirty="0" smtClean="0">
                <a:solidFill>
                  <a:srgbClr val="FF0000"/>
                </a:solidFill>
                <a:cs typeface="2  Baran" panose="00000400000000000000" pitchFamily="2" charset="-78"/>
              </a:rPr>
              <a:t>مراقبت پیشگیرانه</a:t>
            </a:r>
            <a:r>
              <a:rPr lang="fa-IR" sz="3200" dirty="0" smtClean="0">
                <a:cs typeface="2  Baran" panose="00000400000000000000" pitchFamily="2" charset="-78"/>
              </a:rPr>
              <a:t>: شامل درمان به‌موقع و کنترل تولیدمثل.</a:t>
            </a:r>
          </a:p>
          <a:p>
            <a:pPr algn="r" rtl="1"/>
            <a:r>
              <a:rPr lang="fa-IR" sz="3200" dirty="0" smtClean="0">
                <a:solidFill>
                  <a:srgbClr val="FF0000"/>
                </a:solidFill>
                <a:cs typeface="2  Baran" panose="00000400000000000000" pitchFamily="2" charset="-78"/>
              </a:rPr>
              <a:t>مرگ انسانی</a:t>
            </a:r>
            <a:r>
              <a:rPr lang="fa-IR" sz="3200" dirty="0" smtClean="0">
                <a:cs typeface="2  Baran" panose="00000400000000000000" pitchFamily="2" charset="-78"/>
              </a:rPr>
              <a:t>: کشتار باید سریع و بدون درد باشد.</a:t>
            </a:r>
            <a:endParaRPr lang="en-US" sz="32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3200" dirty="0" smtClean="0">
                <a:cs typeface="2  Baran" panose="00000400000000000000" pitchFamily="2" charset="-78"/>
              </a:rPr>
              <a:t>اهمیت: این اصول چارچوبی برای بازسازی اعتماد عمومی و تقویت اخلاق حرفه‌ای دامپزشکی فراهم کردند.</a:t>
            </a:r>
            <a:endParaRPr lang="en-US" sz="32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6746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231" y="234462"/>
            <a:ext cx="11480799" cy="6486770"/>
          </a:xfrm>
        </p:spPr>
        <p:txBody>
          <a:bodyPr>
            <a:normAutofit/>
          </a:bodyPr>
          <a:lstStyle/>
          <a:p>
            <a:pPr algn="r" rtl="1"/>
            <a:r>
              <a:rPr lang="fa-IR" b="1" u="sng" dirty="0" smtClean="0">
                <a:solidFill>
                  <a:srgbClr val="7030A0"/>
                </a:solidFill>
                <a:cs typeface="2  Baran" panose="00000400000000000000" pitchFamily="2" charset="-78"/>
              </a:rPr>
              <a:t>تحولات در بخش خصوصی و جامعه اخلاق مصرف‌کننده:</a:t>
            </a:r>
          </a:p>
          <a:p>
            <a:pPr lvl="1" algn="r" rtl="1"/>
            <a:r>
              <a:rPr lang="fa-IR" sz="2800" dirty="0" smtClean="0">
                <a:solidFill>
                  <a:srgbClr val="7030A0"/>
                </a:solidFill>
                <a:cs typeface="2  Baran" panose="00000400000000000000" pitchFamily="2" charset="-78"/>
              </a:rPr>
              <a:t>شرکت‌هایی مثل </a:t>
            </a:r>
            <a:r>
              <a:rPr lang="en-US" sz="2800" dirty="0" smtClean="0">
                <a:solidFill>
                  <a:srgbClr val="7030A0"/>
                </a:solidFill>
                <a:cs typeface="2  Baran" panose="00000400000000000000" pitchFamily="2" charset="-78"/>
              </a:rPr>
              <a:t>Chipotle </a:t>
            </a:r>
            <a:r>
              <a:rPr lang="fa-IR" sz="2800" dirty="0" smtClean="0">
                <a:solidFill>
                  <a:srgbClr val="7030A0"/>
                </a:solidFill>
                <a:cs typeface="2  Baran" panose="00000400000000000000" pitchFamily="2" charset="-78"/>
              </a:rPr>
              <a:t>و </a:t>
            </a:r>
            <a:r>
              <a:rPr lang="en-US" sz="2800" dirty="0" smtClean="0">
                <a:solidFill>
                  <a:srgbClr val="7030A0"/>
                </a:solidFill>
                <a:cs typeface="2  Baran" panose="00000400000000000000" pitchFamily="2" charset="-78"/>
              </a:rPr>
              <a:t>Whole Foods </a:t>
            </a:r>
            <a:r>
              <a:rPr lang="fa-IR" sz="2800" dirty="0" smtClean="0">
                <a:solidFill>
                  <a:srgbClr val="7030A0"/>
                </a:solidFill>
                <a:cs typeface="2  Baran" panose="00000400000000000000" pitchFamily="2" charset="-78"/>
              </a:rPr>
              <a:t>به سمت محصولات انسانی‌تر حرکت کردند.</a:t>
            </a:r>
          </a:p>
          <a:p>
            <a:pPr lvl="1" algn="r" rtl="1"/>
            <a:r>
              <a:rPr lang="fa-IR" sz="2800" dirty="0" smtClean="0">
                <a:solidFill>
                  <a:srgbClr val="7030A0"/>
                </a:solidFill>
                <a:cs typeface="2  Baran" panose="00000400000000000000" pitchFamily="2" charset="-78"/>
              </a:rPr>
              <a:t>تعاونی‌های تولید گوشت علف‌خوار (</a:t>
            </a:r>
            <a:r>
              <a:rPr lang="en-US" sz="2800" dirty="0" smtClean="0">
                <a:solidFill>
                  <a:srgbClr val="7030A0"/>
                </a:solidFill>
                <a:cs typeface="2  Baran" panose="00000400000000000000" pitchFamily="2" charset="-78"/>
              </a:rPr>
              <a:t>Grass-fed humane beef) </a:t>
            </a:r>
            <a:r>
              <a:rPr lang="fa-IR" sz="2800" dirty="0" smtClean="0">
                <a:solidFill>
                  <a:srgbClr val="7030A0"/>
                </a:solidFill>
                <a:cs typeface="2  Baran" panose="00000400000000000000" pitchFamily="2" charset="-78"/>
              </a:rPr>
              <a:t>برای رقابت با صنعت دامپروری صنعتی.</a:t>
            </a:r>
          </a:p>
          <a:p>
            <a:pPr lvl="1" algn="r" rtl="1"/>
            <a:r>
              <a:rPr lang="fa-IR" sz="2800" dirty="0" smtClean="0">
                <a:solidFill>
                  <a:srgbClr val="7030A0"/>
                </a:solidFill>
                <a:cs typeface="2  Baran" panose="00000400000000000000" pitchFamily="2" charset="-78"/>
              </a:rPr>
              <a:t>نقش دامپزشکان:دانشجویان دامپزشکی در پروژه‌های اخلاقی (مثل بی‌حسی در داغ‌گذاری و اخته‌سازی) مشارکت کردند.</a:t>
            </a:r>
          </a:p>
          <a:p>
            <a:pPr lvl="1" algn="r" rtl="1"/>
            <a:r>
              <a:rPr lang="fa-IR" sz="2800" dirty="0" smtClean="0">
                <a:solidFill>
                  <a:srgbClr val="7030A0"/>
                </a:solidFill>
                <a:cs typeface="2  Baran" panose="00000400000000000000" pitchFamily="2" charset="-78"/>
              </a:rPr>
              <a:t>دامپزشکان می‌توانند پیشرو در حمایت از کشاورزی انسانی و محلی باشند. </a:t>
            </a:r>
          </a:p>
          <a:p>
            <a:pPr algn="r" rtl="1"/>
            <a:r>
              <a:rPr lang="fa-IR" b="1" u="sng" dirty="0" smtClean="0">
                <a:solidFill>
                  <a:srgbClr val="00B050"/>
                </a:solidFill>
                <a:cs typeface="2  Baran" panose="00000400000000000000" pitchFamily="2" charset="-78"/>
              </a:rPr>
              <a:t>چالش‌ها و مسئولیت‌های دامپزشکان</a:t>
            </a:r>
            <a:r>
              <a:rPr lang="en-US" b="1" u="sng" dirty="0" smtClean="0">
                <a:solidFill>
                  <a:srgbClr val="00B050"/>
                </a:solidFill>
                <a:cs typeface="2  Baran" panose="00000400000000000000" pitchFamily="2" charset="-78"/>
              </a:rPr>
              <a:t> </a:t>
            </a:r>
            <a:r>
              <a:rPr lang="fa-IR" b="1" u="sng" dirty="0" smtClean="0">
                <a:solidFill>
                  <a:srgbClr val="00B050"/>
                </a:solidFill>
                <a:cs typeface="2  Baran" panose="00000400000000000000" pitchFamily="2" charset="-78"/>
              </a:rPr>
              <a:t>:</a:t>
            </a:r>
            <a:endParaRPr lang="en-US" b="1" u="sng" dirty="0" smtClean="0">
              <a:solidFill>
                <a:srgbClr val="00B050"/>
              </a:solidFill>
              <a:cs typeface="2  Baran" panose="00000400000000000000" pitchFamily="2" charset="-78"/>
            </a:endParaRPr>
          </a:p>
          <a:p>
            <a:pPr lvl="1" algn="r" rtl="1"/>
            <a:r>
              <a:rPr lang="fa-IR" sz="2800" dirty="0" smtClean="0">
                <a:solidFill>
                  <a:srgbClr val="00B050"/>
                </a:solidFill>
                <a:cs typeface="2  Baran" panose="00000400000000000000" pitchFamily="2" charset="-78"/>
              </a:rPr>
              <a:t>کمبود آموزش تخصصی در زمینه رفاه دام‌های صنعتی.</a:t>
            </a:r>
            <a:endParaRPr lang="en-US" sz="2800" dirty="0" smtClean="0">
              <a:solidFill>
                <a:srgbClr val="00B050"/>
              </a:solidFill>
              <a:cs typeface="2  Baran" panose="00000400000000000000" pitchFamily="2" charset="-78"/>
            </a:endParaRPr>
          </a:p>
          <a:p>
            <a:pPr lvl="1" algn="r" rtl="1"/>
            <a:r>
              <a:rPr lang="fa-IR" sz="2800" dirty="0" smtClean="0">
                <a:solidFill>
                  <a:srgbClr val="00B050"/>
                </a:solidFill>
                <a:cs typeface="2  Baran" panose="00000400000000000000" pitchFamily="2" charset="-78"/>
              </a:rPr>
              <a:t>فشار اقتصادی و مقاومت نهادهای سنتی.</a:t>
            </a:r>
            <a:endParaRPr lang="en-US" sz="2800" dirty="0" smtClean="0">
              <a:solidFill>
                <a:srgbClr val="00B050"/>
              </a:solidFill>
              <a:cs typeface="2  Baran" panose="00000400000000000000" pitchFamily="2" charset="-78"/>
            </a:endParaRPr>
          </a:p>
          <a:p>
            <a:pPr lvl="1" algn="r" rtl="1"/>
            <a:r>
              <a:rPr lang="fa-IR" sz="2800" dirty="0" smtClean="0">
                <a:solidFill>
                  <a:srgbClr val="00B050"/>
                </a:solidFill>
                <a:cs typeface="2  Baran" panose="00000400000000000000" pitchFamily="2" charset="-78"/>
              </a:rPr>
              <a:t>مسئولیت‌ها:آگاهی‌رسانی صادقانه به جامعه.</a:t>
            </a:r>
            <a:endParaRPr lang="en-US" sz="2800" dirty="0" smtClean="0">
              <a:solidFill>
                <a:srgbClr val="00B050"/>
              </a:solidFill>
              <a:cs typeface="2  Baran" panose="00000400000000000000" pitchFamily="2" charset="-78"/>
            </a:endParaRPr>
          </a:p>
          <a:p>
            <a:pPr lvl="1" algn="r" rtl="1"/>
            <a:r>
              <a:rPr lang="fa-IR" sz="2800" dirty="0" smtClean="0">
                <a:solidFill>
                  <a:srgbClr val="00B050"/>
                </a:solidFill>
                <a:cs typeface="2  Baran" panose="00000400000000000000" pitchFamily="2" charset="-78"/>
              </a:rPr>
              <a:t>پیشگامی در اصلاحات اخلاقی و حمایت از کشاورزی پایدار.</a:t>
            </a:r>
            <a:endParaRPr lang="en-US" sz="2800" dirty="0" smtClean="0">
              <a:solidFill>
                <a:srgbClr val="00B050"/>
              </a:solidFill>
              <a:cs typeface="2  Baran" panose="00000400000000000000" pitchFamily="2" charset="-78"/>
            </a:endParaRPr>
          </a:p>
          <a:p>
            <a:pPr lvl="1" algn="r" rtl="1"/>
            <a:r>
              <a:rPr lang="fa-IR" sz="2800" dirty="0" smtClean="0">
                <a:solidFill>
                  <a:srgbClr val="00B050"/>
                </a:solidFill>
                <a:cs typeface="2  Baran" panose="00000400000000000000" pitchFamily="2" charset="-78"/>
              </a:rPr>
              <a:t>حفظ اعتبار حرفه از طریق پاسخ‌گویی علمی و اخلاقی.</a:t>
            </a:r>
            <a:endParaRPr lang="en-US" sz="2800" dirty="0">
              <a:solidFill>
                <a:srgbClr val="00B050"/>
              </a:solidFill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7235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59" y="80513"/>
            <a:ext cx="11950461" cy="6676845"/>
          </a:xfrm>
        </p:spPr>
        <p:txBody>
          <a:bodyPr>
            <a:noAutofit/>
          </a:bodyPr>
          <a:lstStyle/>
          <a:p>
            <a:pPr algn="r" rtl="1"/>
            <a:r>
              <a:rPr lang="fa-IR" dirty="0" smtClean="0">
                <a:solidFill>
                  <a:srgbClr val="FF0000"/>
                </a:solidFill>
                <a:cs typeface="2  Baran" panose="00000400000000000000" pitchFamily="2" charset="-78"/>
              </a:rPr>
              <a:t>تضاد میان عشق و بی‌توجهی</a:t>
            </a:r>
            <a:r>
              <a:rPr lang="en-US" dirty="0" smtClean="0">
                <a:solidFill>
                  <a:srgbClr val="FF0000"/>
                </a:solidFill>
                <a:cs typeface="2  Baran" panose="00000400000000000000" pitchFamily="2" charset="-78"/>
              </a:rPr>
              <a:t> </a:t>
            </a:r>
            <a:r>
              <a:rPr lang="fa-IR" dirty="0" smtClean="0">
                <a:solidFill>
                  <a:srgbClr val="FF0000"/>
                </a:solidFill>
                <a:cs typeface="2  Baran" panose="00000400000000000000" pitchFamily="2" charset="-78"/>
              </a:rPr>
              <a:t>وضعیت پارادوکسیکال:</a:t>
            </a:r>
            <a:endParaRPr lang="en-US" dirty="0" smtClean="0">
              <a:solidFill>
                <a:srgbClr val="FF0000"/>
              </a:solidFill>
              <a:cs typeface="2  Baran" panose="00000400000000000000" pitchFamily="2" charset="-78"/>
            </a:endParaRPr>
          </a:p>
          <a:p>
            <a:pPr lvl="1" algn="r" rtl="1"/>
            <a:r>
              <a:rPr lang="fa-IR" sz="2800" dirty="0" smtClean="0">
                <a:solidFill>
                  <a:srgbClr val="FF0000"/>
                </a:solidFill>
                <a:cs typeface="2  Baran" panose="00000400000000000000" pitchFamily="2" charset="-78"/>
              </a:rPr>
              <a:t>حیوانات خانگی به دلیل رابطه عاطفی با انسان، باید در اولویت اصلاحات اخلاقی باشند.اما در عمل، آزار، رهاسازی و بی‌توجهی گسترده دیده می‌شود (12-20 میلیون حیوان سالم در سال در آمریکا کشته یا رها می‌شوند).</a:t>
            </a:r>
            <a:endParaRPr lang="en-US" sz="2800" dirty="0" smtClean="0">
              <a:solidFill>
                <a:srgbClr val="FF0000"/>
              </a:solidFill>
              <a:cs typeface="2  Baran" panose="00000400000000000000" pitchFamily="2" charset="-78"/>
            </a:endParaRPr>
          </a:p>
          <a:p>
            <a:pPr lvl="1" algn="r" rtl="1"/>
            <a:r>
              <a:rPr lang="fa-IR" sz="2800" dirty="0" smtClean="0">
                <a:solidFill>
                  <a:srgbClr val="FF0000"/>
                </a:solidFill>
                <a:cs typeface="2  Baran" panose="00000400000000000000" pitchFamily="2" charset="-78"/>
              </a:rPr>
              <a:t>دیدگاه رولین: این بدرفتاری «آشکارترین شکل ظلم بی‌دلیل» است، زیرا هیچ توجیه علمی یا اقتصادی ندارد.</a:t>
            </a:r>
            <a:endParaRPr lang="en-US" sz="2800" dirty="0" smtClean="0">
              <a:solidFill>
                <a:srgbClr val="FF0000"/>
              </a:solidFill>
              <a:cs typeface="2  Baran" panose="00000400000000000000" pitchFamily="2" charset="-78"/>
            </a:endParaRPr>
          </a:p>
          <a:p>
            <a:pPr marL="457200" lvl="1" indent="0" algn="r" rtl="1">
              <a:buNone/>
            </a:pPr>
            <a:r>
              <a:rPr lang="fa-IR" sz="2800" dirty="0" smtClean="0">
                <a:solidFill>
                  <a:srgbClr val="FF0000"/>
                </a:solidFill>
                <a:cs typeface="2  Baran" panose="00000400000000000000" pitchFamily="2" charset="-78"/>
              </a:rPr>
              <a:t>نکته آموزشی: دامپزشکان باید این تناقض را به جامعه نشان دهند و برای رفع آن اقدام کنند.</a:t>
            </a:r>
            <a:endParaRPr lang="en-US" sz="2800" dirty="0" smtClean="0">
              <a:solidFill>
                <a:srgbClr val="FF0000"/>
              </a:solidFill>
              <a:cs typeface="2  Baran" panose="00000400000000000000" pitchFamily="2" charset="-78"/>
            </a:endParaRPr>
          </a:p>
          <a:p>
            <a:pPr algn="r" rtl="1"/>
            <a:r>
              <a:rPr lang="fa-IR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2  Baran" panose="00000400000000000000" pitchFamily="2" charset="-78"/>
              </a:rPr>
              <a:t>تفاوت حیوانات خانگی با سایر حیوانات</a:t>
            </a: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2  Baran" panose="00000400000000000000" pitchFamily="2" charset="-78"/>
              </a:rPr>
              <a:t> </a:t>
            </a:r>
            <a:r>
              <a:rPr lang="fa-IR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2  Baran" panose="00000400000000000000" pitchFamily="2" charset="-78"/>
              </a:rPr>
              <a:t>مقایسه:</a:t>
            </a: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  <a:cs typeface="2  Baran" panose="00000400000000000000" pitchFamily="2" charset="-78"/>
            </a:endParaRPr>
          </a:p>
          <a:p>
            <a:pPr lvl="1" algn="r" rtl="1"/>
            <a:r>
              <a:rPr lang="fa-IR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2  Baran" panose="00000400000000000000" pitchFamily="2" charset="-78"/>
              </a:rPr>
              <a:t>حیوانات آزمایشگاهی: رنج آن‌ها با هدف علمی توجیه می‌شود.</a:t>
            </a: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  <a:cs typeface="2  Baran" panose="00000400000000000000" pitchFamily="2" charset="-78"/>
            </a:endParaRPr>
          </a:p>
          <a:p>
            <a:pPr lvl="1" algn="r" rtl="1"/>
            <a:r>
              <a:rPr lang="fa-IR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2  Baran" panose="00000400000000000000" pitchFamily="2" charset="-78"/>
              </a:rPr>
              <a:t>حیوانات مزرعه‌ای: برای تغذیه و اقتصاد استفاده می‌شوند.</a:t>
            </a: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  <a:cs typeface="2  Baran" panose="00000400000000000000" pitchFamily="2" charset="-78"/>
            </a:endParaRPr>
          </a:p>
          <a:p>
            <a:pPr lvl="1" algn="r" rtl="1"/>
            <a:r>
              <a:rPr lang="fa-IR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2  Baran" panose="00000400000000000000" pitchFamily="2" charset="-78"/>
              </a:rPr>
              <a:t>حیوانات خانگی: هدف نگهداری، محبت و همراهی است؛ لذا هرگونه رنج غیرضروری غیراخلاقی است.</a:t>
            </a: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  <a:cs typeface="2  Baran" panose="00000400000000000000" pitchFamily="2" charset="-78"/>
            </a:endParaRPr>
          </a:p>
          <a:p>
            <a:pPr lvl="1" algn="r" rtl="1"/>
            <a:r>
              <a:rPr lang="fa-IR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2  Baran" panose="00000400000000000000" pitchFamily="2" charset="-78"/>
              </a:rPr>
              <a:t>رابطه عاطفی:بر پایه اعتماد و وابستگی دوطرفه است (انسان به‌عنوان محافظ، حیوان به‌عنوان همراه).</a:t>
            </a: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  <a:cs typeface="2  Baran" panose="00000400000000000000" pitchFamily="2" charset="-78"/>
            </a:endParaRPr>
          </a:p>
          <a:p>
            <a:pPr lvl="1" algn="r" rtl="1"/>
            <a:r>
              <a:rPr lang="fa-IR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2  Baran" panose="00000400000000000000" pitchFamily="2" charset="-78"/>
              </a:rPr>
              <a:t>رنج یا مرگ حیوان خانگی، نقض این پیوند عاطفی و اخلاقی است.</a:t>
            </a: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  <a:cs typeface="2  Baran" panose="00000400000000000000" pitchFamily="2" charset="-78"/>
            </a:endParaRPr>
          </a:p>
          <a:p>
            <a:pPr marL="457200" lvl="1" indent="0" algn="r" rtl="1">
              <a:buNone/>
            </a:pPr>
            <a:r>
              <a:rPr lang="fa-IR" dirty="0" smtClean="0">
                <a:cs typeface="2  Baran" panose="00000400000000000000" pitchFamily="2" charset="-78"/>
              </a:rPr>
              <a:t>نکته آموزشی: دامپزشکان باید از این رابطه عاطفی برای ترویج رفتار مسئولانه استفاده کنند.</a:t>
            </a:r>
            <a:endParaRPr lang="en-US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3961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9305" y="207034"/>
            <a:ext cx="11628407" cy="6556075"/>
          </a:xfrm>
        </p:spPr>
        <p:txBody>
          <a:bodyPr>
            <a:normAutofit fontScale="92500" lnSpcReduction="10000"/>
          </a:bodyPr>
          <a:lstStyle/>
          <a:p>
            <a:pPr algn="r" rtl="1"/>
            <a:r>
              <a:rPr lang="fa-IR" sz="3200" b="1" dirty="0" smtClean="0">
                <a:cs typeface="2  Baran" panose="00000400000000000000" pitchFamily="2" charset="-78"/>
              </a:rPr>
              <a:t>علل بدرفتاری با حیوانات خانگی</a:t>
            </a:r>
            <a:r>
              <a:rPr lang="en-US" sz="3200" b="1" dirty="0" smtClean="0">
                <a:cs typeface="2  Baran" panose="00000400000000000000" pitchFamily="2" charset="-78"/>
              </a:rPr>
              <a:t> </a:t>
            </a:r>
          </a:p>
          <a:p>
            <a:pPr algn="r" rtl="1"/>
            <a:r>
              <a:rPr lang="fa-IR" sz="3200" dirty="0" smtClean="0">
                <a:solidFill>
                  <a:srgbClr val="00B050"/>
                </a:solidFill>
                <a:cs typeface="2  Baran" panose="00000400000000000000" pitchFamily="2" charset="-78"/>
              </a:rPr>
              <a:t>ناآگاهی، نه بدخواهی</a:t>
            </a:r>
            <a:r>
              <a:rPr lang="fa-IR" sz="3200" dirty="0" smtClean="0">
                <a:cs typeface="2  Baran" panose="00000400000000000000" pitchFamily="2" charset="-78"/>
              </a:rPr>
              <a:t>:</a:t>
            </a:r>
            <a:endParaRPr lang="en-US" sz="3200" dirty="0" smtClean="0">
              <a:cs typeface="2  Baran" panose="00000400000000000000" pitchFamily="2" charset="-78"/>
            </a:endParaRPr>
          </a:p>
          <a:p>
            <a:pPr algn="r" rtl="1"/>
            <a:r>
              <a:rPr lang="fa-IR" sz="3200" dirty="0" smtClean="0">
                <a:solidFill>
                  <a:srgbClr val="FF0000"/>
                </a:solidFill>
                <a:cs typeface="2  Baran" panose="00000400000000000000" pitchFamily="2" charset="-78"/>
              </a:rPr>
              <a:t>عدم شناخت رفتارشناسی</a:t>
            </a:r>
            <a:r>
              <a:rPr lang="fa-IR" sz="3200" dirty="0" smtClean="0">
                <a:cs typeface="2  Baran" panose="00000400000000000000" pitchFamily="2" charset="-78"/>
              </a:rPr>
              <a:t>: صاحبان از نیازهای رفتاری (مثل ورزش، بازی) بی‌اطلاع‌اند.</a:t>
            </a:r>
            <a:endParaRPr lang="en-US" sz="3200" dirty="0" smtClean="0">
              <a:cs typeface="2  Baran" panose="00000400000000000000" pitchFamily="2" charset="-78"/>
            </a:endParaRPr>
          </a:p>
          <a:p>
            <a:pPr algn="r" rtl="1"/>
            <a:r>
              <a:rPr lang="fa-IR" sz="3200" dirty="0" smtClean="0">
                <a:solidFill>
                  <a:srgbClr val="7030A0"/>
                </a:solidFill>
                <a:cs typeface="2  Baran" panose="00000400000000000000" pitchFamily="2" charset="-78"/>
              </a:rPr>
              <a:t>بی‌توجهی به نیازهای پایه</a:t>
            </a:r>
            <a:r>
              <a:rPr lang="fa-IR" sz="3200" dirty="0" smtClean="0">
                <a:cs typeface="2  Baran" panose="00000400000000000000" pitchFamily="2" charset="-78"/>
              </a:rPr>
              <a:t>: تغذیه، مراقبت پزشکی و محیط مناسب نادیده گرفته می‌شود.</a:t>
            </a:r>
            <a:endParaRPr lang="en-US" sz="3200" dirty="0" smtClean="0">
              <a:cs typeface="2  Baran" panose="00000400000000000000" pitchFamily="2" charset="-78"/>
            </a:endParaRPr>
          </a:p>
          <a:p>
            <a:pPr algn="r" rtl="1"/>
            <a:r>
              <a:rPr lang="fa-IR" sz="3200" dirty="0" smtClean="0">
                <a:solidFill>
                  <a:srgbClr val="002060"/>
                </a:solidFill>
                <a:cs typeface="2  Baran" panose="00000400000000000000" pitchFamily="2" charset="-78"/>
              </a:rPr>
              <a:t>نژادپروری ظاهربینانه</a:t>
            </a:r>
            <a:r>
              <a:rPr lang="fa-IR" sz="3200" dirty="0" smtClean="0">
                <a:cs typeface="2  Baran" panose="00000400000000000000" pitchFamily="2" charset="-78"/>
              </a:rPr>
              <a:t>: بیماری‌های ژنتیکی (مثل مشکلات تنفسی بولداگ) به دلیل اولویت‌های زیبایی.</a:t>
            </a:r>
            <a:endParaRPr lang="en-US" sz="3200" dirty="0" smtClean="0">
              <a:cs typeface="2  Baran" panose="00000400000000000000" pitchFamily="2" charset="-78"/>
            </a:endParaRPr>
          </a:p>
          <a:p>
            <a:pPr algn="r" rtl="1"/>
            <a:r>
              <a:rPr lang="fa-IR" sz="3200" dirty="0" smtClean="0">
                <a:solidFill>
                  <a:srgbClr val="00B0F0"/>
                </a:solidFill>
                <a:cs typeface="2  Baran" panose="00000400000000000000" pitchFamily="2" charset="-78"/>
              </a:rPr>
              <a:t>انسان‌انگاری افراطی</a:t>
            </a:r>
            <a:r>
              <a:rPr lang="fa-IR" sz="3200" dirty="0" smtClean="0">
                <a:cs typeface="2  Baran" panose="00000400000000000000" pitchFamily="2" charset="-78"/>
              </a:rPr>
              <a:t>: دیدن حیوان به‌عنوان «بچه» و نادیده گرفتن نیازهای گونه‌ای.</a:t>
            </a:r>
            <a:endParaRPr lang="en-US" sz="3200" dirty="0" smtClean="0">
              <a:cs typeface="2  Baran" panose="00000400000000000000" pitchFamily="2" charset="-78"/>
            </a:endParaRPr>
          </a:p>
          <a:p>
            <a:pPr algn="r" rtl="1"/>
            <a:r>
              <a:rPr lang="fa-IR" sz="3200" dirty="0" smtClean="0">
                <a:solidFill>
                  <a:srgbClr val="FFC000"/>
                </a:solidFill>
                <a:cs typeface="2  Baran" panose="00000400000000000000" pitchFamily="2" charset="-78"/>
              </a:rPr>
              <a:t>روش‌های غلط تربیت</a:t>
            </a:r>
            <a:r>
              <a:rPr lang="fa-IR" sz="3200" dirty="0" smtClean="0">
                <a:cs typeface="2  Baran" panose="00000400000000000000" pitchFamily="2" charset="-78"/>
              </a:rPr>
              <a:t>: تنبیه‌های نادرست باعث ترس و پرخاشگری حیوان.</a:t>
            </a:r>
          </a:p>
          <a:p>
            <a:pPr algn="r" rtl="1"/>
            <a:r>
              <a:rPr lang="fa-IR" sz="3200" dirty="0" smtClean="0">
                <a:solidFill>
                  <a:srgbClr val="92D050"/>
                </a:solidFill>
                <a:cs typeface="2  Baran" panose="00000400000000000000" pitchFamily="2" charset="-78"/>
              </a:rPr>
              <a:t>نبود موضوع در آگاهی عمومی</a:t>
            </a:r>
            <a:r>
              <a:rPr lang="en-US" sz="3200" dirty="0" smtClean="0">
                <a:solidFill>
                  <a:srgbClr val="92D050"/>
                </a:solidFill>
                <a:cs typeface="2  Baran" panose="00000400000000000000" pitchFamily="2" charset="-78"/>
              </a:rPr>
              <a:t> </a:t>
            </a:r>
            <a:r>
              <a:rPr lang="fa-IR" sz="3200" dirty="0" smtClean="0">
                <a:solidFill>
                  <a:srgbClr val="92D050"/>
                </a:solidFill>
                <a:cs typeface="2  Baran" panose="00000400000000000000" pitchFamily="2" charset="-78"/>
              </a:rPr>
              <a:t> درسکوت رسانه‌ها</a:t>
            </a:r>
            <a:r>
              <a:rPr lang="fa-IR" sz="3200" dirty="0" smtClean="0">
                <a:cs typeface="2  Baran" panose="00000400000000000000" pitchFamily="2" charset="-78"/>
              </a:rPr>
              <a:t>: با وجود گستردگی نگهداری حیوانات خانگی (بیش از نیمی از خانواده‌های آمریکایی)، مسائل رفاه آن‌ها در رسانه‌ها کمرنگ است.</a:t>
            </a:r>
            <a:endParaRPr lang="en-US" sz="3200" dirty="0" smtClean="0">
              <a:cs typeface="2  Baran" panose="00000400000000000000" pitchFamily="2" charset="-78"/>
            </a:endParaRPr>
          </a:p>
          <a:p>
            <a:pPr algn="r" rtl="1"/>
            <a:r>
              <a:rPr lang="fa-IR" sz="3200" dirty="0" smtClean="0">
                <a:solidFill>
                  <a:srgbClr val="00B0F0"/>
                </a:solidFill>
                <a:cs typeface="2  Baran" panose="00000400000000000000" pitchFamily="2" charset="-78"/>
              </a:rPr>
              <a:t>تناقض روان‌شناختی: </a:t>
            </a:r>
            <a:r>
              <a:rPr lang="fa-IR" sz="3200" dirty="0" smtClean="0">
                <a:cs typeface="2  Baran" panose="00000400000000000000" pitchFamily="2" charset="-78"/>
              </a:rPr>
              <a:t>مردم راحت‌تر دیگران (مثل دامداران) را نقد می‌کنند تا رفتار خودشان با حیوانات خانگی.</a:t>
            </a:r>
            <a:endParaRPr lang="en-US" sz="3200" dirty="0" smtClean="0"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3200" dirty="0" smtClean="0">
                <a:solidFill>
                  <a:srgbClr val="C00000"/>
                </a:solidFill>
                <a:cs typeface="2  Baran" panose="00000400000000000000" pitchFamily="2" charset="-78"/>
              </a:rPr>
              <a:t>پیامد: اتانازی غیرضروری، رهاسازی و رنج حیوانات.</a:t>
            </a:r>
            <a:endParaRPr lang="en-US" sz="3200" dirty="0" smtClean="0">
              <a:solidFill>
                <a:srgbClr val="C00000"/>
              </a:solidFill>
              <a:cs typeface="2  Baran" panose="00000400000000000000" pitchFamily="2" charset="-78"/>
            </a:endParaRPr>
          </a:p>
          <a:p>
            <a:pPr marL="0" indent="0" algn="r" rtl="1">
              <a:buNone/>
            </a:pPr>
            <a:r>
              <a:rPr lang="fa-IR" sz="32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2  Baran" panose="00000400000000000000" pitchFamily="2" charset="-78"/>
              </a:rPr>
              <a:t>نکته آموزشی: </a:t>
            </a:r>
            <a:r>
              <a:rPr lang="fa-IR" sz="3200" dirty="0">
                <a:solidFill>
                  <a:schemeClr val="tx1">
                    <a:lumMod val="50000"/>
                    <a:lumOff val="50000"/>
                  </a:schemeClr>
                </a:solidFill>
                <a:cs typeface="2  Baran" panose="00000400000000000000" pitchFamily="2" charset="-78"/>
              </a:rPr>
              <a:t>دامپزشکان</a:t>
            </a:r>
            <a:r>
              <a:rPr lang="fa-IR" sz="3200" dirty="0" smtClean="0">
                <a:solidFill>
                  <a:schemeClr val="tx1">
                    <a:lumMod val="50000"/>
                    <a:lumOff val="50000"/>
                  </a:schemeClr>
                </a:solidFill>
                <a:cs typeface="2  Baran" panose="00000400000000000000" pitchFamily="2" charset="-78"/>
              </a:rPr>
              <a:t> باید با آموزش، این ناآگاهی را برطرف کنند و اخلاق نوین باید به رفتارهای روزمره (مانند نگهداری حیوانات خانگی) نیز توجه کند</a:t>
            </a:r>
            <a:endParaRPr lang="en-US" sz="3200" dirty="0">
              <a:solidFill>
                <a:schemeClr val="tx1">
                  <a:lumMod val="50000"/>
                  <a:lumOff val="50000"/>
                </a:schemeClr>
              </a:solidFill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4894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8649"/>
            <a:ext cx="10515600" cy="5268314"/>
          </a:xfrm>
        </p:spPr>
        <p:txBody>
          <a:bodyPr>
            <a:normAutofit/>
          </a:bodyPr>
          <a:lstStyle/>
          <a:p>
            <a:pPr algn="r" rtl="1"/>
            <a:r>
              <a:rPr lang="fa-IR" sz="2400" b="1" dirty="0" smtClean="0">
                <a:solidFill>
                  <a:srgbClr val="7030A0"/>
                </a:solidFill>
                <a:cs typeface="2  Baran" panose="00000400000000000000" pitchFamily="2" charset="-78"/>
              </a:rPr>
              <a:t>نقش کلیدی تیم دامپزشکی</a:t>
            </a:r>
          </a:p>
          <a:p>
            <a:pPr algn="r" rtl="1"/>
            <a:r>
              <a:rPr lang="fa-IR" sz="2400" dirty="0" smtClean="0">
                <a:solidFill>
                  <a:srgbClr val="7030A0"/>
                </a:solidFill>
                <a:cs typeface="2  Baran" panose="00000400000000000000" pitchFamily="2" charset="-78"/>
              </a:rPr>
              <a:t>موقعیت منحصربه‌فرد:دامپزشکان </a:t>
            </a:r>
            <a:r>
              <a:rPr lang="fa-IR" sz="2400" dirty="0" smtClean="0">
                <a:cs typeface="2  Baran" panose="00000400000000000000" pitchFamily="2" charset="-78"/>
              </a:rPr>
              <a:t>از «اقتدار اَسکولاپیَن» (اعتماد اجتماعی مشابه پزشکان) برخوردارند.مانند پزشکان کودکان، باید نقش آموزشی و اخلاقی ایفا کنند.</a:t>
            </a:r>
          </a:p>
          <a:p>
            <a:pPr marL="0" indent="0" algn="r" rtl="1">
              <a:buNone/>
            </a:pPr>
            <a:r>
              <a:rPr lang="fa-IR" sz="2400" dirty="0" smtClean="0">
                <a:solidFill>
                  <a:srgbClr val="7030A0"/>
                </a:solidFill>
                <a:cs typeface="2  Baran" panose="00000400000000000000" pitchFamily="2" charset="-78"/>
              </a:rPr>
              <a:t>وظایف:</a:t>
            </a:r>
            <a:endParaRPr lang="de-DE" sz="2400" dirty="0" smtClean="0">
              <a:solidFill>
                <a:srgbClr val="7030A0"/>
              </a:solidFill>
              <a:cs typeface="2  Baran" panose="00000400000000000000" pitchFamily="2" charset="-78"/>
            </a:endParaRPr>
          </a:p>
          <a:p>
            <a:pPr algn="r" rtl="1"/>
            <a:r>
              <a:rPr lang="fa-IR" sz="2400" b="1" dirty="0" smtClean="0">
                <a:solidFill>
                  <a:srgbClr val="7030A0"/>
                </a:solidFill>
                <a:cs typeface="2  Baran" panose="00000400000000000000" pitchFamily="2" charset="-78"/>
              </a:rPr>
              <a:t>آموزش عمومی</a:t>
            </a:r>
            <a:r>
              <a:rPr lang="fa-IR" sz="2400" dirty="0" smtClean="0">
                <a:cs typeface="2  Baran" panose="00000400000000000000" pitchFamily="2" charset="-78"/>
              </a:rPr>
              <a:t>: درباره رفتارشناسی، نیازها و مسئولیت‌های نگهداری حیوانات.</a:t>
            </a:r>
          </a:p>
          <a:p>
            <a:pPr algn="r" rtl="1"/>
            <a:r>
              <a:rPr lang="fa-IR" sz="2400" b="1" dirty="0" smtClean="0">
                <a:solidFill>
                  <a:srgbClr val="7030A0"/>
                </a:solidFill>
                <a:cs typeface="2  Baran" panose="00000400000000000000" pitchFamily="2" charset="-78"/>
              </a:rPr>
              <a:t>مشاوره رفتاری</a:t>
            </a:r>
            <a:r>
              <a:rPr lang="fa-IR" sz="2400" dirty="0" smtClean="0">
                <a:cs typeface="2  Baran" panose="00000400000000000000" pitchFamily="2" charset="-78"/>
              </a:rPr>
              <a:t>: حل مشکلات رفتاری به جای اتانازی.</a:t>
            </a:r>
          </a:p>
          <a:p>
            <a:pPr algn="r" rtl="1"/>
            <a:r>
              <a:rPr lang="fa-IR" sz="2400" b="1" dirty="0" smtClean="0">
                <a:solidFill>
                  <a:srgbClr val="7030A0"/>
                </a:solidFill>
                <a:cs typeface="2  Baran" panose="00000400000000000000" pitchFamily="2" charset="-78"/>
              </a:rPr>
              <a:t>اصلاح فرهنگی</a:t>
            </a:r>
            <a:r>
              <a:rPr lang="fa-IR" sz="2400" dirty="0" smtClean="0">
                <a:solidFill>
                  <a:srgbClr val="7030A0"/>
                </a:solidFill>
                <a:cs typeface="2  Baran" panose="00000400000000000000" pitchFamily="2" charset="-78"/>
              </a:rPr>
              <a:t>: </a:t>
            </a:r>
            <a:r>
              <a:rPr lang="fa-IR" sz="2400" dirty="0" smtClean="0">
                <a:cs typeface="2  Baran" panose="00000400000000000000" pitchFamily="2" charset="-78"/>
              </a:rPr>
              <a:t>تغییر نگرش جامعه به حیوانات خانگی از کالا به موجودی دارای احساس.</a:t>
            </a:r>
          </a:p>
          <a:p>
            <a:pPr algn="r" rtl="1"/>
            <a:r>
              <a:rPr lang="fa-IR" sz="2400" dirty="0" smtClean="0">
                <a:solidFill>
                  <a:srgbClr val="00B050"/>
                </a:solidFill>
                <a:cs typeface="2  Baran" panose="00000400000000000000" pitchFamily="2" charset="-78"/>
              </a:rPr>
              <a:t>مثال عملی: دامپزشکی که جلسات آموزشی برای غیرصاحبان حیوانات برگزار می‌کند، منجر به انتخاب آگاهانه حیوان، کاهش رهاسازی و افزایش اعتبار حرفه‌ای می‌شود.</a:t>
            </a:r>
            <a:endParaRPr lang="en-US" sz="2400" dirty="0">
              <a:solidFill>
                <a:srgbClr val="00B050"/>
              </a:solidFill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8564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1540"/>
            <a:ext cx="10515600" cy="5935423"/>
          </a:xfrm>
        </p:spPr>
        <p:txBody>
          <a:bodyPr>
            <a:normAutofit/>
          </a:bodyPr>
          <a:lstStyle/>
          <a:p>
            <a:pPr algn="r" rtl="1"/>
            <a:r>
              <a:rPr lang="fa-IR" sz="3600" b="1" u="sng" dirty="0" smtClean="0">
                <a:cs typeface="2  Baran" panose="00000400000000000000" pitchFamily="2" charset="-78"/>
              </a:rPr>
              <a:t>پیشنهادهای اجرایی</a:t>
            </a:r>
          </a:p>
          <a:p>
            <a:pPr algn="r" rtl="1"/>
            <a:r>
              <a:rPr lang="fa-IR" sz="3200" dirty="0" smtClean="0">
                <a:solidFill>
                  <a:srgbClr val="00B050"/>
                </a:solidFill>
                <a:cs typeface="2  Baran" panose="00000400000000000000" pitchFamily="2" charset="-78"/>
              </a:rPr>
              <a:t>آموزش عمومی در جامعه</a:t>
            </a:r>
            <a:r>
              <a:rPr lang="fa-IR" sz="3200" dirty="0" smtClean="0">
                <a:cs typeface="2  Baran" panose="00000400000000000000" pitchFamily="2" charset="-78"/>
              </a:rPr>
              <a:t>: دوره‌های آموزشی درباره انتخاب، تربیت و نیازهای حیوانات.تأمین هزینه از عوارض مجوز نگهداری یا شرط‌بندی دوره آموزشی برای دریافت مجوز.</a:t>
            </a:r>
          </a:p>
          <a:p>
            <a:pPr algn="r" rtl="1"/>
            <a:r>
              <a:rPr lang="fa-IR" sz="3200" dirty="0" smtClean="0">
                <a:solidFill>
                  <a:srgbClr val="00B050"/>
                </a:solidFill>
                <a:cs typeface="2  Baran" panose="00000400000000000000" pitchFamily="2" charset="-78"/>
              </a:rPr>
              <a:t>تقویت نقش آموزشی در دامپزشکی</a:t>
            </a:r>
            <a:r>
              <a:rPr lang="fa-IR" sz="3200" dirty="0" smtClean="0">
                <a:cs typeface="2  Baran" panose="00000400000000000000" pitchFamily="2" charset="-78"/>
              </a:rPr>
              <a:t>: انجمن‌های دامپزشکی باید آموزش عمومی را وظیفه حرفه‌ای بدانند.</a:t>
            </a:r>
          </a:p>
          <a:p>
            <a:pPr algn="r" rtl="1"/>
            <a:r>
              <a:rPr lang="fa-IR" sz="3200" dirty="0" smtClean="0">
                <a:solidFill>
                  <a:srgbClr val="00B050"/>
                </a:solidFill>
                <a:cs typeface="2  Baran" panose="00000400000000000000" pitchFamily="2" charset="-78"/>
              </a:rPr>
              <a:t>اصلاح آموزش دانشگاهی: </a:t>
            </a:r>
            <a:r>
              <a:rPr lang="fa-IR" sz="3200" dirty="0" smtClean="0">
                <a:cs typeface="2  Baran" panose="00000400000000000000" pitchFamily="2" charset="-78"/>
              </a:rPr>
              <a:t>گنجاندن رفتارشناسی، تربیت و روان‌شناسی حیوانات در برنامه درسی.تمرکز بیشتر بر مشکلات رفتاری (شایع‌تر از بیماری‌های جسمی).</a:t>
            </a:r>
          </a:p>
          <a:p>
            <a:pPr algn="r" rtl="1"/>
            <a:r>
              <a:rPr lang="fa-IR" sz="3200" dirty="0" smtClean="0">
                <a:solidFill>
                  <a:srgbClr val="00B050"/>
                </a:solidFill>
                <a:cs typeface="2  Baran" panose="00000400000000000000" pitchFamily="2" charset="-78"/>
              </a:rPr>
              <a:t>مزایای مالی و حرفه‌ای: </a:t>
            </a:r>
            <a:r>
              <a:rPr lang="fa-IR" sz="3200" dirty="0" smtClean="0">
                <a:cs typeface="2  Baran" panose="00000400000000000000" pitchFamily="2" charset="-78"/>
              </a:rPr>
              <a:t>آموزش و مشاوره رفتاری، منبع درآمد جدید برای تیم دامپزشکی اعتبار حرفه‌ای و کاهش واگذاری این نقش به غیرمتخصصان.</a:t>
            </a:r>
            <a:endParaRPr lang="en-US" sz="3200" dirty="0">
              <a:cs typeface="2  Bara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614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2138</Words>
  <Application>Microsoft Office PowerPoint</Application>
  <PresentationFormat>Widescreen</PresentationFormat>
  <Paragraphs>146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2  Baran</vt:lpstr>
      <vt:lpstr>Arial</vt:lpstr>
      <vt:lpstr>Calibri</vt:lpstr>
      <vt:lpstr>Calibri Light</vt:lpstr>
      <vt:lpstr>Office Theme</vt:lpstr>
      <vt:lpstr>اخلاق دامپزشکی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surface</dc:creator>
  <cp:lastModifiedBy>surface</cp:lastModifiedBy>
  <cp:revision>31</cp:revision>
  <dcterms:created xsi:type="dcterms:W3CDTF">2025-10-18T14:12:19Z</dcterms:created>
  <dcterms:modified xsi:type="dcterms:W3CDTF">2025-10-19T05:43:08Z</dcterms:modified>
</cp:coreProperties>
</file>