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83" d="100"/>
          <a:sy n="83" d="100"/>
        </p:scale>
        <p:origin x="45" y="50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EE198-D6EF-4425-98ED-544DECC1BCD9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AABED-5F3C-45B7-927F-8571C602A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691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EE198-D6EF-4425-98ED-544DECC1BCD9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AABED-5F3C-45B7-927F-8571C602A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229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EE198-D6EF-4425-98ED-544DECC1BCD9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AABED-5F3C-45B7-927F-8571C602A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3026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EE198-D6EF-4425-98ED-544DECC1BCD9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DFAABED-5F3C-45B7-927F-8571C602A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5933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EE198-D6EF-4425-98ED-544DECC1BCD9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AABED-5F3C-45B7-927F-8571C602A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5698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EE198-D6EF-4425-98ED-544DECC1BCD9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DFAABED-5F3C-45B7-927F-8571C602A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6833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EE198-D6EF-4425-98ED-544DECC1BCD9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DFAABED-5F3C-45B7-927F-8571C602A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2262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EE198-D6EF-4425-98ED-544DECC1BCD9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DFAABED-5F3C-45B7-927F-8571C602A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8922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EE198-D6EF-4425-98ED-544DECC1BCD9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AABED-5F3C-45B7-927F-8571C602A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30109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EE198-D6EF-4425-98ED-544DECC1BCD9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AABED-5F3C-45B7-927F-8571C602A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0454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EE198-D6EF-4425-98ED-544DECC1BCD9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AABED-5F3C-45B7-927F-8571C602A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292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EE198-D6EF-4425-98ED-544DECC1BCD9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AABED-5F3C-45B7-927F-8571C602A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02585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EE198-D6EF-4425-98ED-544DECC1BCD9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DFAABED-5F3C-45B7-927F-8571C602A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6859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EE198-D6EF-4425-98ED-544DECC1BCD9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DFAABED-5F3C-45B7-927F-8571C602A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2799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EE198-D6EF-4425-98ED-544DECC1BCD9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DFAABED-5F3C-45B7-927F-8571C602ACDA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9996817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EE198-D6EF-4425-98ED-544DECC1BCD9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DFAABED-5F3C-45B7-927F-8571C602A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05350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EE198-D6EF-4425-98ED-544DECC1BCD9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DFAABED-5F3C-45B7-927F-8571C602ACDA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9438945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EE198-D6EF-4425-98ED-544DECC1BCD9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DFAABED-5F3C-45B7-927F-8571C602A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25975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EE198-D6EF-4425-98ED-544DECC1BCD9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AABED-5F3C-45B7-927F-8571C602A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89675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EE198-D6EF-4425-98ED-544DECC1BCD9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AABED-5F3C-45B7-927F-8571C602A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798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EE198-D6EF-4425-98ED-544DECC1BCD9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AABED-5F3C-45B7-927F-8571C602A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405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EE198-D6EF-4425-98ED-544DECC1BCD9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AABED-5F3C-45B7-927F-8571C602A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477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EE198-D6EF-4425-98ED-544DECC1BCD9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AABED-5F3C-45B7-927F-8571C602A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202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EE198-D6EF-4425-98ED-544DECC1BCD9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AABED-5F3C-45B7-927F-8571C602A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819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EE198-D6EF-4425-98ED-544DECC1BCD9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AABED-5F3C-45B7-927F-8571C602A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514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EE198-D6EF-4425-98ED-544DECC1BCD9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AABED-5F3C-45B7-927F-8571C602A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598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EE198-D6EF-4425-98ED-544DECC1BCD9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AABED-5F3C-45B7-927F-8571C602A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685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4EE198-D6EF-4425-98ED-544DECC1BCD9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FAABED-5F3C-45B7-927F-8571C602A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3553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4EE198-D6EF-4425-98ED-544DECC1BCD9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DFAABED-5F3C-45B7-927F-8571C602A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39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0000"/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68251" y="1024128"/>
            <a:ext cx="6798259" cy="1454392"/>
          </a:xfrm>
        </p:spPr>
        <p:txBody>
          <a:bodyPr/>
          <a:lstStyle/>
          <a:p>
            <a:r>
              <a:rPr lang="fa-IR" dirty="0" smtClean="0"/>
              <a:t>اخلاق دامپزشکی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2557" y="5511305"/>
            <a:ext cx="9144000" cy="772452"/>
          </a:xfrm>
        </p:spPr>
        <p:txBody>
          <a:bodyPr>
            <a:normAutofit fontScale="92500" lnSpcReduction="10000"/>
          </a:bodyPr>
          <a:lstStyle/>
          <a:p>
            <a:r>
              <a:rPr lang="fa-IR" dirty="0" smtClean="0"/>
              <a:t>ابراهیم شهروزیان</a:t>
            </a:r>
          </a:p>
          <a:p>
            <a:r>
              <a:rPr lang="fa-IR" dirty="0" smtClean="0"/>
              <a:t>هیات علمی دانشکده دامپزشکی دانشگاه سمنان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7029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ctr" rtl="1"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kumimoji="0" lang="ar-SA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B Koodak" panose="00000700000000000000" pitchFamily="2" charset="-78"/>
              </a:rPr>
              <a:t>پنج حوزه‌ی اصلی تعهدات اخلاقی دامپزشک</a:t>
            </a:r>
            <a:endParaRPr kumimoji="0" lang="ar-SA" sz="6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B Koodak" panose="00000700000000000000" pitchFamily="2" charset="-78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8879681"/>
              </p:ext>
            </p:extLst>
          </p:nvPr>
        </p:nvGraphicFramePr>
        <p:xfrm>
          <a:off x="649857" y="2058836"/>
          <a:ext cx="10703943" cy="430746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3567981"/>
                <a:gridCol w="3567981"/>
                <a:gridCol w="3567981"/>
              </a:tblGrid>
              <a:tr h="717910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ar-SA" sz="1600" dirty="0">
                          <a:effectLst/>
                          <a:cs typeface="2  Baran" panose="00000400000000000000" pitchFamily="2" charset="-78"/>
                        </a:rPr>
                        <a:t>حوزه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2  Baran" panose="00000400000000000000" pitchFamily="2" charset="-78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ar-SA" sz="1600" dirty="0">
                          <a:effectLst/>
                          <a:cs typeface="2  Baran" panose="00000400000000000000" pitchFamily="2" charset="-78"/>
                        </a:rPr>
                        <a:t>نوع تعهد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2  Baran" panose="00000400000000000000" pitchFamily="2" charset="-78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ar-SA" sz="1600">
                          <a:effectLst/>
                          <a:cs typeface="2  Baran" panose="00000400000000000000" pitchFamily="2" charset="-78"/>
                        </a:rPr>
                        <a:t>مثال‌های چالش‌برانگیز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2  Baran" panose="00000400000000000000" pitchFamily="2" charset="-78"/>
                      </a:endParaRPr>
                    </a:p>
                  </a:txBody>
                  <a:tcPr marL="9525" marR="9525" marT="9525" marB="9525" anchor="ctr"/>
                </a:tc>
              </a:tr>
              <a:tr h="717910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dirty="0" smtClean="0">
                          <a:effectLst/>
                          <a:cs typeface="2  Baran" panose="00000400000000000000" pitchFamily="2" charset="-78"/>
                        </a:rPr>
                        <a:t> </a:t>
                      </a:r>
                      <a:r>
                        <a:rPr lang="ar-SA" sz="1600" dirty="0">
                          <a:effectLst/>
                          <a:cs typeface="2  Baran" panose="00000400000000000000" pitchFamily="2" charset="-78"/>
                        </a:rPr>
                        <a:t>به مشتری</a:t>
                      </a:r>
                      <a:r>
                        <a:rPr lang="en-US" sz="1600" dirty="0">
                          <a:effectLst/>
                          <a:cs typeface="2  Baran" panose="00000400000000000000" pitchFamily="2" charset="-78"/>
                        </a:rPr>
                        <a:t> (Client)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2  Baran" panose="00000400000000000000" pitchFamily="2" charset="-78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ar-SA" sz="1600" dirty="0">
                          <a:effectLst/>
                          <a:cs typeface="2  Baran" panose="00000400000000000000" pitchFamily="2" charset="-78"/>
                        </a:rPr>
                        <a:t>رازداری، صداقت، قرارداد، اطلاع‌رسانی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2  Baran" panose="00000400000000000000" pitchFamily="2" charset="-78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ar-SA" sz="1600">
                          <a:effectLst/>
                          <a:cs typeface="2  Baran" panose="00000400000000000000" pitchFamily="2" charset="-78"/>
                        </a:rPr>
                        <a:t>گفتن حقیقت تلخ؟ انجام اتانازی حیوان سالم؟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2  Baran" panose="00000400000000000000" pitchFamily="2" charset="-78"/>
                      </a:endParaRPr>
                    </a:p>
                  </a:txBody>
                  <a:tcPr marL="9525" marR="9525" marT="9525" marB="9525" anchor="ctr"/>
                </a:tc>
              </a:tr>
              <a:tr h="717910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dirty="0" smtClean="0">
                          <a:effectLst/>
                          <a:cs typeface="2  Baran" panose="00000400000000000000" pitchFamily="2" charset="-78"/>
                        </a:rPr>
                        <a:t> </a:t>
                      </a:r>
                      <a:r>
                        <a:rPr lang="ar-SA" sz="1600" dirty="0">
                          <a:effectLst/>
                          <a:cs typeface="2  Baran" panose="00000400000000000000" pitchFamily="2" charset="-78"/>
                        </a:rPr>
                        <a:t>به همکاران</a:t>
                      </a:r>
                      <a:r>
                        <a:rPr lang="en-US" sz="1600" dirty="0">
                          <a:effectLst/>
                          <a:cs typeface="2  Baran" panose="00000400000000000000" pitchFamily="2" charset="-78"/>
                        </a:rPr>
                        <a:t> (Peers)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2  Baran" panose="00000400000000000000" pitchFamily="2" charset="-78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ar-SA" sz="1600" dirty="0">
                          <a:effectLst/>
                          <a:cs typeface="2  Baran" panose="00000400000000000000" pitchFamily="2" charset="-78"/>
                        </a:rPr>
                        <a:t>همبستگی، شفافیت، گزارش تخلف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2  Baran" panose="00000400000000000000" pitchFamily="2" charset="-78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ar-SA" sz="1600">
                          <a:effectLst/>
                          <a:cs typeface="2  Baran" panose="00000400000000000000" pitchFamily="2" charset="-78"/>
                        </a:rPr>
                        <a:t>چگونه با همکار فریبکار یا معتاد برخورد کنیم؟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2  Baran" panose="00000400000000000000" pitchFamily="2" charset="-78"/>
                      </a:endParaRPr>
                    </a:p>
                  </a:txBody>
                  <a:tcPr marL="9525" marR="9525" marT="9525" marB="9525" anchor="ctr"/>
                </a:tc>
              </a:tr>
              <a:tr h="717910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dirty="0" smtClean="0">
                          <a:effectLst/>
                          <a:cs typeface="2  Baran" panose="00000400000000000000" pitchFamily="2" charset="-78"/>
                        </a:rPr>
                        <a:t> </a:t>
                      </a:r>
                      <a:r>
                        <a:rPr lang="ar-SA" sz="1600" dirty="0">
                          <a:effectLst/>
                          <a:cs typeface="2  Baran" panose="00000400000000000000" pitchFamily="2" charset="-78"/>
                        </a:rPr>
                        <a:t>به جامعه</a:t>
                      </a:r>
                      <a:r>
                        <a:rPr lang="en-US" sz="1600" dirty="0">
                          <a:effectLst/>
                          <a:cs typeface="2  Baran" panose="00000400000000000000" pitchFamily="2" charset="-78"/>
                        </a:rPr>
                        <a:t> (Society)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2  Baran" panose="00000400000000000000" pitchFamily="2" charset="-78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ar-SA" sz="1600">
                          <a:effectLst/>
                          <a:cs typeface="2  Baran" panose="00000400000000000000" pitchFamily="2" charset="-78"/>
                        </a:rPr>
                        <a:t>سلامت عمومی، رفاه حیوانات، آموزش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2  Baran" panose="00000400000000000000" pitchFamily="2" charset="-78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ar-SA" sz="1600" dirty="0">
                          <a:effectLst/>
                          <a:cs typeface="2  Baran" panose="00000400000000000000" pitchFamily="2" charset="-78"/>
                        </a:rPr>
                        <a:t>گزارش آزار حیوانات؟ نقد کشاورزی فشرده؟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2  Baran" panose="00000400000000000000" pitchFamily="2" charset="-78"/>
                      </a:endParaRPr>
                    </a:p>
                  </a:txBody>
                  <a:tcPr marL="9525" marR="9525" marT="9525" marB="9525" anchor="ctr"/>
                </a:tc>
              </a:tr>
              <a:tr h="717910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dirty="0" smtClean="0">
                          <a:effectLst/>
                          <a:cs typeface="2  Baran" panose="00000400000000000000" pitchFamily="2" charset="-78"/>
                        </a:rPr>
                        <a:t> </a:t>
                      </a:r>
                      <a:r>
                        <a:rPr lang="ar-SA" sz="1600" dirty="0">
                          <a:effectLst/>
                          <a:cs typeface="2  Baran" panose="00000400000000000000" pitchFamily="2" charset="-78"/>
                        </a:rPr>
                        <a:t>به خود</a:t>
                      </a:r>
                      <a:r>
                        <a:rPr lang="en-US" sz="1600" dirty="0">
                          <a:effectLst/>
                          <a:cs typeface="2  Baran" panose="00000400000000000000" pitchFamily="2" charset="-78"/>
                        </a:rPr>
                        <a:t> (Self)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2  Baran" panose="00000400000000000000" pitchFamily="2" charset="-78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ar-SA" sz="1600">
                          <a:effectLst/>
                          <a:cs typeface="2  Baran" panose="00000400000000000000" pitchFamily="2" charset="-78"/>
                        </a:rPr>
                        <a:t>رفاه شخصی، سلامت روان، عدالت برای خود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2  Baran" panose="00000400000000000000" pitchFamily="2" charset="-78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ar-SA" sz="1600">
                          <a:effectLst/>
                          <a:cs typeface="2  Baran" panose="00000400000000000000" pitchFamily="2" charset="-78"/>
                        </a:rPr>
                        <a:t>کار زیاد در برابر وقت برای خانواده؛ شجاعت اخلاقی در برابر سکوت</a:t>
                      </a:r>
                      <a:r>
                        <a:rPr lang="en-US" sz="1600">
                          <a:effectLst/>
                          <a:cs typeface="2  Baran" panose="00000400000000000000" pitchFamily="2" charset="-78"/>
                        </a:rPr>
                        <a:t>.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2  Baran" panose="00000400000000000000" pitchFamily="2" charset="-78"/>
                      </a:endParaRPr>
                    </a:p>
                  </a:txBody>
                  <a:tcPr marL="9525" marR="9525" marT="9525" marB="9525" anchor="ctr"/>
                </a:tc>
              </a:tr>
              <a:tr h="717910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dirty="0" smtClean="0">
                          <a:effectLst/>
                          <a:cs typeface="2  Baran" panose="00000400000000000000" pitchFamily="2" charset="-78"/>
                        </a:rPr>
                        <a:t> </a:t>
                      </a:r>
                      <a:r>
                        <a:rPr lang="ar-SA" sz="1600" dirty="0">
                          <a:effectLst/>
                          <a:cs typeface="2  Baran" panose="00000400000000000000" pitchFamily="2" charset="-78"/>
                        </a:rPr>
                        <a:t>به حیوانات</a:t>
                      </a:r>
                      <a:r>
                        <a:rPr lang="en-US" sz="1600" dirty="0">
                          <a:effectLst/>
                          <a:cs typeface="2  Baran" panose="00000400000000000000" pitchFamily="2" charset="-78"/>
                        </a:rPr>
                        <a:t> (Animals)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2  Baran" panose="00000400000000000000" pitchFamily="2" charset="-78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ar-SA" sz="1600">
                          <a:effectLst/>
                          <a:cs typeface="2  Baran" panose="00000400000000000000" pitchFamily="2" charset="-78"/>
                        </a:rPr>
                        <a:t>رفاه، درد، حقوق ذاتی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2  Baran" panose="00000400000000000000" pitchFamily="2" charset="-78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ar-SA" sz="1600" dirty="0">
                          <a:effectLst/>
                          <a:cs typeface="2  Baran" panose="00000400000000000000" pitchFamily="2" charset="-78"/>
                        </a:rPr>
                        <a:t>تعهد اصلی به حیوان یا صاحبش؟ اتانازی، درد، استفاده تحقیقاتی</a:t>
                      </a:r>
                      <a:r>
                        <a:rPr lang="en-US" sz="1600" dirty="0">
                          <a:effectLst/>
                          <a:cs typeface="2  Baran" panose="00000400000000000000" pitchFamily="2" charset="-78"/>
                        </a:rPr>
                        <a:t>.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2  Baran" panose="00000400000000000000" pitchFamily="2" charset="-78"/>
                      </a:endParaRP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56853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fa-IR" dirty="0" smtClean="0"/>
              <a:t>راه تشخیص و تحلیل مسائل اخلاقی</a:t>
            </a:r>
          </a:p>
          <a:p>
            <a:pPr marL="0" indent="0" algn="r" rtl="1">
              <a:buNone/>
            </a:pPr>
            <a:r>
              <a:rPr lang="fa-IR" dirty="0" smtClean="0"/>
              <a:t>1.	شناسایی حوزه‌های درگیر (مشتری، همکار، جامعه، خود، حیوان).</a:t>
            </a:r>
          </a:p>
          <a:p>
            <a:pPr marL="0" indent="0" algn="r" rtl="1">
              <a:buNone/>
            </a:pPr>
            <a:r>
              <a:rPr lang="fa-IR" dirty="0" smtClean="0"/>
              <a:t>2.	جمع‌آوری دیدگاه‌های مختلف از افراد با نگرش‌های متفاوت.</a:t>
            </a:r>
          </a:p>
          <a:p>
            <a:pPr marL="0" indent="0" algn="r" rtl="1">
              <a:buNone/>
            </a:pPr>
            <a:r>
              <a:rPr lang="fa-IR" dirty="0" smtClean="0"/>
              <a:t>3.	تحلیل منطقی برای یافتن تعارض‌ها و یافتن راه‌حل‌های میانه.</a:t>
            </a:r>
          </a:p>
          <a:p>
            <a:pPr marL="0" indent="0" algn="r" rtl="1">
              <a:buNone/>
            </a:pPr>
            <a:r>
              <a:rPr lang="en-US" dirty="0" smtClean="0"/>
              <a:t>📘 </a:t>
            </a:r>
            <a:r>
              <a:rPr lang="fa-IR" dirty="0" smtClean="0"/>
              <a:t>نکته:</a:t>
            </a:r>
          </a:p>
          <a:p>
            <a:pPr marL="0" indent="0" algn="r" rtl="1">
              <a:buNone/>
            </a:pPr>
            <a:r>
              <a:rPr lang="fa-IR" dirty="0" smtClean="0"/>
              <a:t>تشخیص درست اجزای اخلاقی، مثل تشخیص پزشکی، پیش‌نیاز درمان درست است.</a:t>
            </a:r>
          </a:p>
          <a:p>
            <a:pPr marL="0" indent="0" algn="r" rtl="1">
              <a:buNone/>
            </a:pPr>
            <a:endParaRPr lang="fa-IR" dirty="0" smtClean="0"/>
          </a:p>
          <a:p>
            <a:pPr marL="0" indent="0" algn="r" rtl="1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6811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1666" y="54574"/>
            <a:ext cx="10515600" cy="790815"/>
          </a:xfrm>
        </p:spPr>
        <p:txBody>
          <a:bodyPr/>
          <a:lstStyle/>
          <a:p>
            <a:pPr marL="0" indent="0" algn="ctr" rtl="1"/>
            <a:r>
              <a:rPr lang="fa-IR" dirty="0" smtClean="0"/>
              <a:t>ظهور اخلاق اجتماعی جدید برای حیوانات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762" y="1035170"/>
            <a:ext cx="5911970" cy="5822830"/>
          </a:xfrm>
        </p:spPr>
        <p:txBody>
          <a:bodyPr>
            <a:normAutofit fontScale="70000" lnSpcReduction="20000"/>
          </a:bodyPr>
          <a:lstStyle/>
          <a:p>
            <a:pPr marL="0" indent="0" algn="r" rtl="1">
              <a:buNone/>
            </a:pPr>
            <a:r>
              <a:rPr lang="fa-IR" dirty="0" smtClean="0"/>
              <a:t>4. مفهوم اصلی اخلاق جدید</a:t>
            </a:r>
          </a:p>
          <a:p>
            <a:pPr marL="0" indent="0" algn="r" rtl="1">
              <a:buNone/>
            </a:pPr>
            <a:r>
              <a:rPr lang="fa-IR" dirty="0" smtClean="0"/>
              <a:t>این اخلاق جدید بر پایه‌ی دو اصل است:</a:t>
            </a:r>
          </a:p>
          <a:p>
            <a:pPr marL="0" indent="0" algn="r" rtl="1">
              <a:buNone/>
            </a:pPr>
            <a:r>
              <a:rPr lang="fa-IR" dirty="0" smtClean="0"/>
              <a:t>1.	احساس (</a:t>
            </a:r>
            <a:r>
              <a:rPr lang="en-US" dirty="0" smtClean="0"/>
              <a:t>sentience) </a:t>
            </a:r>
            <a:r>
              <a:rPr lang="fa-IR" dirty="0" smtClean="0"/>
              <a:t>به‌عنوان مبنای ارزش اخلاقی؛</a:t>
            </a:r>
          </a:p>
          <a:p>
            <a:pPr marL="0" indent="0" algn="r" rtl="1">
              <a:buNone/>
            </a:pPr>
            <a:r>
              <a:rPr lang="fa-IR" dirty="0" smtClean="0"/>
              <a:t>2.	رنج بی‌دلیل به‌عنوان مرز اخلاقی در استفاده از حیوانات.</a:t>
            </a:r>
          </a:p>
          <a:p>
            <a:pPr marL="0" indent="0" algn="r" rtl="1">
              <a:buNone/>
            </a:pPr>
            <a:r>
              <a:rPr lang="fa-IR" dirty="0" smtClean="0"/>
              <a:t>برخلاف گذشته که حیوان صرفاً «ملک انسان» تلقی می‌شد، اکنون او دارای جایگاه اخلاقی مستقل است.</a:t>
            </a:r>
          </a:p>
          <a:p>
            <a:pPr marL="0" indent="0" algn="r" rtl="1">
              <a:buNone/>
            </a:pPr>
            <a:r>
              <a:rPr lang="fa-IR" dirty="0" smtClean="0"/>
              <a:t>5. پیامد برای دامپزشکان</a:t>
            </a:r>
          </a:p>
          <a:p>
            <a:pPr marL="0" indent="0" algn="r" rtl="1">
              <a:buNone/>
            </a:pPr>
            <a:r>
              <a:rPr lang="fa-IR" dirty="0" smtClean="0"/>
              <a:t>در پرتو این اخلاق جدید:</a:t>
            </a:r>
          </a:p>
          <a:p>
            <a:pPr marL="0" indent="0" algn="r" rtl="1">
              <a:buNone/>
            </a:pPr>
            <a:r>
              <a:rPr lang="fa-IR" dirty="0" smtClean="0"/>
              <a:t>•	دامپزشک نه فقط خدمت‌گذار صاحب حیوان، بلکه مدافع منافع حیوان است؛</a:t>
            </a:r>
          </a:p>
          <a:p>
            <a:pPr marL="0" indent="0" algn="r" rtl="1">
              <a:buNone/>
            </a:pPr>
            <a:r>
              <a:rPr lang="fa-IR" dirty="0" smtClean="0"/>
              <a:t>•	باید در تصمیم‌گیری‌های درمانی، رفاه حیوان را معیار اصلی بداند؛</a:t>
            </a:r>
          </a:p>
          <a:p>
            <a:pPr marL="0" indent="0" algn="r" rtl="1">
              <a:buNone/>
            </a:pPr>
            <a:r>
              <a:rPr lang="fa-IR" dirty="0" smtClean="0"/>
              <a:t>•	حرفه‌ی دامپزشکی از «مدل مکانیکی» به «مدل کودک‌پزشکی» نزدیک‌تر می‌شود.</a:t>
            </a:r>
          </a:p>
          <a:p>
            <a:pPr marL="0" indent="0" algn="r" rtl="1">
              <a:buNone/>
            </a:pPr>
            <a:r>
              <a:rPr lang="fa-IR" dirty="0" smtClean="0"/>
              <a:t>________________________________________</a:t>
            </a:r>
          </a:p>
          <a:p>
            <a:pPr marL="0" indent="0" algn="r" rtl="1">
              <a:buNone/>
            </a:pPr>
            <a:r>
              <a:rPr lang="en-US" dirty="0" smtClean="0"/>
              <a:t>📘 </a:t>
            </a:r>
            <a:r>
              <a:rPr lang="fa-IR" dirty="0" smtClean="0"/>
              <a:t>جمع‌بندی آموزشی برای کلاس:</a:t>
            </a:r>
          </a:p>
          <a:p>
            <a:pPr marL="0" indent="0" algn="r" rtl="1">
              <a:buNone/>
            </a:pPr>
            <a:r>
              <a:rPr lang="en-US" dirty="0" smtClean="0"/>
              <a:t>Rollin </a:t>
            </a:r>
            <a:r>
              <a:rPr lang="fa-IR" dirty="0" smtClean="0"/>
              <a:t>نشان می‌دهد که اخلاق دامپزشکی دیگر نمی‌تواند صرفاً بر مبنای خواست صاحب حیوان یا سود انسان باشد.</a:t>
            </a:r>
          </a:p>
          <a:p>
            <a:pPr marL="0" indent="0" algn="r" rtl="1">
              <a:buNone/>
            </a:pPr>
            <a:r>
              <a:rPr lang="fa-IR" dirty="0" smtClean="0"/>
              <a:t>جامعه در حال گذار از «اخلاق ضد بی‌رحمی» به «اخلاق رفاه حیوان» است — اخلاقی که حیوان را موجودی با حقوق اخلاقی می‌بیند.</a:t>
            </a:r>
          </a:p>
          <a:p>
            <a:pPr marL="0" indent="0" algn="r" rtl="1">
              <a:buNone/>
            </a:pPr>
            <a:r>
              <a:rPr lang="fa-IR" dirty="0" smtClean="0"/>
              <a:t>وظیفه‌ی دامپزشک در این چارچوب، دفاع از رفاه حیوان است، حتی در برابر خواست صاحب او.</a:t>
            </a:r>
          </a:p>
          <a:p>
            <a:pPr marL="0" indent="0" algn="r" rtl="1">
              <a:buNone/>
            </a:pP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6049992" y="845390"/>
            <a:ext cx="6067246" cy="5883214"/>
          </a:xfrm>
        </p:spPr>
        <p:txBody>
          <a:bodyPr>
            <a:normAutofit fontScale="70000" lnSpcReduction="20000"/>
          </a:bodyPr>
          <a:lstStyle/>
          <a:p>
            <a:pPr marL="0" indent="0" algn="r" rtl="1">
              <a:buNone/>
            </a:pPr>
            <a:r>
              <a:rPr lang="fa-IR" dirty="0" smtClean="0"/>
              <a:t>. وضعیت پیشین </a:t>
            </a:r>
            <a:r>
              <a:rPr lang="en-US" dirty="0" smtClean="0"/>
              <a:t>Ethic </a:t>
            </a:r>
            <a:r>
              <a:rPr lang="en-US" dirty="0" smtClean="0"/>
              <a:t>of </a:t>
            </a:r>
            <a:r>
              <a:rPr lang="en-US" dirty="0" smtClean="0"/>
              <a:t>Cruelty)</a:t>
            </a:r>
            <a:endParaRPr lang="en-US" dirty="0" smtClean="0"/>
          </a:p>
          <a:p>
            <a:pPr marL="0" indent="0" algn="r" rtl="1">
              <a:buNone/>
            </a:pPr>
            <a:r>
              <a:rPr lang="fa-IR" dirty="0" smtClean="0"/>
              <a:t>تا دهه‌های اخیر، تنها اصل اخلاقی پذیرفته‌شده دربارهٔ حیوانات در جامعه، منع ظلم بی‌دلیل و سادیستی بود.</a:t>
            </a:r>
          </a:p>
          <a:p>
            <a:pPr marL="0" indent="0" algn="r" rtl="1">
              <a:buNone/>
            </a:pPr>
            <a:r>
              <a:rPr lang="fa-IR" dirty="0" smtClean="0"/>
              <a:t>این اصل («قانون ضد بی‌رحمی») فقط رفتارهایی را ممنوع می‌کرد که درد یا رنج بی‌هدف به حیوان وارد می‌کردند،</a:t>
            </a:r>
          </a:p>
          <a:p>
            <a:pPr marL="0" indent="0" algn="r" rtl="1">
              <a:buNone/>
            </a:pPr>
            <a:r>
              <a:rPr lang="fa-IR" dirty="0" smtClean="0"/>
              <a:t>اما استفاده از حیوانات برای غذا، تحقیق، تفریح یا کار، حتی اگر همراه با رنج زیاد بود، قابل قبول تلقی می‌شد.</a:t>
            </a:r>
          </a:p>
          <a:p>
            <a:pPr marL="0" indent="0" algn="r" rtl="1">
              <a:buNone/>
            </a:pPr>
            <a:r>
              <a:rPr lang="fa-IR" dirty="0" smtClean="0"/>
              <a:t>2. بیداری اخلاقی از دههٔ ۱۹۶۰ به بعد</a:t>
            </a:r>
          </a:p>
          <a:p>
            <a:pPr marL="0" indent="0" algn="r" rtl="1">
              <a:buNone/>
            </a:pPr>
            <a:r>
              <a:rPr lang="fa-IR" dirty="0" smtClean="0"/>
              <a:t>از دههٔ ۶۰ میلادی، با گسترش آگاهی اجتماعی، جامعه‌ی غربی شروع کرد به بازاندیشی در اصول اخلاقی خودش:</a:t>
            </a:r>
          </a:p>
          <a:p>
            <a:pPr marL="0" indent="0" algn="r" rtl="1">
              <a:buNone/>
            </a:pPr>
            <a:r>
              <a:rPr lang="fa-IR" dirty="0" smtClean="0"/>
              <a:t>اگر درست است که نباید به انسان درد بی‌دلیل وارد کرد چون او رنج را احساس می‌کند،</a:t>
            </a:r>
          </a:p>
          <a:p>
            <a:pPr marL="0" indent="0" algn="r" rtl="1">
              <a:buNone/>
            </a:pPr>
            <a:r>
              <a:rPr lang="fa-IR" dirty="0" smtClean="0"/>
              <a:t>پس باید همین اصل در مورد حیوانات حساس به درد نیز صدق کند.</a:t>
            </a:r>
          </a:p>
          <a:p>
            <a:pPr marL="0" indent="0" algn="r" rtl="1">
              <a:buNone/>
            </a:pPr>
            <a:r>
              <a:rPr lang="en-US" dirty="0" smtClean="0"/>
              <a:t>🔹 </a:t>
            </a:r>
            <a:r>
              <a:rPr lang="fa-IR" dirty="0" smtClean="0"/>
              <a:t>این فرآیند را رولین «</a:t>
            </a:r>
            <a:r>
              <a:rPr lang="en-US" dirty="0" smtClean="0"/>
              <a:t>recollection» </a:t>
            </a:r>
            <a:r>
              <a:rPr lang="fa-IR" dirty="0" smtClean="0"/>
              <a:t>یا یادآوری اخلاقی می‌نامد — یعنی بازشناسی چیزی که همیشه در منطق اخلاقی‌مان وجود داشته، اما نادیده گرفته شده بود.</a:t>
            </a:r>
          </a:p>
          <a:p>
            <a:pPr marL="0" indent="0" algn="r" rtl="1">
              <a:buNone/>
            </a:pPr>
            <a:r>
              <a:rPr lang="fa-IR" dirty="0" smtClean="0"/>
              <a:t>3. نتایج و تغییرات عملی</a:t>
            </a:r>
          </a:p>
          <a:p>
            <a:pPr marL="0" indent="0" algn="r" rtl="1">
              <a:buNone/>
            </a:pPr>
            <a:r>
              <a:rPr lang="fa-IR" dirty="0" smtClean="0"/>
              <a:t>این «اخلاق اجتماعی جدید» باعث تحولات عمیق شد، از جمله:</a:t>
            </a:r>
          </a:p>
          <a:p>
            <a:pPr marL="0" indent="0" algn="r" rtl="1">
              <a:buNone/>
            </a:pPr>
            <a:r>
              <a:rPr lang="fa-IR" dirty="0" smtClean="0"/>
              <a:t>•	تصویب قانون رفاه حیوانات آزمایشگاهی (1966) در آمریکا؛</a:t>
            </a:r>
          </a:p>
          <a:p>
            <a:pPr marL="0" indent="0" algn="r" rtl="1">
              <a:buNone/>
            </a:pPr>
            <a:r>
              <a:rPr lang="fa-IR" dirty="0" smtClean="0"/>
              <a:t>•	ایجاد کمیته‌های اخلاق در پژوهش (</a:t>
            </a:r>
            <a:r>
              <a:rPr lang="en-US" dirty="0" smtClean="0"/>
              <a:t>IACUCs)؛</a:t>
            </a:r>
          </a:p>
          <a:p>
            <a:pPr marL="0" indent="0" algn="r" rtl="1">
              <a:buNone/>
            </a:pPr>
            <a:r>
              <a:rPr lang="en-US" dirty="0" smtClean="0"/>
              <a:t>•	</a:t>
            </a:r>
            <a:r>
              <a:rPr lang="fa-IR" dirty="0" smtClean="0"/>
              <a:t>توجه به رفاه حیوانات مزرعه؛</a:t>
            </a:r>
          </a:p>
          <a:p>
            <a:pPr marL="0" indent="0" algn="r" rtl="1">
              <a:buNone/>
            </a:pPr>
            <a:r>
              <a:rPr lang="fa-IR" dirty="0" smtClean="0"/>
              <a:t>•	اصلاح سوگند دامپزشکی برای افزودن تعهد به رفاه حیوانات، نه فقط خدمت به انسان؛</a:t>
            </a:r>
          </a:p>
          <a:p>
            <a:pPr marL="0" indent="0" algn="r" rtl="1">
              <a:buNone/>
            </a:pPr>
            <a:r>
              <a:rPr lang="fa-IR" dirty="0" smtClean="0"/>
              <a:t>•	مخالفت حرفه‌ای با اعمالی مانند جراحی‌های زیبایی روی حیوانات (دم‌بری، گوش‌بری) و دام‌گیری با تله‌های دردناک.</a:t>
            </a:r>
          </a:p>
          <a:p>
            <a:pPr marL="0" indent="0" algn="r" rtl="1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7663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954570" y="54766"/>
            <a:ext cx="8911687" cy="1280890"/>
          </a:xfrm>
        </p:spPr>
        <p:txBody>
          <a:bodyPr>
            <a:normAutofit fontScale="90000"/>
          </a:bodyPr>
          <a:lstStyle/>
          <a:p>
            <a:pPr marL="0" indent="0" algn="ctr" rtl="1"/>
            <a:r>
              <a:rPr lang="en-US" dirty="0" smtClean="0"/>
              <a:t>The Experimental Animal in Biomedical Research, Ch. “The Evolution of a New Social Ethic for Animals”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92015" y="1825624"/>
            <a:ext cx="11261785" cy="4966239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fa-IR" sz="2000" dirty="0" smtClean="0">
                <a:cs typeface="2  Baran" panose="00000400000000000000" pitchFamily="2" charset="-78"/>
              </a:rPr>
              <a:t>وظیفه‌ی دامپزشک در این چارچوب، دفاع از رفاه حیوان است، حتی در برابر خواست صاحب او.</a:t>
            </a:r>
          </a:p>
          <a:p>
            <a:pPr marL="0" indent="0" algn="r" rtl="1">
              <a:buNone/>
            </a:pPr>
            <a:r>
              <a:rPr lang="en-US" sz="2000" dirty="0" smtClean="0">
                <a:cs typeface="2  Baran" panose="00000400000000000000" pitchFamily="2" charset="-78"/>
              </a:rPr>
              <a:t>1️⃣ </a:t>
            </a:r>
            <a:r>
              <a:rPr lang="fa-IR" sz="2000" dirty="0" smtClean="0">
                <a:cs typeface="2  Baran" panose="00000400000000000000" pitchFamily="2" charset="-78"/>
              </a:rPr>
              <a:t>پرسش بنیادین در اخلاق دامپزشکی</a:t>
            </a:r>
          </a:p>
          <a:p>
            <a:pPr marL="0" indent="0" algn="r" rtl="1">
              <a:buNone/>
            </a:pPr>
            <a:r>
              <a:rPr lang="fa-IR" sz="2000" dirty="0" smtClean="0">
                <a:cs typeface="2  Baran" panose="00000400000000000000" pitchFamily="2" charset="-78"/>
              </a:rPr>
              <a:t>•	رولین مسئلهٔ اصلی را این‌گونه مطرح می‌کند:</a:t>
            </a:r>
          </a:p>
          <a:p>
            <a:pPr marL="0" indent="0" algn="r" rtl="1">
              <a:buNone/>
            </a:pPr>
            <a:r>
              <a:rPr lang="fa-IR" sz="2000" dirty="0" smtClean="0">
                <a:cs typeface="2  Baran" panose="00000400000000000000" pitchFamily="2" charset="-78"/>
              </a:rPr>
              <a:t>«دامپزشک باید وفاداری اصلی خود را به چه کسی بداند؟ صاحب حیوان یا خودِ حیوان؟»</a:t>
            </a:r>
          </a:p>
          <a:p>
            <a:pPr marL="0" indent="0" algn="r" rtl="1">
              <a:buNone/>
            </a:pPr>
            <a:r>
              <a:rPr lang="fa-IR" sz="2000" dirty="0" smtClean="0">
                <a:cs typeface="2  Baran" panose="00000400000000000000" pitchFamily="2" charset="-78"/>
              </a:rPr>
              <a:t>•	او دو الگو را برای توضیح این دو دیدگاه بیان می‌کند:</a:t>
            </a:r>
          </a:p>
          <a:p>
            <a:pPr marL="0" indent="0" algn="r" rtl="1">
              <a:buNone/>
            </a:pPr>
            <a:r>
              <a:rPr lang="en-US" sz="2000" dirty="0" smtClean="0">
                <a:cs typeface="2  Baran" panose="00000400000000000000" pitchFamily="2" charset="-78"/>
              </a:rPr>
              <a:t>o	</a:t>
            </a:r>
            <a:r>
              <a:rPr lang="fa-IR" sz="2000" dirty="0" smtClean="0">
                <a:cs typeface="2  Baran" panose="00000400000000000000" pitchFamily="2" charset="-78"/>
              </a:rPr>
              <a:t>مدل مکانیکی: دامپزشک مانند مکانیک است؛ حیوان «دارایی» صاحبش است و تصمیم نهایی با مالک است.</a:t>
            </a:r>
          </a:p>
          <a:p>
            <a:pPr marL="0" indent="0" algn="r" rtl="1">
              <a:buNone/>
            </a:pPr>
            <a:r>
              <a:rPr lang="en-US" sz="2000" dirty="0" smtClean="0">
                <a:cs typeface="2  Baran" panose="00000400000000000000" pitchFamily="2" charset="-78"/>
              </a:rPr>
              <a:t>o	</a:t>
            </a:r>
            <a:r>
              <a:rPr lang="fa-IR" sz="2000" dirty="0" smtClean="0">
                <a:cs typeface="2  Baran" panose="00000400000000000000" pitchFamily="2" charset="-78"/>
              </a:rPr>
              <a:t>مدل کودک‌پزشکی: دامپزشک مانند متخصص اطفال است؛ وظیفه‌اش دفاع از منافع بیمار (حیوان) است، حتی در برابر نظر والد (صاحب حیوان).</a:t>
            </a:r>
          </a:p>
          <a:p>
            <a:pPr marL="0" indent="0" algn="r" rtl="1">
              <a:buNone/>
            </a:pPr>
            <a:r>
              <a:rPr lang="fa-IR" sz="2000" dirty="0" smtClean="0">
                <a:cs typeface="2  Baran" panose="00000400000000000000" pitchFamily="2" charset="-78"/>
              </a:rPr>
              <a:t>•	بیشتر دامپزشکان از نظر اخلاقی تمایل به مدل دوم دارند، اما ساختار اجتماعی و قانونی سنتی مدل مکانیکی را تحمیل می‌کند، چون حیوان در قانون «ملک» انسان محسوب می‌شود.</a:t>
            </a:r>
          </a:p>
          <a:p>
            <a:pPr marL="0" indent="0" algn="r" rtl="1">
              <a:buNone/>
            </a:pPr>
            <a:r>
              <a:rPr lang="fa-IR" sz="2000" dirty="0" smtClean="0">
                <a:cs typeface="2  Baran" panose="00000400000000000000" pitchFamily="2" charset="-78"/>
              </a:rPr>
              <a:t>________________________________________</a:t>
            </a:r>
          </a:p>
          <a:p>
            <a:pPr marL="0" indent="0" algn="r" rtl="1">
              <a:buNone/>
            </a:pPr>
            <a:endParaRPr lang="en-US" sz="2000" dirty="0">
              <a:cs typeface="2  Bar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88604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6008"/>
            <a:ext cx="12192000" cy="6734353"/>
          </a:xfrm>
        </p:spPr>
        <p:txBody>
          <a:bodyPr>
            <a:noAutofit/>
          </a:bodyPr>
          <a:lstStyle/>
          <a:p>
            <a:pPr marL="0" indent="0" algn="r" rtl="1">
              <a:buNone/>
            </a:pPr>
            <a:r>
              <a:rPr lang="fa-IR" sz="1600" dirty="0" smtClean="0">
                <a:cs typeface="2  Baran" panose="00000400000000000000" pitchFamily="2" charset="-78"/>
              </a:rPr>
              <a:t>اخلاق سنتی: «</a:t>
            </a:r>
            <a:r>
              <a:rPr lang="en-US" sz="1600" dirty="0" smtClean="0">
                <a:cs typeface="2  Baran" panose="00000400000000000000" pitchFamily="2" charset="-78"/>
              </a:rPr>
              <a:t>Ethic of Cruelty»</a:t>
            </a:r>
          </a:p>
          <a:p>
            <a:pPr marL="0" indent="0" algn="r" rtl="1">
              <a:buNone/>
            </a:pPr>
            <a:r>
              <a:rPr lang="en-US" sz="1600" dirty="0" smtClean="0">
                <a:cs typeface="2  Baran" panose="00000400000000000000" pitchFamily="2" charset="-78"/>
              </a:rPr>
              <a:t>•	</a:t>
            </a:r>
            <a:r>
              <a:rPr lang="fa-IR" sz="1600" dirty="0" smtClean="0">
                <a:cs typeface="2  Baran" panose="00000400000000000000" pitchFamily="2" charset="-78"/>
              </a:rPr>
              <a:t>تا مدت‌ها تنها معیار اخلاقی دربارهٔ حیوانات، منع قساوت بی‌دلیل بود.</a:t>
            </a:r>
          </a:p>
          <a:p>
            <a:pPr marL="0" indent="0" algn="r" rtl="1">
              <a:buNone/>
            </a:pPr>
            <a:r>
              <a:rPr lang="fa-IR" sz="1600" dirty="0" smtClean="0">
                <a:cs typeface="2  Baran" panose="00000400000000000000" pitchFamily="2" charset="-78"/>
              </a:rPr>
              <a:t>•	جامعه فقط رفتارهای سادیستی یا ظالمانهٔ آشکار را نکوهش می‌کرد، نه استفاده‌های دردناک اما «کاربردی» (مثل تحقیق، شکار یا تولید غذا).</a:t>
            </a:r>
          </a:p>
          <a:p>
            <a:pPr marL="0" indent="0" algn="r" rtl="1">
              <a:buNone/>
            </a:pPr>
            <a:r>
              <a:rPr lang="fa-IR" sz="1600" dirty="0" smtClean="0">
                <a:cs typeface="2  Baran" panose="00000400000000000000" pitchFamily="2" charset="-78"/>
              </a:rPr>
              <a:t>•	رولین این را «</a:t>
            </a:r>
            <a:r>
              <a:rPr lang="en-US" sz="1600" dirty="0" smtClean="0">
                <a:cs typeface="2  Baran" panose="00000400000000000000" pitchFamily="2" charset="-78"/>
              </a:rPr>
              <a:t>minimal ethic» </a:t>
            </a:r>
            <a:r>
              <a:rPr lang="fa-IR" sz="1600" dirty="0" smtClean="0">
                <a:cs typeface="2  Baran" panose="00000400000000000000" pitchFamily="2" charset="-78"/>
              </a:rPr>
              <a:t>می‌نامد — اخلاقی بسیار محدود که فقط به انحراف‌های فردی می‌پردازد.</a:t>
            </a:r>
          </a:p>
          <a:p>
            <a:pPr marL="0" indent="0" algn="r" rtl="1">
              <a:buNone/>
            </a:pPr>
            <a:r>
              <a:rPr lang="fa-IR" sz="1600" dirty="0" smtClean="0">
                <a:cs typeface="2  Baran" panose="00000400000000000000" pitchFamily="2" charset="-78"/>
              </a:rPr>
              <a:t>•	قانون ضد بی‌رحمی (</a:t>
            </a:r>
            <a:r>
              <a:rPr lang="en-US" sz="1600" dirty="0" smtClean="0">
                <a:cs typeface="2  Baran" panose="00000400000000000000" pitchFamily="2" charset="-78"/>
              </a:rPr>
              <a:t>anticruelty laws) </a:t>
            </a:r>
            <a:r>
              <a:rPr lang="fa-IR" sz="1600" dirty="0" smtClean="0">
                <a:cs typeface="2  Baran" panose="00000400000000000000" pitchFamily="2" charset="-78"/>
              </a:rPr>
              <a:t>در عمل بسیار ضعیف بود و حتی موارد واضح حیوان‌آزاری مجازات ناچیزی داشتند.</a:t>
            </a:r>
          </a:p>
          <a:p>
            <a:pPr marL="0" indent="0" algn="r" rtl="1">
              <a:buNone/>
            </a:pPr>
            <a:r>
              <a:rPr lang="fa-IR" sz="1600" dirty="0" smtClean="0">
                <a:cs typeface="2  Baran" panose="00000400000000000000" pitchFamily="2" charset="-78"/>
              </a:rPr>
              <a:t>________________________________________</a:t>
            </a:r>
          </a:p>
          <a:p>
            <a:pPr marL="0" indent="0" algn="r" rtl="1">
              <a:buNone/>
            </a:pPr>
            <a:r>
              <a:rPr lang="fa-IR" sz="1600" dirty="0" smtClean="0">
                <a:cs typeface="2  Baran" panose="00000400000000000000" pitchFamily="2" charset="-78"/>
              </a:rPr>
              <a:t>3️⃣ تغییرات پس از جنگ جهانی دوم: «</a:t>
            </a:r>
            <a:r>
              <a:rPr lang="en-US" sz="1600" dirty="0" smtClean="0">
                <a:cs typeface="2  Baran" panose="00000400000000000000" pitchFamily="2" charset="-78"/>
              </a:rPr>
              <a:t>New Patterns of Animal Use»</a:t>
            </a:r>
          </a:p>
          <a:p>
            <a:pPr marL="0" indent="0" algn="r" rtl="1">
              <a:buNone/>
            </a:pPr>
            <a:r>
              <a:rPr lang="en-US" sz="1600" dirty="0" smtClean="0">
                <a:cs typeface="2  Baran" panose="00000400000000000000" pitchFamily="2" charset="-78"/>
              </a:rPr>
              <a:t>🧪 </a:t>
            </a:r>
            <a:r>
              <a:rPr lang="fa-IR" sz="1600" dirty="0" smtClean="0">
                <a:cs typeface="2  Baran" panose="00000400000000000000" pitchFamily="2" charset="-78"/>
              </a:rPr>
              <a:t>در پژوهش‌های زیستی</a:t>
            </a:r>
          </a:p>
          <a:p>
            <a:pPr marL="0" indent="0" algn="r" rtl="1">
              <a:buNone/>
            </a:pPr>
            <a:r>
              <a:rPr lang="fa-IR" sz="1600" dirty="0" smtClean="0">
                <a:cs typeface="2  Baran" panose="00000400000000000000" pitchFamily="2" charset="-78"/>
              </a:rPr>
              <a:t>•	پس از </a:t>
            </a:r>
            <a:r>
              <a:rPr lang="en-US" sz="1600" dirty="0" smtClean="0">
                <a:cs typeface="2  Baran" panose="00000400000000000000" pitchFamily="2" charset="-78"/>
              </a:rPr>
              <a:t>WWII، </a:t>
            </a:r>
            <a:r>
              <a:rPr lang="fa-IR" sz="1600" dirty="0" smtClean="0">
                <a:cs typeface="2  Baran" panose="00000400000000000000" pitchFamily="2" charset="-78"/>
              </a:rPr>
              <a:t>استفاده از حیوانات در تحقیقات و تست‌های سمی به‌شدت افزایش یافت.</a:t>
            </a:r>
          </a:p>
          <a:p>
            <a:pPr marL="0" indent="0" algn="r" rtl="1">
              <a:buNone/>
            </a:pPr>
            <a:r>
              <a:rPr lang="fa-IR" sz="1600" dirty="0" smtClean="0">
                <a:cs typeface="2  Baran" panose="00000400000000000000" pitchFamily="2" charset="-78"/>
              </a:rPr>
              <a:t>•	حجم رنج حیوانات دیگر نتیجهٔ «ظلم عمدی» نبود، بلکه پیامد ناخواستهٔ پژوهش‌های علمی شد.</a:t>
            </a:r>
          </a:p>
          <a:p>
            <a:pPr marL="0" indent="0" algn="r" rtl="1">
              <a:buNone/>
            </a:pPr>
            <a:r>
              <a:rPr lang="fa-IR" sz="1600" dirty="0" smtClean="0">
                <a:cs typeface="2  Baran" panose="00000400000000000000" pitchFamily="2" charset="-78"/>
              </a:rPr>
              <a:t>•	قانون ضد بی‌رحمی این نوع رنج را شناسایی نمی‌کرد، چون پژوهشگر «قصد آزار» نداشت.</a:t>
            </a:r>
          </a:p>
          <a:p>
            <a:pPr marL="0" indent="0" algn="r" rtl="1">
              <a:buNone/>
            </a:pPr>
            <a:r>
              <a:rPr lang="en-US" sz="1600" dirty="0" smtClean="0">
                <a:cs typeface="2  Baran" panose="00000400000000000000" pitchFamily="2" charset="-78"/>
              </a:rPr>
              <a:t>🚜 </a:t>
            </a:r>
            <a:r>
              <a:rPr lang="fa-IR" sz="1600" dirty="0" smtClean="0">
                <a:cs typeface="2  Baran" panose="00000400000000000000" pitchFamily="2" charset="-78"/>
              </a:rPr>
              <a:t>در کشاورزی صنعتی</a:t>
            </a:r>
          </a:p>
          <a:p>
            <a:pPr marL="0" indent="0" algn="r" rtl="1">
              <a:buNone/>
            </a:pPr>
            <a:r>
              <a:rPr lang="fa-IR" sz="1600" dirty="0" smtClean="0">
                <a:cs typeface="2  Baran" panose="00000400000000000000" pitchFamily="2" charset="-78"/>
              </a:rPr>
              <a:t>•	صنعتی شدن دامپروری، رابطهٔ سنتی «دامدار و حیوان» را از بین برد.</a:t>
            </a:r>
          </a:p>
          <a:p>
            <a:pPr marL="0" indent="0" algn="r" rtl="1">
              <a:buNone/>
            </a:pPr>
            <a:r>
              <a:rPr lang="fa-IR" sz="1600" dirty="0" smtClean="0">
                <a:cs typeface="2  Baran" panose="00000400000000000000" pitchFamily="2" charset="-78"/>
              </a:rPr>
              <a:t>•	حیوانات در فضاهای بسته، پرجمعیت و بدون تماس طبیعی نگهداری شدند.</a:t>
            </a:r>
          </a:p>
          <a:p>
            <a:pPr marL="0" indent="0" algn="r" rtl="1">
              <a:buNone/>
            </a:pPr>
            <a:r>
              <a:rPr lang="fa-IR" sz="1600" dirty="0" smtClean="0">
                <a:cs typeface="2  Baran" panose="00000400000000000000" pitchFamily="2" charset="-78"/>
              </a:rPr>
              <a:t>•	رنج جدیدی پدید آمد که نه ناشی از قساوت عمدی، بلکه نتیجهٔ بی‌توجهی ساختاری بود.</a:t>
            </a:r>
          </a:p>
          <a:p>
            <a:pPr marL="0" indent="0" algn="r" rtl="1">
              <a:buNone/>
            </a:pPr>
            <a:r>
              <a:rPr lang="en-US" sz="1600" dirty="0" smtClean="0">
                <a:cs typeface="2  Baran" panose="00000400000000000000" pitchFamily="2" charset="-78"/>
              </a:rPr>
              <a:t>o	</a:t>
            </a:r>
            <a:r>
              <a:rPr lang="fa-IR" sz="1600" dirty="0" smtClean="0">
                <a:cs typeface="2  Baran" panose="00000400000000000000" pitchFamily="2" charset="-78"/>
              </a:rPr>
              <a:t>بیماری‌های تولیدی (</a:t>
            </a:r>
            <a:r>
              <a:rPr lang="en-US" sz="1600" dirty="0" smtClean="0">
                <a:cs typeface="2  Baran" panose="00000400000000000000" pitchFamily="2" charset="-78"/>
              </a:rPr>
              <a:t>production diseases)</a:t>
            </a:r>
          </a:p>
          <a:p>
            <a:pPr marL="0" indent="0" algn="r" rtl="1">
              <a:buNone/>
            </a:pPr>
            <a:r>
              <a:rPr lang="en-US" sz="1600" dirty="0" smtClean="0">
                <a:cs typeface="2  Baran" panose="00000400000000000000" pitchFamily="2" charset="-78"/>
              </a:rPr>
              <a:t>o	</a:t>
            </a:r>
            <a:r>
              <a:rPr lang="fa-IR" sz="1600" dirty="0" smtClean="0">
                <a:cs typeface="2  Baran" panose="00000400000000000000" pitchFamily="2" charset="-78"/>
              </a:rPr>
              <a:t>از بین رفتن مراقبت فردی</a:t>
            </a:r>
          </a:p>
          <a:p>
            <a:pPr marL="0" indent="0" algn="r" rtl="1">
              <a:buNone/>
            </a:pPr>
            <a:r>
              <a:rPr lang="en-US" sz="1600" dirty="0" smtClean="0">
                <a:cs typeface="2  Baran" panose="00000400000000000000" pitchFamily="2" charset="-78"/>
              </a:rPr>
              <a:t>o	</a:t>
            </a:r>
            <a:r>
              <a:rPr lang="fa-IR" sz="1600" dirty="0" smtClean="0">
                <a:cs typeface="2  Baran" panose="00000400000000000000" pitchFamily="2" charset="-78"/>
              </a:rPr>
              <a:t>فقر محیطی و روانی (تنگنا، بی‌تحرکی، فقدان تعامل اجتماعی)</a:t>
            </a:r>
          </a:p>
          <a:p>
            <a:pPr marL="0" indent="0" algn="r" rtl="1">
              <a:buNone/>
            </a:pPr>
            <a:endParaRPr lang="en-US" sz="1600" dirty="0">
              <a:cs typeface="2  Bar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92105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 algn="r" rtl="1"/>
            <a:r>
              <a:rPr lang="fa-IR" dirty="0">
                <a:cs typeface="2  Baran" panose="00000400000000000000" pitchFamily="2" charset="-78"/>
              </a:rPr>
              <a:t>دلایل اجتماعی پیدایش اخلاق جدید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r" rtl="1">
              <a:buNone/>
            </a:pPr>
            <a:r>
              <a:rPr lang="fa-IR" sz="2000" dirty="0" smtClean="0">
                <a:cs typeface="2  Baran" panose="00000400000000000000" pitchFamily="2" charset="-78"/>
              </a:rPr>
              <a:t>1</a:t>
            </a:r>
            <a:r>
              <a:rPr lang="fa-IR" sz="2000" dirty="0" smtClean="0">
                <a:cs typeface="2  Baran" panose="00000400000000000000" pitchFamily="2" charset="-78"/>
              </a:rPr>
              <a:t>.	شهرنشینی: مردم از کشاورزی فاصله گرفتند و آگاهی واقعی از وضعیت حیوانات مزرعه نداشتند.</a:t>
            </a:r>
          </a:p>
          <a:p>
            <a:pPr marL="0" indent="0" algn="r" rtl="1">
              <a:buNone/>
            </a:pPr>
            <a:r>
              <a:rPr lang="en-US" sz="2000" dirty="0" smtClean="0">
                <a:cs typeface="2  Baran" panose="00000400000000000000" pitchFamily="2" charset="-78"/>
              </a:rPr>
              <a:t>o	</a:t>
            </a:r>
            <a:r>
              <a:rPr lang="fa-IR" sz="2000" dirty="0" smtClean="0">
                <a:cs typeface="2  Baran" panose="00000400000000000000" pitchFamily="2" charset="-78"/>
              </a:rPr>
              <a:t>کتاب </a:t>
            </a:r>
            <a:r>
              <a:rPr lang="en-US" sz="2000" dirty="0" smtClean="0">
                <a:cs typeface="2  Baran" panose="00000400000000000000" pitchFamily="2" charset="-78"/>
              </a:rPr>
              <a:t>Animal Machines (Ruth Harrison, 1964) </a:t>
            </a:r>
            <a:r>
              <a:rPr lang="fa-IR" sz="2000" dirty="0" smtClean="0">
                <a:cs typeface="2  Baran" panose="00000400000000000000" pitchFamily="2" charset="-78"/>
              </a:rPr>
              <a:t>در بریتانیا نخستین شوک اجتماعی را ایجاد کرد.</a:t>
            </a:r>
          </a:p>
          <a:p>
            <a:pPr marL="0" indent="0" algn="r" rtl="1">
              <a:buNone/>
            </a:pPr>
            <a:r>
              <a:rPr lang="fa-IR" sz="2000" dirty="0" smtClean="0">
                <a:cs typeface="2  Baran" panose="00000400000000000000" pitchFamily="2" charset="-78"/>
              </a:rPr>
              <a:t>2.	تغییر نگرش به حیوانات خانگی: </a:t>
            </a:r>
            <a:r>
              <a:rPr lang="fa-IR" sz="2000" dirty="0" smtClean="0">
                <a:cs typeface="2  Baran" panose="00000400000000000000" pitchFamily="2" charset="-78"/>
              </a:rPr>
              <a:t>واژه</a:t>
            </a:r>
            <a:r>
              <a:rPr lang="en-US" sz="2000" dirty="0" smtClean="0">
                <a:cs typeface="2  Baran" panose="00000400000000000000" pitchFamily="2" charset="-78"/>
              </a:rPr>
              <a:t>animal</a:t>
            </a:r>
            <a:r>
              <a:rPr lang="en-US" sz="2000" dirty="0" smtClean="0">
                <a:cs typeface="2  Baran" panose="00000400000000000000" pitchFamily="2" charset="-78"/>
              </a:rPr>
              <a:t>» </a:t>
            </a:r>
            <a:r>
              <a:rPr lang="fa-IR" sz="2000" dirty="0" smtClean="0">
                <a:cs typeface="2  Baran" panose="00000400000000000000" pitchFamily="2" charset="-78"/>
              </a:rPr>
              <a:t>در ذهن مردم دیگر </a:t>
            </a:r>
            <a:r>
              <a:rPr lang="en-US" sz="2000" dirty="0" smtClean="0">
                <a:cs typeface="2  Baran" panose="00000400000000000000" pitchFamily="2" charset="-78"/>
              </a:rPr>
              <a:t>cow</a:t>
            </a:r>
            <a:r>
              <a:rPr lang="fa-IR" sz="2000" dirty="0" smtClean="0">
                <a:cs typeface="2  Baran" panose="00000400000000000000" pitchFamily="2" charset="-78"/>
              </a:rPr>
              <a:t>یا </a:t>
            </a:r>
            <a:r>
              <a:rPr lang="en-US" sz="2000" dirty="0" smtClean="0">
                <a:cs typeface="2  Baran" panose="00000400000000000000" pitchFamily="2" charset="-78"/>
              </a:rPr>
              <a:t>horse</a:t>
            </a:r>
            <a:r>
              <a:rPr lang="fa-IR" sz="2000" dirty="0" smtClean="0">
                <a:cs typeface="2  Baran" panose="00000400000000000000" pitchFamily="2" charset="-78"/>
              </a:rPr>
              <a:t>نبود</a:t>
            </a:r>
            <a:r>
              <a:rPr lang="fa-IR" sz="2000" dirty="0" smtClean="0">
                <a:cs typeface="2  Baran" panose="00000400000000000000" pitchFamily="2" charset="-78"/>
              </a:rPr>
              <a:t>، </a:t>
            </a:r>
            <a:r>
              <a:rPr lang="fa-IR" sz="2000" dirty="0" smtClean="0">
                <a:cs typeface="2  Baran" panose="00000400000000000000" pitchFamily="2" charset="-78"/>
              </a:rPr>
              <a:t>بلکه</a:t>
            </a:r>
            <a:r>
              <a:rPr lang="de-DE" sz="2000" dirty="0" smtClean="0">
                <a:cs typeface="2  Baran" panose="00000400000000000000" pitchFamily="2" charset="-78"/>
              </a:rPr>
              <a:t> </a:t>
            </a:r>
            <a:r>
              <a:rPr lang="en-US" sz="2000" dirty="0" smtClean="0">
                <a:cs typeface="2  Baran" panose="00000400000000000000" pitchFamily="2" charset="-78"/>
              </a:rPr>
              <a:t>dog</a:t>
            </a:r>
            <a:r>
              <a:rPr lang="en-US" sz="2000" dirty="0" smtClean="0">
                <a:cs typeface="2  Baran" panose="00000400000000000000" pitchFamily="2" charset="-78"/>
              </a:rPr>
              <a:t>»، «cat» </a:t>
            </a:r>
            <a:r>
              <a:rPr lang="fa-IR" sz="2000" dirty="0" smtClean="0">
                <a:cs typeface="2  Baran" panose="00000400000000000000" pitchFamily="2" charset="-78"/>
              </a:rPr>
              <a:t>و «</a:t>
            </a:r>
            <a:r>
              <a:rPr lang="en-US" sz="2000" dirty="0" smtClean="0">
                <a:cs typeface="2  Baran" panose="00000400000000000000" pitchFamily="2" charset="-78"/>
              </a:rPr>
              <a:t>friend» </a:t>
            </a:r>
            <a:r>
              <a:rPr lang="fa-IR" sz="2000" dirty="0" smtClean="0">
                <a:cs typeface="2  Baran" panose="00000400000000000000" pitchFamily="2" charset="-78"/>
              </a:rPr>
              <a:t>شد.</a:t>
            </a:r>
          </a:p>
          <a:p>
            <a:pPr marL="0" indent="0" algn="r" rtl="1">
              <a:buNone/>
            </a:pPr>
            <a:r>
              <a:rPr lang="fa-IR" sz="2000" dirty="0" smtClean="0">
                <a:cs typeface="2  Baran" panose="00000400000000000000" pitchFamily="2" charset="-78"/>
              </a:rPr>
              <a:t>3.	رسانه‌ها: فیلم‌ها، اخبار و تصاویر آزمایشگاهی احساسات عمومی را برانگیختند.</a:t>
            </a:r>
          </a:p>
          <a:p>
            <a:pPr marL="0" indent="0" algn="r" rtl="1">
              <a:buNone/>
            </a:pPr>
            <a:r>
              <a:rPr lang="fa-IR" sz="2000" dirty="0" smtClean="0">
                <a:cs typeface="2  Baran" panose="00000400000000000000" pitchFamily="2" charset="-78"/>
              </a:rPr>
              <a:t>4.	جنبش‌های عدالت‌محور قرن بیستم: حقوق زنان، سیاه‌پوستان، محیط‌زیست و… همگی </a:t>
            </a:r>
            <a:r>
              <a:rPr lang="fa-IR" sz="2000" dirty="0" smtClean="0">
                <a:cs typeface="2  Baran" panose="00000400000000000000" pitchFamily="2" charset="-78"/>
              </a:rPr>
              <a:t>زمینه </a:t>
            </a:r>
            <a:r>
              <a:rPr lang="fa-IR" sz="2000" dirty="0" smtClean="0">
                <a:cs typeface="2  Baran" panose="00000400000000000000" pitchFamily="2" charset="-78"/>
              </a:rPr>
              <a:t>فکری برای گسترش مفهوم «حق» به حیوانات فراهم کردند.</a:t>
            </a:r>
          </a:p>
          <a:p>
            <a:pPr marL="0" indent="0" algn="r" rtl="1">
              <a:buNone/>
            </a:pPr>
            <a:r>
              <a:rPr lang="fa-IR" sz="2000" dirty="0" smtClean="0">
                <a:cs typeface="2  Baran" panose="00000400000000000000" pitchFamily="2" charset="-78"/>
              </a:rPr>
              <a:t>5.	فلسفه و اخلاق جدید: فیلسوفانی چون </a:t>
            </a:r>
            <a:r>
              <a:rPr lang="en-US" sz="2000" dirty="0" smtClean="0">
                <a:cs typeface="2  Baran" panose="00000400000000000000" pitchFamily="2" charset="-78"/>
              </a:rPr>
              <a:t>Peter Singer </a:t>
            </a:r>
            <a:r>
              <a:rPr lang="fa-IR" sz="2000" dirty="0" smtClean="0">
                <a:cs typeface="2  Baran" panose="00000400000000000000" pitchFamily="2" charset="-78"/>
              </a:rPr>
              <a:t>و </a:t>
            </a:r>
            <a:r>
              <a:rPr lang="en-US" sz="2000" dirty="0" smtClean="0">
                <a:cs typeface="2  Baran" panose="00000400000000000000" pitchFamily="2" charset="-78"/>
              </a:rPr>
              <a:t>Bernard Rollin </a:t>
            </a:r>
            <a:r>
              <a:rPr lang="fa-IR" sz="2000" dirty="0" smtClean="0">
                <a:cs typeface="2  Baran" panose="00000400000000000000" pitchFamily="2" charset="-78"/>
              </a:rPr>
              <a:t>این احساسات اجتماعی را به زبان عقلانی و نظریه‌مند ترجمه کردند.</a:t>
            </a:r>
          </a:p>
          <a:p>
            <a:pPr marL="0" indent="0" algn="r" rtl="1">
              <a:buNone/>
            </a:pPr>
            <a:r>
              <a:rPr lang="fa-IR" sz="2000" dirty="0" smtClean="0">
                <a:cs typeface="2  Baran" panose="00000400000000000000" pitchFamily="2" charset="-78"/>
              </a:rPr>
              <a:t>________________________________________</a:t>
            </a:r>
          </a:p>
          <a:p>
            <a:pPr marL="0" indent="0" algn="r" rtl="1">
              <a:buNone/>
            </a:pPr>
            <a:endParaRPr lang="en-US" sz="2000" dirty="0">
              <a:cs typeface="2  Bar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04347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517" y="155274"/>
            <a:ext cx="5887528" cy="6573779"/>
          </a:xfrm>
        </p:spPr>
        <p:txBody>
          <a:bodyPr>
            <a:normAutofit fontScale="77500" lnSpcReduction="20000"/>
          </a:bodyPr>
          <a:lstStyle/>
          <a:p>
            <a:pPr marL="0" indent="0" algn="r" rtl="1">
              <a:buNone/>
            </a:pPr>
            <a:endParaRPr lang="fa-IR" dirty="0" smtClean="0">
              <a:cs typeface="2  Baran" panose="00000400000000000000" pitchFamily="2" charset="-78"/>
            </a:endParaRP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 </a:t>
            </a:r>
            <a:r>
              <a:rPr lang="fa-IR" dirty="0" smtClean="0">
                <a:cs typeface="2  Baran" panose="00000400000000000000" pitchFamily="2" charset="-78"/>
              </a:rPr>
              <a:t>تفاوت مفهومی میان «</a:t>
            </a:r>
            <a:r>
              <a:rPr lang="en-US" dirty="0" smtClean="0">
                <a:cs typeface="2  Baran" panose="00000400000000000000" pitchFamily="2" charset="-78"/>
              </a:rPr>
              <a:t>Animal Welfare» </a:t>
            </a:r>
            <a:r>
              <a:rPr lang="fa-IR" dirty="0" smtClean="0">
                <a:cs typeface="2  Baran" panose="00000400000000000000" pitchFamily="2" charset="-78"/>
              </a:rPr>
              <a:t>و «</a:t>
            </a:r>
            <a:r>
              <a:rPr lang="en-US" dirty="0" smtClean="0">
                <a:cs typeface="2  Baran" panose="00000400000000000000" pitchFamily="2" charset="-78"/>
              </a:rPr>
              <a:t>Animal Rights»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مفهوم	در کشاورزی سنتی	در کشاورزی صنعتی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رفاه حیوان (</a:t>
            </a:r>
            <a:r>
              <a:rPr lang="en-US" dirty="0" smtClean="0">
                <a:cs typeface="2  Baran" panose="00000400000000000000" pitchFamily="2" charset="-78"/>
              </a:rPr>
              <a:t>Welfare</a:t>
            </a:r>
            <a:r>
              <a:rPr lang="en-US" dirty="0" smtClean="0">
                <a:cs typeface="2  Baran" panose="00000400000000000000" pitchFamily="2" charset="-78"/>
              </a:rPr>
              <a:t>	</a:t>
            </a:r>
            <a:r>
              <a:rPr lang="fa-IR" dirty="0" smtClean="0">
                <a:cs typeface="2  Baran" panose="00000400000000000000" pitchFamily="2" charset="-78"/>
              </a:rPr>
              <a:t>به معنی مراقبت کامل از حیوان مطابق طبیعتش</a:t>
            </a:r>
            <a:r>
              <a:rPr lang="fa-IR" dirty="0" smtClean="0">
                <a:cs typeface="2  Baran" panose="00000400000000000000" pitchFamily="2" charset="-78"/>
              </a:rPr>
              <a:t>	فقط به معنی حفظ بهره‌وری </a:t>
            </a:r>
            <a:r>
              <a:rPr lang="fa-IR" dirty="0" smtClean="0">
                <a:cs typeface="2  Baran" panose="00000400000000000000" pitchFamily="2" charset="-78"/>
              </a:rPr>
              <a:t>اقتصادی</a:t>
            </a:r>
            <a:endParaRPr lang="fa-IR" dirty="0" smtClean="0">
              <a:cs typeface="2  Baran" panose="00000400000000000000" pitchFamily="2" charset="-78"/>
            </a:endParaRP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حقوق حیوان (</a:t>
            </a:r>
            <a:r>
              <a:rPr lang="en-US" dirty="0" smtClean="0">
                <a:cs typeface="2  Baran" panose="00000400000000000000" pitchFamily="2" charset="-78"/>
              </a:rPr>
              <a:t>Rights </a:t>
            </a:r>
            <a:r>
              <a:rPr lang="fa-IR" dirty="0" smtClean="0">
                <a:cs typeface="2  Baran" panose="00000400000000000000" pitchFamily="2" charset="-78"/>
              </a:rPr>
              <a:t>تضمین </a:t>
            </a:r>
            <a:r>
              <a:rPr lang="fa-IR" dirty="0" smtClean="0">
                <a:cs typeface="2  Baran" panose="00000400000000000000" pitchFamily="2" charset="-78"/>
              </a:rPr>
              <a:t>قانونی برای حفظ طبیعت و منافع ذاتی حیوان	پاسخی به ناکافی بودن مفهوم رفاه در عصر صنعتی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________________________________________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✅ </a:t>
            </a:r>
            <a:r>
              <a:rPr lang="fa-IR" dirty="0" smtClean="0">
                <a:cs typeface="2  Baran" panose="00000400000000000000" pitchFamily="2" charset="-78"/>
              </a:rPr>
              <a:t>جمع‌بندی برای دانشجویان دامپزشکی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رولین نشان می‌دهد که تحول در علم، کشاورزی، و جامعه باعث شده اخلاق سنتی ضد قساوت دیگر کافی نباشد.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امروز دامپزشکان باید مدافع «حقوق حیوانات» بر اساس </a:t>
            </a:r>
            <a:r>
              <a:rPr lang="en-US" dirty="0" err="1" smtClean="0">
                <a:cs typeface="2  Baran" panose="00000400000000000000" pitchFamily="2" charset="-78"/>
              </a:rPr>
              <a:t>telos</a:t>
            </a:r>
            <a:r>
              <a:rPr lang="en-US" dirty="0" smtClean="0">
                <a:cs typeface="2  Baran" panose="00000400000000000000" pitchFamily="2" charset="-78"/>
              </a:rPr>
              <a:t> </a:t>
            </a:r>
            <a:r>
              <a:rPr lang="fa-IR" dirty="0" smtClean="0">
                <a:cs typeface="2  Baran" panose="00000400000000000000" pitchFamily="2" charset="-78"/>
              </a:rPr>
              <a:t>باشند — یعنی هر حیوان حق دارد مطابق طبیعتش زندگی کند، نه صرفاً زنده بماند.</a:t>
            </a:r>
          </a:p>
          <a:p>
            <a:pPr marL="0" indent="0" algn="r" rtl="1">
              <a:buNone/>
            </a:pPr>
            <a:r>
              <a:rPr lang="fa-IR" sz="2300" i="1" dirty="0" smtClean="0">
                <a:cs typeface="2  Baran" panose="00000400000000000000" pitchFamily="2" charset="-78"/>
              </a:rPr>
              <a:t>این «اخلاق اجتماعی جدید» بنیان فلسفی مسئولیت دامپزشک در قرن بیست‌ویکم است.</a:t>
            </a:r>
          </a:p>
          <a:p>
            <a:pPr marL="0" indent="0" algn="r" rtl="1">
              <a:buNone/>
            </a:pPr>
            <a:endParaRPr lang="en-US" dirty="0">
              <a:cs typeface="2  Baran" panose="00000400000000000000" pitchFamily="2" charset="-78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5991045" y="155274"/>
            <a:ext cx="6154947" cy="6573779"/>
          </a:xfrm>
        </p:spPr>
        <p:txBody>
          <a:bodyPr>
            <a:normAutofit fontScale="77500" lnSpcReduction="20000"/>
          </a:bodyPr>
          <a:lstStyle/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فلسفه </a:t>
            </a:r>
            <a:r>
              <a:rPr lang="fa-IR" dirty="0" smtClean="0">
                <a:cs typeface="2  Baran" panose="00000400000000000000" pitchFamily="2" charset="-78"/>
              </a:rPr>
              <a:t>«قرارداد کهن» و از بین رفتن آن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در کشاورزی سنتی، رابطه‌ای مبتنی بر «قرارداد طبیعی» میان انسان و حیوان وجود داشت: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«ما از حیوان مراقبت می‌کنیم، او هم نیازهای ما را برآورده می‌کند.»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این رابطه (که </a:t>
            </a:r>
            <a:r>
              <a:rPr lang="en-US" dirty="0" smtClean="0">
                <a:cs typeface="2  Baran" panose="00000400000000000000" pitchFamily="2" charset="-78"/>
              </a:rPr>
              <a:t>Temple </a:t>
            </a:r>
            <a:r>
              <a:rPr lang="en-US" dirty="0" err="1" smtClean="0">
                <a:cs typeface="2  Baran" panose="00000400000000000000" pitchFamily="2" charset="-78"/>
              </a:rPr>
              <a:t>Grandin</a:t>
            </a:r>
            <a:r>
              <a:rPr lang="en-US" dirty="0" smtClean="0">
                <a:cs typeface="2  Baran" panose="00000400000000000000" pitchFamily="2" charset="-78"/>
              </a:rPr>
              <a:t> </a:t>
            </a:r>
            <a:r>
              <a:rPr lang="fa-IR" dirty="0" smtClean="0">
                <a:cs typeface="2  Baran" panose="00000400000000000000" pitchFamily="2" charset="-78"/>
              </a:rPr>
              <a:t>آن را </a:t>
            </a:r>
            <a:r>
              <a:rPr lang="en-US" dirty="0" smtClean="0">
                <a:cs typeface="2  Baran" panose="00000400000000000000" pitchFamily="2" charset="-78"/>
              </a:rPr>
              <a:t>ancient contract </a:t>
            </a:r>
            <a:r>
              <a:rPr lang="fa-IR" dirty="0" smtClean="0">
                <a:cs typeface="2  Baran" panose="00000400000000000000" pitchFamily="2" charset="-78"/>
              </a:rPr>
              <a:t>می‌نامد) خودکنترل و اخلاق‌مدار بود.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با صنعتی شدن و رشد علم، این قرارداد شکسته شد؛ لذا برای نخستین بار، قانون و اخلاق جدید لازم شد تا جایگزین وجدان سنتی شود.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____________________________________</a:t>
            </a:r>
            <a:endParaRPr lang="de-DE" dirty="0" smtClean="0">
              <a:cs typeface="2  Baran" panose="00000400000000000000" pitchFamily="2" charset="-78"/>
            </a:endParaRP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⃣</a:t>
            </a:r>
            <a:r>
              <a:rPr lang="de-DE" dirty="0" smtClean="0">
                <a:cs typeface="2  Baran" panose="00000400000000000000" pitchFamily="2" charset="-78"/>
              </a:rPr>
              <a:t>  </a:t>
            </a:r>
            <a:r>
              <a:rPr lang="fa-IR" dirty="0" smtClean="0">
                <a:cs typeface="2  Baran" panose="00000400000000000000" pitchFamily="2" charset="-78"/>
              </a:rPr>
              <a:t>ماهیت </a:t>
            </a:r>
            <a:r>
              <a:rPr lang="fa-IR" dirty="0" smtClean="0">
                <a:cs typeface="2  Baran" panose="00000400000000000000" pitchFamily="2" charset="-78"/>
              </a:rPr>
              <a:t>«اخلاق اجتماعی جدید برای حیوانات»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این اخلاق ترکیبی از دو سنت است: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1.	نتیجه‌گرایی (</a:t>
            </a:r>
            <a:r>
              <a:rPr lang="en-US" dirty="0" smtClean="0">
                <a:cs typeface="2  Baran" panose="00000400000000000000" pitchFamily="2" charset="-78"/>
              </a:rPr>
              <a:t>Utilitarianism): </a:t>
            </a:r>
            <a:r>
              <a:rPr lang="fa-IR" dirty="0" smtClean="0">
                <a:cs typeface="2  Baran" panose="00000400000000000000" pitchFamily="2" charset="-78"/>
              </a:rPr>
              <a:t>توجه به پیامد و رنج.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2.	حق‌محوری (</a:t>
            </a:r>
            <a:r>
              <a:rPr lang="en-US" dirty="0" smtClean="0">
                <a:cs typeface="2  Baran" panose="00000400000000000000" pitchFamily="2" charset="-78"/>
              </a:rPr>
              <a:t>Deontology): </a:t>
            </a:r>
            <a:r>
              <a:rPr lang="fa-IR" dirty="0" smtClean="0">
                <a:cs typeface="2  Baran" panose="00000400000000000000" pitchFamily="2" charset="-78"/>
              </a:rPr>
              <a:t>توجه به حقوق ذاتی موجودات زنده.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محور این اخلاق، شناخت "</a:t>
            </a:r>
            <a:r>
              <a:rPr lang="en-US" dirty="0" err="1" smtClean="0">
                <a:cs typeface="2  Baran" panose="00000400000000000000" pitchFamily="2" charset="-78"/>
              </a:rPr>
              <a:t>telos</a:t>
            </a:r>
            <a:r>
              <a:rPr lang="en-US" dirty="0" smtClean="0">
                <a:cs typeface="2  Baran" panose="00000400000000000000" pitchFamily="2" charset="-78"/>
              </a:rPr>
              <a:t>" (</a:t>
            </a:r>
            <a:r>
              <a:rPr lang="fa-IR" dirty="0" smtClean="0">
                <a:cs typeface="2  Baran" panose="00000400000000000000" pitchFamily="2" charset="-78"/>
              </a:rPr>
              <a:t>طبیعت ذاتی هر گونه) است — مثلاً «</a:t>
            </a:r>
            <a:r>
              <a:rPr lang="en-US" dirty="0" err="1" smtClean="0">
                <a:cs typeface="2  Baran" panose="00000400000000000000" pitchFamily="2" charset="-78"/>
              </a:rPr>
              <a:t>dogness</a:t>
            </a:r>
            <a:r>
              <a:rPr lang="en-US" dirty="0" smtClean="0">
                <a:cs typeface="2  Baran" panose="00000400000000000000" pitchFamily="2" charset="-78"/>
              </a:rPr>
              <a:t>» </a:t>
            </a:r>
            <a:r>
              <a:rPr lang="fa-IR" dirty="0" smtClean="0">
                <a:cs typeface="2  Baran" panose="00000400000000000000" pitchFamily="2" charset="-78"/>
              </a:rPr>
              <a:t>در سگ یا «</a:t>
            </a:r>
            <a:r>
              <a:rPr lang="en-US" dirty="0" err="1" smtClean="0">
                <a:cs typeface="2  Baran" panose="00000400000000000000" pitchFamily="2" charset="-78"/>
              </a:rPr>
              <a:t>pigness</a:t>
            </a:r>
            <a:r>
              <a:rPr lang="en-US" dirty="0" smtClean="0">
                <a:cs typeface="2  Baran" panose="00000400000000000000" pitchFamily="2" charset="-78"/>
              </a:rPr>
              <a:t>» </a:t>
            </a:r>
            <a:r>
              <a:rPr lang="fa-IR" dirty="0" smtClean="0">
                <a:cs typeface="2  Baran" panose="00000400000000000000" pitchFamily="2" charset="-78"/>
              </a:rPr>
              <a:t>در خوک.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احترام به </a:t>
            </a:r>
            <a:r>
              <a:rPr lang="en-US" dirty="0" err="1" smtClean="0">
                <a:cs typeface="2  Baran" panose="00000400000000000000" pitchFamily="2" charset="-78"/>
              </a:rPr>
              <a:t>telos</a:t>
            </a:r>
            <a:r>
              <a:rPr lang="en-US" dirty="0" smtClean="0">
                <a:cs typeface="2  Baran" panose="00000400000000000000" pitchFamily="2" charset="-78"/>
              </a:rPr>
              <a:t> </a:t>
            </a:r>
            <a:r>
              <a:rPr lang="fa-IR" dirty="0" smtClean="0">
                <a:cs typeface="2  Baran" panose="00000400000000000000" pitchFamily="2" charset="-78"/>
              </a:rPr>
              <a:t>یعنی فراهم‌کردن امکان زندگی مطابق طبیعت گونه، نه صرفاً زنده ماندن.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جامعه در حال «به یاد آوردن» (</a:t>
            </a:r>
            <a:r>
              <a:rPr lang="en-US" dirty="0" smtClean="0">
                <a:cs typeface="2  Baran" panose="00000400000000000000" pitchFamily="2" charset="-78"/>
              </a:rPr>
              <a:t>recollection) </a:t>
            </a:r>
            <a:r>
              <a:rPr lang="fa-IR" dirty="0" smtClean="0">
                <a:cs typeface="2  Baran" panose="00000400000000000000" pitchFamily="2" charset="-78"/>
              </a:rPr>
              <a:t>این اصل است که رنج بی‌دلیل — حتی در خدمت منافع انسانی — نادرست است.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________________________________________</a:t>
            </a:r>
            <a:endParaRPr lang="de-DE" dirty="0" smtClean="0">
              <a:cs typeface="2  Baran" panose="00000400000000000000" pitchFamily="2" charset="-78"/>
            </a:endParaRP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 </a:t>
            </a:r>
            <a:r>
              <a:rPr lang="fa-IR" dirty="0" smtClean="0">
                <a:cs typeface="2  Baran" panose="00000400000000000000" pitchFamily="2" charset="-78"/>
              </a:rPr>
              <a:t>شواهد اجتماعی این تغییر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۸۰٪ مردم آمریکا (۱۹۸۹) و ۹۵٪ مردم بریتانیا معتقدند حیوانات «حقوق» دارند.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بیش از ۹۰٪ دامداران غربی نیز بر این باورند که باید به طبیعت حیوان احترام گذاشت، حتی در نظام تولیدی.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نتیجه: اخلاق جدید، مخالفِ استفاده از حیوان نیست، اما خواستار استفاده عادلانه، محترمانه و بدون رنج غیرضروری است.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________________________________________</a:t>
            </a:r>
            <a:endParaRPr lang="en-US" dirty="0">
              <a:cs typeface="2  Bar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96931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276622" y="93584"/>
            <a:ext cx="8911687" cy="1280890"/>
          </a:xfrm>
        </p:spPr>
        <p:txBody>
          <a:bodyPr/>
          <a:lstStyle/>
          <a:p>
            <a:pPr marL="0" indent="0" algn="ctr" rtl="1"/>
            <a:r>
              <a:rPr lang="fa-IR" dirty="0" smtClean="0">
                <a:cs typeface="2  Baran" panose="00000400000000000000" pitchFamily="2" charset="-78"/>
              </a:rPr>
              <a:t>دامپزشکان و اخلاق اجتماعی نوین درباره‌ی حیوانات</a:t>
            </a:r>
            <a:endParaRPr lang="en-US" dirty="0" smtClean="0">
              <a:cs typeface="2  Baran" panose="00000400000000000000" pitchFamily="2" charset="-78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-17253" y="1104182"/>
            <a:ext cx="6019800" cy="5595667"/>
          </a:xfrm>
        </p:spPr>
        <p:txBody>
          <a:bodyPr>
            <a:normAutofit fontScale="85000" lnSpcReduction="20000"/>
          </a:bodyPr>
          <a:lstStyle/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________________________________________</a:t>
            </a:r>
            <a:r>
              <a:rPr lang="fa-IR" dirty="0" smtClean="0">
                <a:cs typeface="2  Baran" panose="00000400000000000000" pitchFamily="2" charset="-78"/>
              </a:rPr>
              <a:t>________________________________________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🐾 </a:t>
            </a:r>
            <a:r>
              <a:rPr lang="fa-IR" dirty="0" smtClean="0">
                <a:cs typeface="2  Baran" panose="00000400000000000000" pitchFamily="2" charset="-78"/>
              </a:rPr>
              <a:t>۳. دلیل دوم: ترس از تهدید شغلی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برخی دامپزشکان تصور می‌کردند که اگر حیوانات «حقوق» داشته باشند، دیگر کسی آن‌ها را نگه نمی‌دارد یا پرورش نمی‌دهد، و شغل دامپزشکی از بین می‌رود.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رولین این باور را «کاملاً بی‌اساس» می‌داند.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اخلاق جدید استفاده از حیوانات را منع نمی‌کند؛ بلکه خواستار زندگی خوب و بدون رنج برای حیوانات است.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در واقع، توجه بیشتر جامعه به رفاه حیوانات باعث افزایش نیاز به دامپزشکان شده است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(مثلاً دامپزشکان حیوانات آزمایشگاهی پس از اصلاح قوانین، حقوق و منزلت بالاتری یافتند).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________________________________________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🧠 </a:t>
            </a:r>
            <a:r>
              <a:rPr lang="fa-IR" dirty="0" smtClean="0">
                <a:cs typeface="2  Baran" panose="00000400000000000000" pitchFamily="2" charset="-78"/>
              </a:rPr>
              <a:t>۴. دلیل سوم: تأثیر علم‌گرایی و پوزیتیویسم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در قرن بیستم، علم خود را از فلسفه و اخلاق جدا کرد.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فقط چیزهایی که قابل مشاهده و آزمون تجربی بودند «واقعی» محسوب می‌شدند.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نتیجه: حذف ارزش‌ها، وجدان و قضاوت اخلاقی از علم و پزشکی (از جمله دامپزشکی).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در آموزش دامپزشکی، علم به‌صورت «فاقد ارزش اخلاقی» تدریس شد.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کدهای اخلاقی فقط به آداب حرفه‌ای (مثل تبلیغات) می‌پرداختند، نه رفاه حیوان.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بنابراین، نهادهای دامپزشکی سال‌ها نسبت به مسائل اخلاقی جامعه بی‌تفاوت بودند.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________________________________________</a:t>
            </a:r>
          </a:p>
          <a:p>
            <a:pPr marL="0" indent="0" algn="r" rtl="1">
              <a:buNone/>
            </a:pPr>
            <a:endParaRPr lang="en-US" dirty="0">
              <a:cs typeface="2  Baran" panose="00000400000000000000" pitchFamily="2" charset="-78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6014049" y="734030"/>
            <a:ext cx="6131943" cy="6123970"/>
          </a:xfrm>
        </p:spPr>
        <p:txBody>
          <a:bodyPr>
            <a:noAutofit/>
          </a:bodyPr>
          <a:lstStyle/>
          <a:p>
            <a:pPr marL="0" indent="0" algn="r" rtl="1">
              <a:buNone/>
            </a:pPr>
            <a:endParaRPr lang="en-US" sz="1600" dirty="0" smtClean="0">
              <a:cs typeface="2  Baran" panose="00000400000000000000" pitchFamily="2" charset="-78"/>
            </a:endParaRPr>
          </a:p>
          <a:p>
            <a:pPr marL="0" indent="0" algn="r" rtl="1">
              <a:buNone/>
            </a:pPr>
            <a:r>
              <a:rPr lang="fa-IR" sz="1600" dirty="0" smtClean="0">
                <a:cs typeface="2  Baran" panose="00000400000000000000" pitchFamily="2" charset="-78"/>
              </a:rPr>
              <a:t>۱</a:t>
            </a:r>
            <a:r>
              <a:rPr lang="de-DE" sz="1600" dirty="0" smtClean="0">
                <a:cs typeface="2  Baran" panose="00000400000000000000" pitchFamily="2" charset="-78"/>
              </a:rPr>
              <a:t>.</a:t>
            </a:r>
            <a:r>
              <a:rPr lang="fa-IR" sz="1600" dirty="0" smtClean="0">
                <a:cs typeface="2  Baran" panose="00000400000000000000" pitchFamily="2" charset="-78"/>
              </a:rPr>
              <a:t> </a:t>
            </a:r>
            <a:r>
              <a:rPr lang="fa-IR" sz="1600" dirty="0" smtClean="0">
                <a:cs typeface="2  Baran" panose="00000400000000000000" pitchFamily="2" charset="-78"/>
              </a:rPr>
              <a:t>موضع عمومی دامپزشکان در برابر اخلاق جدید</a:t>
            </a:r>
          </a:p>
          <a:p>
            <a:pPr marL="0" indent="0" algn="r" rtl="1">
              <a:buNone/>
            </a:pPr>
            <a:r>
              <a:rPr lang="fa-IR" sz="1600" dirty="0" smtClean="0">
                <a:cs typeface="2  Baran" panose="00000400000000000000" pitchFamily="2" charset="-78"/>
              </a:rPr>
              <a:t>•	بیشتر دامپزشکان (بیش از ۹۰٪) با اخلاق اجتماعی جدید که بر رفاه و حقوق حیوانات تأکید دارد، موافق‌اند.</a:t>
            </a:r>
          </a:p>
          <a:p>
            <a:pPr marL="0" indent="0" algn="r" rtl="1">
              <a:buNone/>
            </a:pPr>
            <a:r>
              <a:rPr lang="fa-IR" sz="1600" dirty="0" smtClean="0">
                <a:cs typeface="2  Baran" panose="00000400000000000000" pitchFamily="2" charset="-78"/>
              </a:rPr>
              <a:t>•	با این حال، نهادهای رسمی دامپزشکی (مثل انجمن‌های ملی و ایالتی) در پذیرش و پیشبرد این اخلاق کند و محتاط عمل کرده‌اند.</a:t>
            </a:r>
          </a:p>
          <a:p>
            <a:pPr marL="0" indent="0" algn="r" rtl="1">
              <a:buNone/>
            </a:pPr>
            <a:r>
              <a:rPr lang="fa-IR" sz="1600" dirty="0" smtClean="0">
                <a:cs typeface="2  Baran" panose="00000400000000000000" pitchFamily="2" charset="-78"/>
              </a:rPr>
              <a:t>•	دلایل این احتیاط چند بُعدی است.</a:t>
            </a:r>
          </a:p>
          <a:p>
            <a:pPr marL="0" indent="0" algn="r" rtl="1">
              <a:buNone/>
            </a:pPr>
            <a:r>
              <a:rPr lang="fa-IR" sz="1600" dirty="0" smtClean="0">
                <a:cs typeface="2  Baran" panose="00000400000000000000" pitchFamily="2" charset="-78"/>
              </a:rPr>
              <a:t>________________________________________</a:t>
            </a:r>
          </a:p>
          <a:p>
            <a:pPr marL="0" indent="0" algn="r" rtl="1">
              <a:buNone/>
            </a:pPr>
            <a:r>
              <a:rPr lang="fa-IR" sz="1600" dirty="0" smtClean="0">
                <a:cs typeface="2  Baran" panose="00000400000000000000" pitchFamily="2" charset="-78"/>
              </a:rPr>
              <a:t>⚖️ </a:t>
            </a:r>
            <a:r>
              <a:rPr lang="fa-IR" sz="1600" dirty="0" smtClean="0">
                <a:cs typeface="2  Baran" panose="00000400000000000000" pitchFamily="2" charset="-78"/>
              </a:rPr>
              <a:t>دلیل </a:t>
            </a:r>
            <a:r>
              <a:rPr lang="fa-IR" sz="1600" dirty="0" smtClean="0">
                <a:cs typeface="2  Baran" panose="00000400000000000000" pitchFamily="2" charset="-78"/>
              </a:rPr>
              <a:t>اول: وابستگی به کشاورزی صنعتی</a:t>
            </a:r>
          </a:p>
          <a:p>
            <a:pPr marL="0" indent="0" algn="r" rtl="1">
              <a:buNone/>
            </a:pPr>
            <a:r>
              <a:rPr lang="fa-IR" sz="1600" dirty="0" smtClean="0">
                <a:cs typeface="2  Baran" panose="00000400000000000000" pitchFamily="2" charset="-78"/>
              </a:rPr>
              <a:t>•	دامپزشکان سنتاً تابع منافع صاحبان دام و کشاورزان‌اند.</a:t>
            </a:r>
          </a:p>
          <a:p>
            <a:pPr marL="0" indent="0" algn="r" rtl="1">
              <a:buNone/>
            </a:pPr>
            <a:r>
              <a:rPr lang="fa-IR" sz="1600" dirty="0" smtClean="0">
                <a:cs typeface="2  Baran" panose="00000400000000000000" pitchFamily="2" charset="-78"/>
              </a:rPr>
              <a:t>•	چون بخش کشاورزی هنوز اخلاق جدید را نپذیرفته، دامپزشکان نمی‌خواهند مشتریان خود را برنجانند.</a:t>
            </a:r>
          </a:p>
          <a:p>
            <a:pPr marL="0" indent="0" algn="r" rtl="1">
              <a:buNone/>
            </a:pPr>
            <a:r>
              <a:rPr lang="fa-IR" sz="1600" dirty="0" smtClean="0">
                <a:cs typeface="2  Baran" panose="00000400000000000000" pitchFamily="2" charset="-78"/>
              </a:rPr>
              <a:t>•	اما این سکوت گاهی به ضرر همان کشاورزان تمام می‌شود.</a:t>
            </a:r>
          </a:p>
          <a:p>
            <a:pPr marL="0" indent="0" algn="r" rtl="1">
              <a:buNone/>
            </a:pPr>
            <a:r>
              <a:rPr lang="fa-IR" sz="1600" dirty="0" smtClean="0">
                <a:cs typeface="2  Baran" panose="00000400000000000000" pitchFamily="2" charset="-78"/>
              </a:rPr>
              <a:t>مثال: پرورش‌دهندگان خوک از دانشگاه پر‌دیو خواستند که دامپزشکان آن‌ها را آگاه کنند وقتی جامعه رفتارشان را غیراخلاقی می‌داند، نه اینکه همیشه تأییدشان کنند.</a:t>
            </a:r>
          </a:p>
          <a:p>
            <a:pPr marL="0" indent="0" algn="r" rtl="1">
              <a:buNone/>
            </a:pPr>
            <a:r>
              <a:rPr lang="fa-IR" sz="1600" b="1" dirty="0" smtClean="0">
                <a:cs typeface="2  Baran" panose="00000400000000000000" pitchFamily="2" charset="-78"/>
              </a:rPr>
              <a:t>•	رولین می‌گوید: دوست واقعی کسی است که حقیقت را می‌گوید، نه آنچه خوشایند است.</a:t>
            </a:r>
          </a:p>
          <a:p>
            <a:pPr marL="0" indent="0" algn="r" rtl="1">
              <a:buNone/>
            </a:pPr>
            <a:r>
              <a:rPr lang="fa-IR" sz="1600" dirty="0" smtClean="0">
                <a:cs typeface="2  Baran" panose="00000400000000000000" pitchFamily="2" charset="-78"/>
              </a:rPr>
              <a:t>در نتیجه، دامپزشکان باید پیشرو اصلاحات رفاهی باشند تا جامعه مجبور به دخالت قهری نشود (مثل قوانین سخت‌گیرانهٔ سوئد).</a:t>
            </a:r>
          </a:p>
          <a:p>
            <a:pPr marL="0" indent="0" algn="r" rtl="1">
              <a:buNone/>
            </a:pPr>
            <a:endParaRPr lang="en-US" sz="1600" dirty="0">
              <a:cs typeface="2  Bar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201824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 algn="r" rtl="1"/>
            <a:r>
              <a:rPr lang="fa-IR" dirty="0" smtClean="0">
                <a:cs typeface="2  Baran" panose="00000400000000000000" pitchFamily="2" charset="-78"/>
              </a:rPr>
              <a:t>چگونه </a:t>
            </a:r>
            <a:r>
              <a:rPr lang="fa-IR" dirty="0">
                <a:cs typeface="2  Baran" panose="00000400000000000000" pitchFamily="2" charset="-78"/>
              </a:rPr>
              <a:t>دامپزشکی باید پاسخ دهد؟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79562" y="1265209"/>
            <a:ext cx="11461630" cy="5411636"/>
          </a:xfrm>
        </p:spPr>
        <p:txBody>
          <a:bodyPr>
            <a:noAutofit/>
          </a:bodyPr>
          <a:lstStyle/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رولین </a:t>
            </a:r>
            <a:r>
              <a:rPr lang="fa-IR" dirty="0" smtClean="0">
                <a:cs typeface="2  Baran" panose="00000400000000000000" pitchFamily="2" charset="-78"/>
              </a:rPr>
              <a:t>معتقد است دامپزشکان هنوز می‌توانند پیشرو اخلاق جدید باشند و از این رهگذر هم به حیوانات و هم به حرفه‌ی خود نفع برسانند.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نمونه‌ی بارز این نقش در پژوهش‌های حیوانی دیده می‌شود: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📍 </a:t>
            </a:r>
            <a:r>
              <a:rPr lang="fa-IR" dirty="0" smtClean="0">
                <a:cs typeface="2  Baran" panose="00000400000000000000" pitchFamily="2" charset="-78"/>
              </a:rPr>
              <a:t>نمونه موردی: قانون رفاه حیوانات آزمایشگاهی (آمریکا، ۱۹۸۵)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گروهی از دامپزشکان و پژوهشگران (از جمله رولین) پیشنهاد قانون‌گذاری برای کنترل درد و رنج حیوانات آزمایشگاهی را ارائه دادند.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نتیجه: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تشکیل کمیته‌های اخلاقی در مراکز تحقیقاتی (</a:t>
            </a:r>
            <a:r>
              <a:rPr lang="en-US" dirty="0" smtClean="0">
                <a:cs typeface="2  Baran" panose="00000400000000000000" pitchFamily="2" charset="-78"/>
              </a:rPr>
              <a:t>IACUC)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الزام حضور دامپزشک متخصص در هر مؤسسه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بهبود رفاه حیوانات و کاهش استرس در پژوهش‌ها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افزایش چشمگیر حقوق و احترام دامپزشکان آزمایشگاهی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پیام رولین: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«هرچه ارزش اخلاقی حیوانات در جامعه افزایش یابد، جایگاه و احترام دامپزشکان نیز بالا می‌رود.»</a:t>
            </a:r>
          </a:p>
          <a:p>
            <a:pPr marL="0" indent="0" algn="r" rtl="1">
              <a:buNone/>
            </a:pPr>
            <a:endParaRPr lang="en-US" dirty="0">
              <a:cs typeface="2  Bar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533638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264" y="80513"/>
            <a:ext cx="5933536" cy="6096450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en-US" sz="1400" dirty="0" smtClean="0">
                <a:cs typeface="2  Baran" panose="00000400000000000000" pitchFamily="2" charset="-78"/>
              </a:rPr>
              <a:t>________________________________________</a:t>
            </a:r>
            <a:r>
              <a:rPr lang="fa-IR" sz="1400" dirty="0" smtClean="0">
                <a:cs typeface="2  Baran" panose="00000400000000000000" pitchFamily="2" charset="-78"/>
              </a:rPr>
              <a:t>________________________________________</a:t>
            </a:r>
          </a:p>
          <a:p>
            <a:pPr marL="0" indent="0" algn="r" rtl="1">
              <a:buNone/>
            </a:pPr>
            <a:r>
              <a:rPr lang="en-US" sz="1400" dirty="0" smtClean="0">
                <a:cs typeface="2  Baran" panose="00000400000000000000" pitchFamily="2" charset="-78"/>
              </a:rPr>
              <a:t>💬 </a:t>
            </a:r>
            <a:r>
              <a:rPr lang="fa-IR" sz="1400" dirty="0" smtClean="0">
                <a:cs typeface="2  Baran" panose="00000400000000000000" pitchFamily="2" charset="-78"/>
              </a:rPr>
              <a:t>۸. جمع‌بندی نهایی</a:t>
            </a:r>
          </a:p>
          <a:p>
            <a:pPr marL="0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•	جامعه از دامپزشکان انتظار دارد مدافع اخلاقی حیوانات باشند.</a:t>
            </a:r>
          </a:p>
          <a:p>
            <a:pPr marL="0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•	اگر دامپزشکی و کشاورزی صنعتی خود را اصلاح نکنند، جامعه از طریق قانون و فشار اجتماعی آن‌ها را مجبور خواهد کرد.</a:t>
            </a:r>
          </a:p>
          <a:p>
            <a:pPr marL="0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•	بازگشت به کشاورزی انسانی‌تر، هم برای حیوانات، هم برای دامپزشکان و هم برای کشاورزان به‌نفع همه است.</a:t>
            </a:r>
          </a:p>
          <a:p>
            <a:pPr marL="0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________________________________________</a:t>
            </a:r>
          </a:p>
          <a:p>
            <a:pPr marL="0" indent="0" algn="r" rtl="1">
              <a:buNone/>
            </a:pPr>
            <a:r>
              <a:rPr lang="en-US" sz="1400" dirty="0" smtClean="0">
                <a:cs typeface="2  Baran" panose="00000400000000000000" pitchFamily="2" charset="-78"/>
              </a:rPr>
              <a:t>📘 </a:t>
            </a:r>
            <a:r>
              <a:rPr lang="fa-IR" sz="1400" dirty="0" smtClean="0">
                <a:cs typeface="2  Baran" panose="00000400000000000000" pitchFamily="2" charset="-78"/>
              </a:rPr>
              <a:t>پیام اصلی برای دانشجویان دامپزشکی:</a:t>
            </a:r>
          </a:p>
          <a:p>
            <a:pPr marL="0" indent="0" algn="r" rtl="1">
              <a:buNone/>
            </a:pPr>
            <a:r>
              <a:rPr lang="fa-IR" sz="1400" dirty="0" smtClean="0">
                <a:cs typeface="2  Baran" panose="00000400000000000000" pitchFamily="2" charset="-78"/>
              </a:rPr>
              <a:t>«دامپزشکی فقط علم درمان نیست؛ حرفه‌ای است که میان انسان و حیوان داوری اخلاقی می‌کند.</a:t>
            </a:r>
          </a:p>
          <a:p>
            <a:pPr marL="0" indent="0" algn="r" rtl="1">
              <a:buNone/>
            </a:pPr>
            <a:r>
              <a:rPr lang="fa-IR" sz="2000" b="1" dirty="0" smtClean="0">
                <a:cs typeface="2  Baran" panose="00000400000000000000" pitchFamily="2" charset="-78"/>
              </a:rPr>
              <a:t>سکوت در برابر رنج حیوان، خیانت به اعتماد جامعه و به ذات دامپزشکی است.»</a:t>
            </a:r>
          </a:p>
          <a:p>
            <a:pPr marL="0" indent="0" algn="r" rtl="1">
              <a:buNone/>
            </a:pPr>
            <a:endParaRPr lang="en-US" sz="1400" dirty="0">
              <a:cs typeface="2  Baran" panose="00000400000000000000" pitchFamily="2" charset="-78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6172199" y="80512"/>
            <a:ext cx="5962291" cy="6602083"/>
          </a:xfrm>
        </p:spPr>
        <p:txBody>
          <a:bodyPr>
            <a:noAutofit/>
          </a:bodyPr>
          <a:lstStyle/>
          <a:p>
            <a:pPr marL="0" indent="0" algn="r" rtl="1">
              <a:buNone/>
            </a:pPr>
            <a:endParaRPr lang="en-US" sz="1200" dirty="0" smtClean="0">
              <a:cs typeface="2  Baran" panose="00000400000000000000" pitchFamily="2" charset="-78"/>
            </a:endParaRPr>
          </a:p>
          <a:p>
            <a:pPr marL="0" indent="0" algn="r" rtl="1">
              <a:buNone/>
            </a:pPr>
            <a:r>
              <a:rPr lang="en-US" sz="1200" dirty="0" smtClean="0">
                <a:cs typeface="2  Baran" panose="00000400000000000000" pitchFamily="2" charset="-78"/>
              </a:rPr>
              <a:t>🐄 </a:t>
            </a:r>
            <a:r>
              <a:rPr lang="fa-IR" sz="1200" dirty="0" smtClean="0">
                <a:cs typeface="2  Baran" panose="00000400000000000000" pitchFamily="2" charset="-78"/>
              </a:rPr>
              <a:t>۶. دامپزشکی و رفاه حیوانات مزرعه</a:t>
            </a:r>
          </a:p>
          <a:p>
            <a:pPr marL="0" indent="0" algn="r" rtl="1">
              <a:buNone/>
            </a:pPr>
            <a:r>
              <a:rPr lang="en-US" sz="1200" dirty="0" smtClean="0">
                <a:cs typeface="2  Baran" panose="00000400000000000000" pitchFamily="2" charset="-78"/>
              </a:rPr>
              <a:t>💡 </a:t>
            </a:r>
            <a:r>
              <a:rPr lang="fa-IR" sz="1200" dirty="0" smtClean="0">
                <a:cs typeface="2  Baran" panose="00000400000000000000" pitchFamily="2" charset="-78"/>
              </a:rPr>
              <a:t>مشکلات کشاورزی صنعتی:</a:t>
            </a:r>
          </a:p>
          <a:p>
            <a:pPr marL="0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1.	بیماری‌های تولیدی (</a:t>
            </a:r>
            <a:r>
              <a:rPr lang="en-US" sz="1200" dirty="0" smtClean="0">
                <a:cs typeface="2  Baran" panose="00000400000000000000" pitchFamily="2" charset="-78"/>
              </a:rPr>
              <a:t>Production diseases) </a:t>
            </a:r>
            <a:r>
              <a:rPr lang="fa-IR" sz="1200" dirty="0" smtClean="0">
                <a:cs typeface="2  Baran" panose="00000400000000000000" pitchFamily="2" charset="-78"/>
              </a:rPr>
              <a:t>مثل لنگش، زخم معده، ورم پستان؛</a:t>
            </a:r>
          </a:p>
          <a:p>
            <a:pPr marL="0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نتیجه‌ی فشار تولید بالا و محیط‌های ناسازگار.</a:t>
            </a:r>
          </a:p>
          <a:p>
            <a:pPr marL="0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2.	محرومیت محیطی؛ کمبود فضا، تحریک و رفتار طبیعی (مثل حرکت، لانه‌سازی، تعامل).</a:t>
            </a:r>
          </a:p>
          <a:p>
            <a:pPr marL="0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مثال: ماده‌خوک‌ها در قفس‌های باروری فقط ۲×۷ فوت فضا دارند!</a:t>
            </a:r>
          </a:p>
          <a:p>
            <a:pPr marL="0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3.	عدم توجه فردی در مزارع عظیم؛ ارزش اقتصادی هر حیوان آن‌قدر پایین است که درمان او به‌صرفه نیست.</a:t>
            </a:r>
          </a:p>
          <a:p>
            <a:pPr marL="0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4.	تغییر جراحی اجباری حیوانات (مثل دُم‌بُری، منقار‌بری، داغ‌زنی بدون بی‌حسی).</a:t>
            </a:r>
          </a:p>
          <a:p>
            <a:pPr marL="0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همه برای سازگار کردن حیوان با محیط غیرطبیعی انجام می‌شود.</a:t>
            </a:r>
          </a:p>
          <a:p>
            <a:pPr marL="0" indent="0" algn="r" rtl="1">
              <a:buNone/>
            </a:pPr>
            <a:r>
              <a:rPr lang="en-US" sz="1200" dirty="0" smtClean="0">
                <a:cs typeface="2  Baran" panose="00000400000000000000" pitchFamily="2" charset="-78"/>
              </a:rPr>
              <a:t>🧠 </a:t>
            </a:r>
            <a:r>
              <a:rPr lang="fa-IR" sz="1200" dirty="0" smtClean="0">
                <a:cs typeface="2  Baran" panose="00000400000000000000" pitchFamily="2" charset="-78"/>
              </a:rPr>
              <a:t>مشاهده کلیدی:</a:t>
            </a:r>
          </a:p>
          <a:p>
            <a:pPr marL="0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حتی بسیاری از کشاورزان صنعتی در جلسات آموزشی رولین با اخلاق جدید موافق بودند، چون احساس می‌کردند او یادآور «وجدان فراموش‌شده»‌شان است.</a:t>
            </a:r>
          </a:p>
          <a:p>
            <a:pPr marL="0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________________________________________</a:t>
            </a:r>
          </a:p>
          <a:p>
            <a:pPr marL="0" indent="0" algn="r" rtl="1">
              <a:buNone/>
            </a:pPr>
            <a:r>
              <a:rPr lang="en-US" sz="1200" dirty="0" smtClean="0">
                <a:cs typeface="2  Baran" panose="00000400000000000000" pitchFamily="2" charset="-78"/>
              </a:rPr>
              <a:t>🌍 </a:t>
            </a:r>
            <a:r>
              <a:rPr lang="fa-IR" sz="1200" dirty="0" smtClean="0">
                <a:cs typeface="2  Baran" panose="00000400000000000000" pitchFamily="2" charset="-78"/>
              </a:rPr>
              <a:t>۷. نقش دامپزشکان در اصلاح کشاورزی</a:t>
            </a:r>
          </a:p>
          <a:p>
            <a:pPr marL="0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رولین نمونه‌هایی از دامپزشکان اصلاح‌گر ارائه می‌دهد:</a:t>
            </a:r>
          </a:p>
          <a:p>
            <a:pPr marL="0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•	</a:t>
            </a:r>
            <a:r>
              <a:rPr lang="en-US" sz="1200" dirty="0" smtClean="0">
                <a:cs typeface="2  Baran" panose="00000400000000000000" pitchFamily="2" charset="-78"/>
              </a:rPr>
              <a:t>Dr. Kristina </a:t>
            </a:r>
            <a:r>
              <a:rPr lang="en-US" sz="1200" dirty="0" err="1" smtClean="0">
                <a:cs typeface="2  Baran" panose="00000400000000000000" pitchFamily="2" charset="-78"/>
              </a:rPr>
              <a:t>Forslund</a:t>
            </a:r>
            <a:r>
              <a:rPr lang="en-US" sz="1200" dirty="0" smtClean="0">
                <a:cs typeface="2  Baran" panose="00000400000000000000" pitchFamily="2" charset="-78"/>
              </a:rPr>
              <a:t> (</a:t>
            </a:r>
            <a:r>
              <a:rPr lang="fa-IR" sz="1200" dirty="0" smtClean="0">
                <a:cs typeface="2  Baran" panose="00000400000000000000" pitchFamily="2" charset="-78"/>
              </a:rPr>
              <a:t>سوئد): طراحی قانون رفاه حیوانات که کشاورزی صنعتی را محدود کرد.</a:t>
            </a:r>
          </a:p>
          <a:p>
            <a:pPr marL="0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•	</a:t>
            </a:r>
            <a:r>
              <a:rPr lang="en-US" sz="1200" dirty="0" smtClean="0">
                <a:cs typeface="2  Baran" panose="00000400000000000000" pitchFamily="2" charset="-78"/>
              </a:rPr>
              <a:t>Dr. Don </a:t>
            </a:r>
            <a:r>
              <a:rPr lang="en-US" sz="1200" dirty="0" err="1" smtClean="0">
                <a:cs typeface="2  Baran" panose="00000400000000000000" pitchFamily="2" charset="-78"/>
              </a:rPr>
              <a:t>Klinkerman</a:t>
            </a:r>
            <a:r>
              <a:rPr lang="en-US" sz="1200" dirty="0" smtClean="0">
                <a:cs typeface="2  Baran" panose="00000400000000000000" pitchFamily="2" charset="-78"/>
              </a:rPr>
              <a:t> (</a:t>
            </a:r>
            <a:r>
              <a:rPr lang="fa-IR" sz="1200" dirty="0" smtClean="0">
                <a:cs typeface="2  Baran" panose="00000400000000000000" pitchFamily="2" charset="-78"/>
              </a:rPr>
              <a:t>کلرادو): قانون حمایت از گاوهای زمین‌گیر (</a:t>
            </a:r>
            <a:r>
              <a:rPr lang="en-US" sz="1200" dirty="0" smtClean="0">
                <a:cs typeface="2  Baran" panose="00000400000000000000" pitchFamily="2" charset="-78"/>
              </a:rPr>
              <a:t>downer cattle).</a:t>
            </a:r>
          </a:p>
          <a:p>
            <a:pPr marL="0" indent="0" algn="r" rtl="1">
              <a:buNone/>
            </a:pPr>
            <a:r>
              <a:rPr lang="en-US" sz="1200" dirty="0" smtClean="0">
                <a:cs typeface="2  Baran" panose="00000400000000000000" pitchFamily="2" charset="-78"/>
              </a:rPr>
              <a:t>•	Dr. George Bergman (</a:t>
            </a:r>
            <a:r>
              <a:rPr lang="fa-IR" sz="1200" dirty="0" smtClean="0">
                <a:cs typeface="2  Baran" panose="00000400000000000000" pitchFamily="2" charset="-78"/>
              </a:rPr>
              <a:t>میشیگان): ترویج پرورش نیمه‌طبیعی خوک‌ها.</a:t>
            </a:r>
          </a:p>
          <a:p>
            <a:pPr marL="0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•	</a:t>
            </a:r>
            <a:r>
              <a:rPr lang="en-US" sz="1200" dirty="0" smtClean="0">
                <a:cs typeface="2  Baran" panose="00000400000000000000" pitchFamily="2" charset="-78"/>
              </a:rPr>
              <a:t>Dr. Tim Blackwell (</a:t>
            </a:r>
            <a:r>
              <a:rPr lang="fa-IR" sz="1200" dirty="0" smtClean="0">
                <a:cs typeface="2  Baran" panose="00000400000000000000" pitchFamily="2" charset="-78"/>
              </a:rPr>
              <a:t>کانادا): تولید گوشت خوک انسانی‌تر.</a:t>
            </a:r>
          </a:p>
          <a:p>
            <a:pPr marL="0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او نتیجه می‌گیرد که دامپزشکان باید «فعال و صریح» باشند و در تغییرات اجتماعی پیشرو، نه پیرو.</a:t>
            </a:r>
          </a:p>
          <a:p>
            <a:pPr marL="0" indent="0" algn="r" rtl="1">
              <a:buNone/>
            </a:pPr>
            <a:endParaRPr lang="en-US" sz="1200" dirty="0">
              <a:cs typeface="2  Bar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391860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766" y="57510"/>
            <a:ext cx="12048226" cy="6800490"/>
          </a:xfrm>
        </p:spPr>
        <p:txBody>
          <a:bodyPr>
            <a:normAutofit fontScale="85000" lnSpcReduction="20000"/>
          </a:bodyPr>
          <a:lstStyle/>
          <a:p>
            <a:pPr marL="0" indent="0" algn="r" rtl="1">
              <a:buNone/>
            </a:pPr>
            <a:r>
              <a:rPr lang="fa-IR" dirty="0" smtClean="0">
                <a:cs typeface="2  Badr" panose="00000400000000000000" pitchFamily="2" charset="-78"/>
              </a:rPr>
              <a:t>دگرگونی‌های اجتماعی و اخلاقی در دوران معاصر</a:t>
            </a:r>
          </a:p>
          <a:p>
            <a:pPr marL="0" indent="0" algn="r" rtl="1">
              <a:buNone/>
            </a:pPr>
            <a:r>
              <a:rPr lang="fa-IR" dirty="0" smtClean="0">
                <a:cs typeface="2  Badr" panose="00000400000000000000" pitchFamily="2" charset="-78"/>
              </a:rPr>
              <a:t>•	جمله‌ی معروفی می‌گوید: «امیدوارم در زمان‌های جالبی زندگی کنی» — اشاره به دوره‌ای پر از تغییرات سریع و گیج‌کننده در ارزش‌ها و اخلاق اجتماعی.</a:t>
            </a:r>
          </a:p>
          <a:p>
            <a:pPr marL="0" indent="0" algn="r" rtl="1">
              <a:buNone/>
            </a:pPr>
            <a:r>
              <a:rPr lang="fa-IR" dirty="0" smtClean="0">
                <a:cs typeface="2  Badr" panose="00000400000000000000" pitchFamily="2" charset="-78"/>
              </a:rPr>
              <a:t>•	دامپزشکی نیز از این تغییرات تأثیر گرفته است:</a:t>
            </a:r>
          </a:p>
          <a:p>
            <a:pPr marL="0" indent="0" algn="r" rtl="1">
              <a:buNone/>
            </a:pPr>
            <a:r>
              <a:rPr lang="en-US" dirty="0" smtClean="0">
                <a:cs typeface="2  Badr" panose="00000400000000000000" pitchFamily="2" charset="-78"/>
              </a:rPr>
              <a:t>o	</a:t>
            </a:r>
            <a:r>
              <a:rPr lang="fa-IR" dirty="0" smtClean="0">
                <a:cs typeface="2  Badr" panose="00000400000000000000" pitchFamily="2" charset="-78"/>
              </a:rPr>
              <a:t>از یک حرفه مردانه، به حرفه‌ای عمدتاً زنانه تبدیل شده است.</a:t>
            </a:r>
          </a:p>
          <a:p>
            <a:pPr marL="0" indent="0" algn="r" rtl="1">
              <a:buNone/>
            </a:pPr>
            <a:r>
              <a:rPr lang="en-US" dirty="0" smtClean="0">
                <a:cs typeface="2  Badr" panose="00000400000000000000" pitchFamily="2" charset="-78"/>
              </a:rPr>
              <a:t>o	</a:t>
            </a:r>
            <a:r>
              <a:rPr lang="fa-IR" dirty="0" smtClean="0">
                <a:cs typeface="2  Badr" panose="00000400000000000000" pitchFamily="2" charset="-78"/>
              </a:rPr>
              <a:t>قوانین سخت‌گیرانه‌ی قدیم در رفتار و پوشش دانشجویان از بین رفته است.</a:t>
            </a:r>
          </a:p>
          <a:p>
            <a:pPr marL="0" indent="0" algn="r" rtl="1">
              <a:buNone/>
            </a:pPr>
            <a:r>
              <a:rPr lang="fa-IR" dirty="0" smtClean="0">
                <a:cs typeface="2  Badr" panose="00000400000000000000" pitchFamily="2" charset="-78"/>
              </a:rPr>
              <a:t>•	این تغییرات بازتابی از تحول در اخلاق اجتماعی هستند؛ تغییراتی که شامل حقوق زنان، اقلیت‌ها، حیوانات، محیط‌زیست و دیگر گروه‌هاست.</a:t>
            </a:r>
          </a:p>
          <a:p>
            <a:pPr marL="0" indent="0" algn="r" rtl="1">
              <a:buNone/>
            </a:pPr>
            <a:r>
              <a:rPr lang="fa-IR" dirty="0" smtClean="0">
                <a:cs typeface="2  Badr" panose="00000400000000000000" pitchFamily="2" charset="-78"/>
              </a:rPr>
              <a:t>________________________________________</a:t>
            </a:r>
          </a:p>
          <a:p>
            <a:pPr marL="0" indent="0" algn="r" rtl="1">
              <a:buNone/>
            </a:pPr>
            <a:r>
              <a:rPr lang="fa-IR" dirty="0" smtClean="0">
                <a:cs typeface="2  Badr" panose="00000400000000000000" pitchFamily="2" charset="-78"/>
              </a:rPr>
              <a:t>2. انقلاب‌های اخلاقی نیم‌قرن اخیر</a:t>
            </a:r>
          </a:p>
          <a:p>
            <a:pPr marL="0" indent="0" algn="r" rtl="1">
              <a:buNone/>
            </a:pPr>
            <a:r>
              <a:rPr lang="fa-IR" dirty="0" smtClean="0">
                <a:cs typeface="2  Badr" panose="00000400000000000000" pitchFamily="2" charset="-78"/>
              </a:rPr>
              <a:t>در چند دهه گذشته، جامعه شاهد دگرگونی‌های بزرگی در اخلاق بوده است، از جمله:</a:t>
            </a:r>
          </a:p>
          <a:p>
            <a:pPr marL="0" indent="0" algn="r" rtl="1">
              <a:buNone/>
            </a:pPr>
            <a:r>
              <a:rPr lang="fa-IR" dirty="0" smtClean="0">
                <a:cs typeface="2  Badr" panose="00000400000000000000" pitchFamily="2" charset="-78"/>
              </a:rPr>
              <a:t>•	انقلاب جنسی</a:t>
            </a:r>
          </a:p>
          <a:p>
            <a:pPr marL="0" indent="0" algn="r" rtl="1">
              <a:buNone/>
            </a:pPr>
            <a:r>
              <a:rPr lang="fa-IR" dirty="0" smtClean="0">
                <a:cs typeface="2  Badr" panose="00000400000000000000" pitchFamily="2" charset="-78"/>
              </a:rPr>
              <a:t>•	پایان تبعیض نژادی رسمی</a:t>
            </a:r>
          </a:p>
          <a:p>
            <a:pPr marL="0" indent="0" algn="r" rtl="1">
              <a:buNone/>
            </a:pPr>
            <a:r>
              <a:rPr lang="fa-IR" dirty="0" smtClean="0">
                <a:cs typeface="2  Badr" panose="00000400000000000000" pitchFamily="2" charset="-78"/>
              </a:rPr>
              <a:t>•	افزایش جنبش‌های فمینیستی و حمایت از حقوق همجنس‌گرایان</a:t>
            </a:r>
          </a:p>
          <a:p>
            <a:pPr marL="0" indent="0" algn="r" rtl="1">
              <a:buNone/>
            </a:pPr>
            <a:r>
              <a:rPr lang="fa-IR" dirty="0" smtClean="0">
                <a:cs typeface="2  Badr" panose="00000400000000000000" pitchFamily="2" charset="-78"/>
              </a:rPr>
              <a:t>•	اهمیت‌یافتن محیط‌زیست و حقوق حیوانات</a:t>
            </a:r>
          </a:p>
          <a:p>
            <a:pPr marL="0" indent="0" algn="r" rtl="1">
              <a:buNone/>
            </a:pPr>
            <a:r>
              <a:rPr lang="fa-IR" dirty="0" smtClean="0">
                <a:cs typeface="2  Badr" panose="00000400000000000000" pitchFamily="2" charset="-78"/>
              </a:rPr>
              <a:t>•	رشد بی‌اعتمادی به علم و فناوری</a:t>
            </a:r>
          </a:p>
          <a:p>
            <a:pPr marL="0" indent="0" algn="r" rtl="1">
              <a:buNone/>
            </a:pPr>
            <a:r>
              <a:rPr lang="fa-IR" dirty="0" smtClean="0">
                <a:cs typeface="2  Badr" panose="00000400000000000000" pitchFamily="2" charset="-78"/>
              </a:rPr>
              <a:t>•	گسترش «اصلاح سیاسی» و حساسیت فرهنگی</a:t>
            </a:r>
          </a:p>
          <a:p>
            <a:pPr marL="0" indent="0" algn="r" rtl="1">
              <a:buNone/>
            </a:pPr>
            <a:r>
              <a:rPr lang="en-US" dirty="0" smtClean="0">
                <a:cs typeface="2  Badr" panose="00000400000000000000" pitchFamily="2" charset="-78"/>
              </a:rPr>
              <a:t>📌 </a:t>
            </a:r>
            <a:r>
              <a:rPr lang="fa-IR" dirty="0" smtClean="0">
                <a:cs typeface="2  Badr" panose="00000400000000000000" pitchFamily="2" charset="-78"/>
              </a:rPr>
              <a:t>نتیجه: با افزایش این تغییرات، مردم سردرگم شده‌اند که از «قوانین قدیم» پیروی کنند یا «قوانین جدید».</a:t>
            </a:r>
          </a:p>
          <a:p>
            <a:pPr marL="0" indent="0" algn="r" rtl="1">
              <a:buNone/>
            </a:pPr>
            <a:r>
              <a:rPr lang="fa-IR" dirty="0" smtClean="0">
                <a:cs typeface="2  Badr" panose="00000400000000000000" pitchFamily="2" charset="-78"/>
              </a:rPr>
              <a:t>________________________________________</a:t>
            </a:r>
          </a:p>
          <a:p>
            <a:pPr marL="0" indent="0" algn="r" rtl="1">
              <a:buNone/>
            </a:pPr>
            <a:r>
              <a:rPr lang="fa-IR" dirty="0" smtClean="0">
                <a:cs typeface="2  Badr" panose="00000400000000000000" pitchFamily="2" charset="-78"/>
              </a:rPr>
              <a:t>3. نیاز به درک نقشه مفهومی اخلاق</a:t>
            </a:r>
          </a:p>
          <a:p>
            <a:pPr marL="0" indent="0" algn="r" rtl="1">
              <a:buNone/>
            </a:pPr>
            <a:r>
              <a:rPr lang="fa-IR" dirty="0" smtClean="0">
                <a:cs typeface="2  Badr" panose="00000400000000000000" pitchFamily="2" charset="-78"/>
              </a:rPr>
              <a:t>•	در دنیایی با ارزش‌های متنوع و متضاد، درک ساختار و منطق اخلاق ضروری است.</a:t>
            </a:r>
          </a:p>
          <a:p>
            <a:pPr marL="0" indent="0" algn="r" rtl="1">
              <a:buNone/>
            </a:pPr>
            <a:r>
              <a:rPr lang="fa-IR" dirty="0" smtClean="0">
                <a:cs typeface="2  Badr" panose="00000400000000000000" pitchFamily="2" charset="-78"/>
              </a:rPr>
              <a:t>•	مانند پزشکی، بدون شناخت اصول پایه (آناتومی، بی‌هوشی، آسپسی)، تحلیل درست ممکن نیست.</a:t>
            </a:r>
          </a:p>
          <a:p>
            <a:pPr marL="0" indent="0" algn="r" rtl="1">
              <a:buNone/>
            </a:pPr>
            <a:r>
              <a:rPr lang="fa-IR" dirty="0" smtClean="0">
                <a:cs typeface="2  Badr" panose="00000400000000000000" pitchFamily="2" charset="-78"/>
              </a:rPr>
              <a:t>•	در اخلاق نیز بدون داشتن نقشه‌ی مفهومی، تصمیم‌گیری درست در موقعیت‌های پیچیده دشوار است.</a:t>
            </a:r>
          </a:p>
          <a:p>
            <a:pPr marL="0" indent="0" algn="r" rtl="1">
              <a:buNone/>
            </a:pPr>
            <a:r>
              <a:rPr lang="fa-IR" dirty="0" smtClean="0">
                <a:cs typeface="2  Badr" panose="00000400000000000000" pitchFamily="2" charset="-78"/>
              </a:rPr>
              <a:t>________________________________________</a:t>
            </a:r>
          </a:p>
          <a:p>
            <a:pPr marL="0" indent="0" algn="r" rtl="1">
              <a:buNone/>
            </a:pPr>
            <a:endParaRPr lang="en-US" dirty="0">
              <a:cs typeface="2  Badr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979342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r" rtl="1">
              <a:buNone/>
            </a:pPr>
            <a:r>
              <a:rPr lang="fa-IR" dirty="0" smtClean="0"/>
              <a:t>مثال دامپزشکی: تعارض اخلاقی در یک مورد واقعی</a:t>
            </a:r>
          </a:p>
          <a:p>
            <a:pPr marL="0" indent="0" algn="r" rtl="1">
              <a:buNone/>
            </a:pPr>
            <a:r>
              <a:rPr lang="fa-IR" dirty="0" smtClean="0"/>
              <a:t>ماجرا:</a:t>
            </a:r>
          </a:p>
          <a:p>
            <a:pPr marL="0" indent="0" algn="r" rtl="1">
              <a:buNone/>
            </a:pPr>
            <a:r>
              <a:rPr lang="fa-IR" dirty="0" smtClean="0"/>
              <a:t>مردی سگی را با تابه فلزی زده بود چون زیاد پارس می‌کرد. سگ را به کلینیک دامپزشکی آورد و حیوان مرد.</a:t>
            </a:r>
          </a:p>
          <a:p>
            <a:pPr marL="0" indent="0" algn="r" rtl="1">
              <a:buNone/>
            </a:pPr>
            <a:r>
              <a:rPr lang="fa-IR" dirty="0" smtClean="0"/>
              <a:t>یک دانشجوی دامپزشکی (که مأمور کنترل حیوانات هم بود) از اطلاعات بیمار برای تحقیق در مورد بدرفتاری استفاده کرد.</a:t>
            </a:r>
          </a:p>
          <a:p>
            <a:pPr marL="0" indent="0" algn="r" rtl="1">
              <a:buNone/>
            </a:pPr>
            <a:r>
              <a:rPr lang="fa-IR" dirty="0" smtClean="0"/>
              <a:t>صاحب سگ شکایت کرد که «حریم خصوصی‌اش نقض شده است.»</a:t>
            </a:r>
          </a:p>
          <a:p>
            <a:pPr marL="0" indent="0" algn="r" rtl="1">
              <a:buNone/>
            </a:pPr>
            <a:r>
              <a:rPr lang="fa-IR" dirty="0" smtClean="0"/>
              <a:t>مسائل اخلاقی مطرح‌شده:</a:t>
            </a:r>
          </a:p>
          <a:p>
            <a:pPr marL="0" indent="0" algn="r" rtl="1">
              <a:buNone/>
            </a:pPr>
            <a:r>
              <a:rPr lang="fa-IR" dirty="0" smtClean="0"/>
              <a:t>•	محرمانگی اطلاعات مراجع</a:t>
            </a:r>
          </a:p>
          <a:p>
            <a:pPr marL="0" indent="0" algn="r" rtl="1">
              <a:buNone/>
            </a:pPr>
            <a:r>
              <a:rPr lang="fa-IR" dirty="0" smtClean="0"/>
              <a:t>•	وظیفه‌ی گزارش بدرفتاری با حیوانات</a:t>
            </a:r>
          </a:p>
          <a:p>
            <a:pPr marL="0" indent="0" algn="r" rtl="1">
              <a:buNone/>
            </a:pPr>
            <a:r>
              <a:rPr lang="fa-IR" dirty="0" smtClean="0"/>
              <a:t>•	تضاد نقش دانشجو به‌عنوان دامپزشک و مأمور قانون</a:t>
            </a:r>
          </a:p>
          <a:p>
            <a:pPr marL="0" indent="0" algn="r" rtl="1">
              <a:buNone/>
            </a:pPr>
            <a:r>
              <a:rPr lang="fa-IR" dirty="0" smtClean="0"/>
              <a:t>•	مسئولیت مدرسه‌ی دامپزشکی در گزارش موارد آزار حیوانات</a:t>
            </a:r>
          </a:p>
          <a:p>
            <a:pPr marL="0" indent="0" algn="r" rtl="1">
              <a:buNone/>
            </a:pPr>
            <a:r>
              <a:rPr lang="en-US" dirty="0" smtClean="0"/>
              <a:t>📘 </a:t>
            </a:r>
            <a:r>
              <a:rPr lang="fa-IR" dirty="0" smtClean="0"/>
              <a:t>نتیجه: دانشگاه سیاستی جدید تدوین کرد تا در آینده همه‌ی موارد مشابه به مراجع قانونی گزارش شوند.</a:t>
            </a:r>
          </a:p>
          <a:p>
            <a:pPr marL="0" indent="0" algn="r" rtl="1">
              <a:buNone/>
            </a:pPr>
            <a:r>
              <a:rPr lang="fa-IR" dirty="0" smtClean="0"/>
              <a:t>________________________________________</a:t>
            </a:r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964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 algn="r" rtl="1">
              <a:buNone/>
            </a:pPr>
            <a:r>
              <a:rPr lang="fa-IR" dirty="0" smtClean="0"/>
              <a:t>اهمیت «نقشه مفهومی اخلاق» در درک مسائل</a:t>
            </a:r>
          </a:p>
          <a:p>
            <a:pPr marL="0" indent="0" algn="r" rtl="1">
              <a:buNone/>
            </a:pPr>
            <a:r>
              <a:rPr lang="fa-IR" dirty="0" smtClean="0"/>
              <a:t>•	افراد معمولاً فقط بخش واضح مشکل را می‌بینند (مثلاً فقط نقض رازداری) و سایر ابعاد اخلاقی را نادیده می‌گیرند.</a:t>
            </a:r>
          </a:p>
          <a:p>
            <a:pPr marL="0" indent="0" algn="r" rtl="1">
              <a:buNone/>
            </a:pPr>
            <a:r>
              <a:rPr lang="fa-IR" dirty="0" smtClean="0"/>
              <a:t>•	دید ما از واقعیت تحت‌تأثیر انتظارات، پیش‌فرض‌ها، و ذهنیت فرهنگی است.</a:t>
            </a:r>
          </a:p>
          <a:p>
            <a:pPr marL="0" indent="0" algn="r" rtl="1">
              <a:buNone/>
            </a:pPr>
            <a:r>
              <a:rPr lang="en-US" dirty="0" smtClean="0"/>
              <a:t>📍 </a:t>
            </a:r>
            <a:r>
              <a:rPr lang="fa-IR" dirty="0" smtClean="0"/>
              <a:t>مثال‌ها:</a:t>
            </a:r>
          </a:p>
          <a:p>
            <a:pPr marL="0" indent="0" algn="r" rtl="1">
              <a:buNone/>
            </a:pPr>
            <a:r>
              <a:rPr lang="fa-IR" dirty="0" smtClean="0"/>
              <a:t>•	اثر رزنتال در روان‌شناسی: وقتی انتظار داریم موش‌ها باهوش‌تر باشند، واقعاً عملکردشان بهتر می‌شود.</a:t>
            </a:r>
          </a:p>
          <a:p>
            <a:pPr marL="0" indent="0" algn="r" rtl="1">
              <a:buNone/>
            </a:pPr>
            <a:r>
              <a:rPr lang="fa-IR" dirty="0" smtClean="0"/>
              <a:t>•	در رادیولوژی، مبتدی فقط سایه‌ها می‌بیند، ولی متخصص شکستگی را تشخیص می‌دهد.</a:t>
            </a:r>
          </a:p>
          <a:p>
            <a:pPr marL="0" indent="0" algn="r" rtl="1">
              <a:buNone/>
            </a:pPr>
            <a:r>
              <a:rPr lang="fa-IR" dirty="0" smtClean="0"/>
              <a:t>•	در گذشته، معمای «پسر با دو پدر» بسیاری را گیج می‌کرد؛ امروز پاسخ واضح است چون ذهنیت ما نسبت به نقش زنان تغییر کرده است.</a:t>
            </a:r>
          </a:p>
          <a:p>
            <a:pPr marL="0" indent="0" algn="r" rtl="1">
              <a:buNone/>
            </a:pPr>
            <a:r>
              <a:rPr lang="fa-IR" dirty="0" smtClean="0"/>
              <a:t>________________________________________</a:t>
            </a:r>
          </a:p>
          <a:p>
            <a:pPr marL="0" indent="0" algn="r" rtl="1">
              <a:buNone/>
            </a:pPr>
            <a:r>
              <a:rPr lang="fa-IR" dirty="0" smtClean="0"/>
              <a:t>6. اهمیت تفکر اخلاقی در دامپزشکی</a:t>
            </a:r>
          </a:p>
          <a:p>
            <a:pPr marL="0" indent="0" algn="r" rtl="1">
              <a:buNone/>
            </a:pPr>
            <a:r>
              <a:rPr lang="fa-IR" dirty="0" smtClean="0"/>
              <a:t>•	یک جراح دامپزشک در دهه ۱۹۸۰ تازه متوجه شد که روش قدیمی اخته‌کردن اسب‌ها با داروی فلج‌کننده بدون بی‌دردی، در واقع باعث رنج حیوان می‌شده است.</a:t>
            </a:r>
          </a:p>
          <a:p>
            <a:pPr marL="0" indent="0" algn="r" rtl="1">
              <a:buNone/>
            </a:pPr>
            <a:r>
              <a:rPr lang="fa-IR" dirty="0" smtClean="0"/>
              <a:t>•	مطالعه اخلاق باعث می‌شود از چارچوب‌های ذهنی خود فراتر رویم و دید عمیق‌تری نسبت به رنج، حقوق، و مسئولیت پیدا کنیم.</a:t>
            </a:r>
          </a:p>
          <a:p>
            <a:pPr marL="0" indent="0" algn="r" rtl="1">
              <a:buNone/>
            </a:pPr>
            <a:r>
              <a:rPr lang="fa-IR" dirty="0" smtClean="0"/>
              <a:t>________________________________________</a:t>
            </a:r>
          </a:p>
          <a:p>
            <a:pPr marL="0" indent="0" algn="r" rtl="1">
              <a:buNone/>
            </a:pPr>
            <a:r>
              <a:rPr lang="fa-IR" dirty="0" smtClean="0"/>
              <a:t>7. نیاز به گفت‌وگوی اخلاقی و درک اصولی</a:t>
            </a:r>
          </a:p>
          <a:p>
            <a:pPr marL="0" indent="0" algn="r" rtl="1">
              <a:buNone/>
            </a:pPr>
            <a:r>
              <a:rPr lang="fa-IR" dirty="0" smtClean="0"/>
              <a:t>•	صرف شنیدن نظرات مختلف کافی نیست؛ باید ابزار و معیارهای تحلیلی برای قضاوت اخلاقی داشته باشیم.</a:t>
            </a:r>
          </a:p>
          <a:p>
            <a:pPr marL="0" indent="0" algn="r" rtl="1">
              <a:buNone/>
            </a:pPr>
            <a:r>
              <a:rPr lang="fa-IR" dirty="0" smtClean="0"/>
              <a:t>•	در غیر این صورت، جامعه دچار «آشفتگی اخلاقی» می‌شود، یعنی هرکس نظری دارد بدون امکان رسیدن به اجماع منطقی.</a:t>
            </a:r>
          </a:p>
          <a:p>
            <a:pPr marL="0" indent="0" algn="r" rtl="1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579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198540"/>
            <a:ext cx="8911687" cy="491573"/>
          </a:xfrm>
        </p:spPr>
        <p:txBody>
          <a:bodyPr>
            <a:normAutofit fontScale="90000"/>
          </a:bodyPr>
          <a:lstStyle/>
          <a:p>
            <a:pPr marL="0" marR="0" algn="ct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ar-SA" b="1" dirty="0">
                <a:latin typeface="Calibri" panose="020F0502020204030204" pitchFamily="34" charset="0"/>
                <a:ea typeface="Calibri" panose="020F0502020204030204" pitchFamily="34" charset="0"/>
              </a:rPr>
              <a:t>تعریف اولیه از </a:t>
            </a:r>
            <a:r>
              <a:rPr lang="ar-SA" b="1" dirty="0" smtClean="0">
                <a:latin typeface="Calibri" panose="020F0502020204030204" pitchFamily="34" charset="0"/>
                <a:ea typeface="Calibri" panose="020F0502020204030204" pitchFamily="34" charset="0"/>
              </a:rPr>
              <a:t>اخلاق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3448" y="983411"/>
            <a:ext cx="10291163" cy="5814203"/>
          </a:xfrm>
        </p:spPr>
        <p:txBody>
          <a:bodyPr>
            <a:normAutofit fontScale="92500" lnSpcReduction="20000"/>
          </a:bodyPr>
          <a:lstStyle/>
          <a:p>
            <a:pPr marL="0" marR="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ar-SA" dirty="0" smtClean="0">
                <a:latin typeface="Calibri" panose="020F0502020204030204" pitchFamily="34" charset="0"/>
                <a:ea typeface="Calibri" panose="020F0502020204030204" pitchFamily="34" charset="0"/>
              </a:rPr>
              <a:t>دو </a:t>
            </a:r>
            <a:r>
              <a:rPr lang="ar-SA" dirty="0">
                <a:latin typeface="Calibri" panose="020F0502020204030204" pitchFamily="34" charset="0"/>
                <a:ea typeface="Calibri" panose="020F0502020204030204" pitchFamily="34" charset="0"/>
              </a:rPr>
              <a:t>معنای متفاوت از «اخلاق» وجود دارد</a:t>
            </a: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  <a:p>
            <a:pPr marL="0" marR="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Ethics₁:</a:t>
            </a: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ar-SA" dirty="0">
                <a:latin typeface="Calibri" panose="020F0502020204030204" pitchFamily="34" charset="0"/>
                <a:ea typeface="Calibri" panose="020F0502020204030204" pitchFamily="34" charset="0"/>
              </a:rPr>
              <a:t>مجموعه‌ای از اصول و باورها درباره‌ی درست و نادرست، خوب و بد، عادلانه و ناعادلانه</a:t>
            </a: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b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ar-SA" dirty="0">
                <a:latin typeface="Calibri" panose="020F0502020204030204" pitchFamily="34" charset="0"/>
                <a:ea typeface="Calibri" panose="020F0502020204030204" pitchFamily="34" charset="0"/>
              </a:rPr>
              <a:t>شامل سه زیرشاخه</a:t>
            </a: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  <a:p>
            <a:pPr marL="342900" marR="0" lvl="0" indent="-34290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ar-SA" b="1" dirty="0">
                <a:latin typeface="Calibri" panose="020F0502020204030204" pitchFamily="34" charset="0"/>
                <a:ea typeface="Calibri" panose="020F0502020204030204" pitchFamily="34" charset="0"/>
              </a:rPr>
              <a:t>اخلاق اجتماعی</a:t>
            </a:r>
            <a:r>
              <a:rPr lang="en-US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(Social Ethics):</a:t>
            </a: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ar-SA" dirty="0">
                <a:latin typeface="Calibri" panose="020F0502020204030204" pitchFamily="34" charset="0"/>
                <a:ea typeface="Calibri" panose="020F0502020204030204" pitchFamily="34" charset="0"/>
              </a:rPr>
              <a:t>اصول مشترک در جامعه</a:t>
            </a: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342900" marR="0" lvl="0" indent="-34290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ar-SA" b="1" dirty="0">
                <a:latin typeface="Calibri" panose="020F0502020204030204" pitchFamily="34" charset="0"/>
                <a:ea typeface="Calibri" panose="020F0502020204030204" pitchFamily="34" charset="0"/>
              </a:rPr>
              <a:t>اخلاق فردی</a:t>
            </a:r>
            <a:r>
              <a:rPr lang="en-US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(Personal Ethics):</a:t>
            </a: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ar-SA" dirty="0">
                <a:latin typeface="Calibri" panose="020F0502020204030204" pitchFamily="34" charset="0"/>
                <a:ea typeface="Calibri" panose="020F0502020204030204" pitchFamily="34" charset="0"/>
              </a:rPr>
              <a:t>باورها و ارزش‌های شخصی</a:t>
            </a: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342900" marR="0" lvl="0" indent="-34290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ar-SA" b="1" dirty="0">
                <a:latin typeface="Calibri" panose="020F0502020204030204" pitchFamily="34" charset="0"/>
                <a:ea typeface="Calibri" panose="020F0502020204030204" pitchFamily="34" charset="0"/>
              </a:rPr>
              <a:t>اخلاق حرفه‌ای</a:t>
            </a:r>
            <a:r>
              <a:rPr lang="en-US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(Professional Ethics):</a:t>
            </a: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ar-SA" dirty="0">
                <a:latin typeface="Calibri" panose="020F0502020204030204" pitchFamily="34" charset="0"/>
                <a:ea typeface="Calibri" panose="020F0502020204030204" pitchFamily="34" charset="0"/>
              </a:rPr>
              <a:t>اصول ویژه‌ی هر حرفه (مثل دامپزشکی)</a:t>
            </a: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0" marR="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dirty="0" smtClean="0">
                <a:effectLst/>
                <a:latin typeface="Segoe UI Symbol" panose="020B0502040204020203" pitchFamily="34" charset="0"/>
                <a:ea typeface="Calibri" panose="020F0502020204030204" pitchFamily="34" charset="0"/>
                <a:cs typeface="Segoe UI Symbol" panose="020B0502040204020203" pitchFamily="34" charset="0"/>
              </a:rPr>
              <a:t>📍</a:t>
            </a: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ar-SA" dirty="0">
                <a:latin typeface="Calibri" panose="020F0502020204030204" pitchFamily="34" charset="0"/>
                <a:ea typeface="Calibri" panose="020F0502020204030204" pitchFamily="34" charset="0"/>
              </a:rPr>
              <a:t>نکته</a:t>
            </a: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b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ar-SA" dirty="0">
                <a:latin typeface="Calibri" panose="020F0502020204030204" pitchFamily="34" charset="0"/>
                <a:ea typeface="Calibri" panose="020F0502020204030204" pitchFamily="34" charset="0"/>
              </a:rPr>
              <a:t>اخلاق، هرچند تجربی نیست مثل علم، اما صرفاً «سلیقه‌ای» هم نیست</a:t>
            </a: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b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ar-SA" dirty="0">
                <a:latin typeface="Calibri" panose="020F0502020204030204" pitchFamily="34" charset="0"/>
                <a:ea typeface="Calibri" panose="020F0502020204030204" pitchFamily="34" charset="0"/>
              </a:rPr>
              <a:t>مثلاً دزدی از بانک را نمی‌توان با توجیه اخلاق شخصی درست دانست — جامعه معیارهای </a:t>
            </a:r>
            <a:r>
              <a:rPr lang="ar-SA" dirty="0" smtClean="0">
                <a:latin typeface="Calibri" panose="020F0502020204030204" pitchFamily="34" charset="0"/>
                <a:ea typeface="Calibri" panose="020F0502020204030204" pitchFamily="34" charset="0"/>
              </a:rPr>
              <a:t>عینی</a:t>
            </a:r>
            <a:endParaRPr lang="en-US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indent="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ar-SA" dirty="0" smtClean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ar-SA" dirty="0">
                <a:latin typeface="Calibri" panose="020F0502020204030204" pitchFamily="34" charset="0"/>
                <a:ea typeface="Calibri" panose="020F0502020204030204" pitchFamily="34" charset="0"/>
              </a:rPr>
              <a:t>دارد</a:t>
            </a: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0" marR="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Ethics₂: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ar-SA" dirty="0">
                <a:latin typeface="Calibri" panose="020F0502020204030204" pitchFamily="34" charset="0"/>
                <a:ea typeface="Calibri" panose="020F0502020204030204" pitchFamily="34" charset="0"/>
              </a:rPr>
              <a:t>بررسی منطقی، فلسفی و انتقادی </a:t>
            </a:r>
            <a:r>
              <a:rPr lang="ar-SA" b="1" dirty="0">
                <a:latin typeface="Calibri" panose="020F0502020204030204" pitchFamily="34" charset="0"/>
                <a:ea typeface="Calibri" panose="020F0502020204030204" pitchFamily="34" charset="0"/>
              </a:rPr>
              <a:t>خودِ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Ethics₁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ar-SA" dirty="0">
                <a:latin typeface="Calibri" panose="020F0502020204030204" pitchFamily="34" charset="0"/>
                <a:ea typeface="Calibri" panose="020F0502020204030204" pitchFamily="34" charset="0"/>
              </a:rPr>
              <a:t>است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lvl="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ar-SA" dirty="0">
                <a:latin typeface="Calibri" panose="020F0502020204030204" pitchFamily="34" charset="0"/>
                <a:ea typeface="Calibri" panose="020F0502020204030204" pitchFamily="34" charset="0"/>
              </a:rPr>
              <a:t>یعنی تحلیل و نقد اصول اخلاقی برای یافتن تناقض‌ها یا غفلت‌ها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lvl="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ar-SA" dirty="0">
                <a:latin typeface="Calibri" panose="020F0502020204030204" pitchFamily="34" charset="0"/>
                <a:ea typeface="Calibri" panose="020F0502020204030204" pitchFamily="34" charset="0"/>
              </a:rPr>
              <a:t>هدف آن است که بفهمیم چرا باور داریم کاری درست یا غلط است و آیا این باورها منطقی‌اند یا نه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lvl="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ar-SA" dirty="0">
                <a:latin typeface="Calibri" panose="020F0502020204030204" pitchFamily="34" charset="0"/>
                <a:ea typeface="Calibri" panose="020F0502020204030204" pitchFamily="34" charset="0"/>
              </a:rPr>
              <a:t>این حوزه همان چیزی است که «فلسفه اخلاق» نام دارد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0" marR="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dirty="0">
                <a:latin typeface="Segoe UI Symbol" panose="020B0502040204020203" pitchFamily="34" charset="0"/>
                <a:ea typeface="Calibri" panose="020F0502020204030204" pitchFamily="34" charset="0"/>
                <a:cs typeface="Segoe UI Symbol" panose="020B0502040204020203" pitchFamily="34" charset="0"/>
              </a:rPr>
              <a:t>📍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ar-SA" b="1" dirty="0">
                <a:latin typeface="Calibri" panose="020F0502020204030204" pitchFamily="34" charset="0"/>
                <a:ea typeface="Calibri" panose="020F0502020204030204" pitchFamily="34" charset="0"/>
              </a:rPr>
              <a:t>مثال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ar-SA" dirty="0">
                <a:latin typeface="Calibri" panose="020F0502020204030204" pitchFamily="34" charset="0"/>
                <a:ea typeface="Calibri" panose="020F0502020204030204" pitchFamily="34" charset="0"/>
              </a:rPr>
              <a:t>سقراط در آتن باستان، با پرسیدن «چرا عدالت خوب است؟» یا «شجاعت یعنی چه؟» در واقع درگیر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Ethics₂ </a:t>
            </a:r>
            <a:r>
              <a:rPr lang="ar-SA" dirty="0">
                <a:latin typeface="Calibri" panose="020F0502020204030204" pitchFamily="34" charset="0"/>
                <a:ea typeface="Calibri" panose="020F0502020204030204" pitchFamily="34" charset="0"/>
              </a:rPr>
              <a:t>بود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0" marR="0" indent="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051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509" y="92016"/>
            <a:ext cx="12042475" cy="6765984"/>
          </a:xfrm>
        </p:spPr>
        <p:txBody>
          <a:bodyPr>
            <a:normAutofit lnSpcReduction="10000"/>
          </a:bodyPr>
          <a:lstStyle/>
          <a:p>
            <a:pPr marL="0" indent="0" algn="r" rtl="1">
              <a:buNone/>
            </a:pPr>
            <a:r>
              <a:rPr lang="fa-IR" dirty="0" smtClean="0"/>
              <a:t>فلسفه یعنی چه؟</a:t>
            </a:r>
          </a:p>
          <a:p>
            <a:pPr marL="0" indent="0" algn="r" rtl="1">
              <a:buNone/>
            </a:pPr>
            <a:r>
              <a:rPr lang="fa-IR" dirty="0" smtClean="0"/>
              <a:t>•	فلسفه بررسی مفاهیم پایه و فرض‌های پنهان در هر رشته است.</a:t>
            </a:r>
          </a:p>
          <a:p>
            <a:pPr marL="0" indent="0" algn="r" rtl="1">
              <a:buNone/>
            </a:pPr>
            <a:r>
              <a:rPr lang="fa-IR" dirty="0" smtClean="0"/>
              <a:t>•	همه‌ی علوم بر پیش‌فرض‌هایی تکیه دارند که خودشان قابل اثبات نیستند، مثل:</a:t>
            </a:r>
          </a:p>
          <a:p>
            <a:pPr marL="0" indent="0" algn="r" rtl="1">
              <a:buNone/>
            </a:pPr>
            <a:r>
              <a:rPr lang="en-US" dirty="0" smtClean="0"/>
              <a:t>o	</a:t>
            </a:r>
            <a:r>
              <a:rPr lang="fa-IR" dirty="0" smtClean="0"/>
              <a:t>علم فرض می‌کند می‌توان علت و معلول را شناخت.</a:t>
            </a:r>
          </a:p>
          <a:p>
            <a:pPr marL="0" indent="0" algn="r" rtl="1">
              <a:buNone/>
            </a:pPr>
            <a:r>
              <a:rPr lang="en-US" dirty="0" smtClean="0"/>
              <a:t>o	</a:t>
            </a:r>
            <a:r>
              <a:rPr lang="fa-IR" dirty="0" smtClean="0"/>
              <a:t>تاریخ فرض می‌کند می‌توان گذشته را بازسازی کرد.</a:t>
            </a:r>
          </a:p>
          <a:p>
            <a:pPr marL="0" indent="0" algn="r" rtl="1">
              <a:buNone/>
            </a:pPr>
            <a:r>
              <a:rPr lang="en-US" dirty="0" smtClean="0"/>
              <a:t>o	</a:t>
            </a:r>
            <a:r>
              <a:rPr lang="fa-IR" dirty="0" smtClean="0"/>
              <a:t>ریاضی فرض می‌کند بعضی چیزها «اثبات» محسوب می‌شوند و بعضی نه.</a:t>
            </a:r>
          </a:p>
          <a:p>
            <a:pPr marL="0" indent="0" algn="r" rtl="1">
              <a:buNone/>
            </a:pPr>
            <a:r>
              <a:rPr lang="fa-IR" dirty="0" smtClean="0"/>
              <a:t>•	فلسفه می‌پرسد: آیا این فرض‌ها موجه‌اند؟</a:t>
            </a:r>
          </a:p>
          <a:p>
            <a:pPr marL="0" indent="0" algn="r" rtl="1">
              <a:buNone/>
            </a:pPr>
            <a:r>
              <a:rPr lang="en-US" dirty="0" smtClean="0"/>
              <a:t>📘 </a:t>
            </a:r>
            <a:r>
              <a:rPr lang="fa-IR" dirty="0" smtClean="0"/>
              <a:t>نمونه‌ها:</a:t>
            </a:r>
          </a:p>
          <a:p>
            <a:pPr marL="0" indent="0" algn="r" rtl="1">
              <a:buNone/>
            </a:pPr>
            <a:r>
              <a:rPr lang="fa-IR" dirty="0" smtClean="0"/>
              <a:t>•	اینشتین با پرسش فلسفی درباره‌ی «زمان و فضا» نظریه نسبیت را پایه گذاشت.</a:t>
            </a:r>
          </a:p>
          <a:p>
            <a:pPr marL="0" indent="0" algn="r" rtl="1">
              <a:buNone/>
            </a:pPr>
            <a:r>
              <a:rPr lang="fa-IR" dirty="0" smtClean="0"/>
              <a:t>________________________________________</a:t>
            </a:r>
            <a:endParaRPr lang="fa-IR" dirty="0" smtClean="0"/>
          </a:p>
          <a:p>
            <a:pPr marL="0" indent="0" algn="r" rtl="1">
              <a:buNone/>
            </a:pPr>
            <a:r>
              <a:rPr lang="fa-IR" dirty="0" smtClean="0"/>
              <a:t>⚖️ چرا فلسفه برای اخلاق مهم است؟</a:t>
            </a:r>
          </a:p>
          <a:p>
            <a:pPr marL="0" indent="0" algn="r" rtl="1">
              <a:buNone/>
            </a:pPr>
            <a:r>
              <a:rPr lang="fa-IR" dirty="0" smtClean="0"/>
              <a:t>•	همان‌طور که فیزیک بدون اصول پایه فرو می‌ریزد، اخلاق هم بدون تحلیل منطقی ممکن است دچار تناقض شود.</a:t>
            </a:r>
          </a:p>
          <a:p>
            <a:pPr marL="0" indent="0" algn="r" rtl="1">
              <a:buNone/>
            </a:pPr>
            <a:r>
              <a:rPr lang="fa-IR" dirty="0" smtClean="0"/>
              <a:t>•	فلسفه اخلاق به ما کمک می‌کند تا:</a:t>
            </a:r>
          </a:p>
          <a:p>
            <a:pPr marL="0" indent="0" algn="r" rtl="1">
              <a:buNone/>
            </a:pPr>
            <a:r>
              <a:rPr lang="en-US" dirty="0" smtClean="0"/>
              <a:t>o	</a:t>
            </a:r>
            <a:r>
              <a:rPr lang="fa-IR" dirty="0" smtClean="0"/>
              <a:t>درک کنیم چرا جامعه بعضی چیزها را می‌پذیرد یا رد می‌کند.</a:t>
            </a:r>
          </a:p>
          <a:p>
            <a:pPr marL="0" indent="0" algn="r" rtl="1">
              <a:buNone/>
            </a:pPr>
            <a:r>
              <a:rPr lang="en-US" dirty="0" smtClean="0"/>
              <a:t>o	</a:t>
            </a:r>
            <a:r>
              <a:rPr lang="fa-IR" dirty="0" smtClean="0"/>
              <a:t>بفهمیم کجا باید ارزش‌های خود را بازبینی کنیم.</a:t>
            </a:r>
          </a:p>
          <a:p>
            <a:pPr marL="0" indent="0" algn="r" rtl="1">
              <a:buNone/>
            </a:pPr>
            <a:r>
              <a:rPr lang="en-US" dirty="0" smtClean="0"/>
              <a:t>o	</a:t>
            </a:r>
            <a:r>
              <a:rPr lang="fa-IR" dirty="0" smtClean="0"/>
              <a:t>پیش از آنکه جامعه یا قانون دخالت کند، خودمان رفتار حرفه‌ای را اصلاح کنیم.</a:t>
            </a:r>
          </a:p>
          <a:p>
            <a:pPr marL="0" indent="0" algn="r" rtl="1">
              <a:buNone/>
            </a:pPr>
            <a:r>
              <a:rPr lang="fa-IR" dirty="0" smtClean="0"/>
              <a:t>________________________________________</a:t>
            </a:r>
          </a:p>
          <a:p>
            <a:pPr marL="0" indent="0" algn="r" rtl="1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6507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algn="ct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ar-SA" b="1" dirty="0" smtClean="0">
                <a:latin typeface="Calibri" panose="020F0502020204030204" pitchFamily="34" charset="0"/>
                <a:ea typeface="Calibri" panose="020F0502020204030204" pitchFamily="34" charset="0"/>
              </a:rPr>
              <a:t>نقد عقلانی در سه سطح اخلاق</a:t>
            </a:r>
            <a:endParaRPr lang="en-US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342900" marR="0" lvl="0" indent="-34290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ar-SA" b="1" dirty="0" smtClean="0">
                <a:latin typeface="Calibri" panose="020F0502020204030204" pitchFamily="34" charset="0"/>
                <a:ea typeface="Calibri" panose="020F0502020204030204" pitchFamily="34" charset="0"/>
              </a:rPr>
              <a:t>نقد </a:t>
            </a:r>
            <a:r>
              <a:rPr lang="ar-SA" b="1" dirty="0">
                <a:latin typeface="Calibri" panose="020F0502020204030204" pitchFamily="34" charset="0"/>
                <a:ea typeface="Calibri" panose="020F0502020204030204" pitchFamily="34" charset="0"/>
              </a:rPr>
              <a:t>اخلاق اجتماعی</a:t>
            </a:r>
            <a:r>
              <a:rPr lang="en-US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endParaRPr lang="en-US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marR="0" lvl="1" indent="-28575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ar-SA" dirty="0">
                <a:latin typeface="Calibri" panose="020F0502020204030204" pitchFamily="34" charset="0"/>
                <a:ea typeface="Calibri" panose="020F0502020204030204" pitchFamily="34" charset="0"/>
              </a:rPr>
              <a:t>جامعه‌ی آمریکا زمانی تفکیک نژادی را پذیرفته بود</a:t>
            </a: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742950" marR="0" lvl="1" indent="-28575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ar-SA" dirty="0">
                <a:latin typeface="Calibri" panose="020F0502020204030204" pitchFamily="34" charset="0"/>
                <a:ea typeface="Calibri" panose="020F0502020204030204" pitchFamily="34" charset="0"/>
              </a:rPr>
              <a:t>اما نقد منطقی نشان داد که «جدا ولی برابر» در واقع ناعادلانه است</a:t>
            </a: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742950" marR="0" lvl="1" indent="-28575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ar-SA" dirty="0">
                <a:latin typeface="Calibri" panose="020F0502020204030204" pitchFamily="34" charset="0"/>
                <a:ea typeface="Calibri" panose="020F0502020204030204" pitchFamily="34" charset="0"/>
              </a:rPr>
              <a:t>نتیجه: اصلاح اجتماعی و پیشرفت اخلاقی</a:t>
            </a: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marR="0" lvl="0" indent="-34290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ar-SA" b="1" dirty="0">
                <a:latin typeface="Calibri" panose="020F0502020204030204" pitchFamily="34" charset="0"/>
                <a:ea typeface="Calibri" panose="020F0502020204030204" pitchFamily="34" charset="0"/>
              </a:rPr>
              <a:t>نقد اخلاق فردی</a:t>
            </a:r>
            <a:r>
              <a:rPr lang="en-US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endParaRPr lang="en-US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marR="0" lvl="1" indent="-28575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ar-SA" dirty="0">
                <a:latin typeface="Calibri" panose="020F0502020204030204" pitchFamily="34" charset="0"/>
                <a:ea typeface="Calibri" panose="020F0502020204030204" pitchFamily="34" charset="0"/>
              </a:rPr>
              <a:t>کسی نمی‌تواند هم «مسیحی» باشد (با باور به حقایق مطلق اخلاقی) و هم «نسبی‌گرا» (با باور به اینکه هیچ حقیقت مطلقی وجود ندارد)</a:t>
            </a: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742950" marR="0" lvl="1" indent="-28575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ar-SA" dirty="0">
                <a:latin typeface="Calibri" panose="020F0502020204030204" pitchFamily="34" charset="0"/>
                <a:ea typeface="Calibri" panose="020F0502020204030204" pitchFamily="34" charset="0"/>
              </a:rPr>
              <a:t>فلسفه کمک می‌کند تا چنین تناقض‌هایی را آشکار کنیم</a:t>
            </a: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marR="0" lvl="0" indent="-34290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ar-SA" b="1" dirty="0">
                <a:latin typeface="Calibri" panose="020F0502020204030204" pitchFamily="34" charset="0"/>
                <a:ea typeface="Calibri" panose="020F0502020204030204" pitchFamily="34" charset="0"/>
              </a:rPr>
              <a:t>نقد اخلاق حرفه‌ای (دامپزشکی)</a:t>
            </a:r>
            <a:r>
              <a:rPr lang="en-US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endParaRPr lang="en-US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marR="0" lvl="1" indent="-28575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ar-SA" dirty="0">
                <a:latin typeface="Calibri" panose="020F0502020204030204" pitchFamily="34" charset="0"/>
                <a:ea typeface="Calibri" panose="020F0502020204030204" pitchFamily="34" charset="0"/>
              </a:rPr>
              <a:t>در دهه </a:t>
            </a:r>
            <a:r>
              <a:rPr lang="fa-IR" dirty="0">
                <a:latin typeface="Calibri" panose="020F0502020204030204" pitchFamily="34" charset="0"/>
                <a:ea typeface="Calibri" panose="020F0502020204030204" pitchFamily="34" charset="0"/>
              </a:rPr>
              <a:t>۱۹۷۰</a:t>
            </a:r>
            <a:r>
              <a:rPr lang="ar-SA" dirty="0">
                <a:latin typeface="Calibri" panose="020F0502020204030204" pitchFamily="34" charset="0"/>
                <a:ea typeface="Calibri" panose="020F0502020204030204" pitchFamily="34" charset="0"/>
              </a:rPr>
              <a:t>، آیین‌نامه اخلاقی</a:t>
            </a: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AVMA </a:t>
            </a:r>
            <a:r>
              <a:rPr lang="ar-SA" dirty="0">
                <a:latin typeface="Calibri" panose="020F0502020204030204" pitchFamily="34" charset="0"/>
                <a:ea typeface="Calibri" panose="020F0502020204030204" pitchFamily="34" charset="0"/>
              </a:rPr>
              <a:t>بیشتر درباره تبلیغات و اندازه تابلو بود تا درد، رفاه یا اتانازی</a:t>
            </a: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742950" marR="0" lvl="1" indent="-28575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ar-SA" dirty="0">
                <a:latin typeface="Calibri" panose="020F0502020204030204" pitchFamily="34" charset="0"/>
                <a:ea typeface="Calibri" panose="020F0502020204030204" pitchFamily="34" charset="0"/>
              </a:rPr>
              <a:t>نقد فلسفی</a:t>
            </a: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(Ethics₂) </a:t>
            </a:r>
            <a:r>
              <a:rPr lang="ar-SA" dirty="0">
                <a:latin typeface="Calibri" panose="020F0502020204030204" pitchFamily="34" charset="0"/>
                <a:ea typeface="Calibri" panose="020F0502020204030204" pitchFamily="34" charset="0"/>
              </a:rPr>
              <a:t>باعث شد حرفه‌ی دامپزشکی به سمت پاسخ‌گویی به انتظارات اجتماعی درباره‌ی رفاه حیوانات حرکت کند</a:t>
            </a: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15051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758" y="63260"/>
            <a:ext cx="12059729" cy="6688348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en-US" dirty="0" smtClean="0"/>
              <a:t>________________________________________</a:t>
            </a:r>
          </a:p>
          <a:p>
            <a:pPr marL="0" indent="0" algn="r" rtl="1">
              <a:buNone/>
            </a:pPr>
            <a:r>
              <a:rPr lang="en-US" dirty="0" smtClean="0"/>
              <a:t>🧩 </a:t>
            </a:r>
            <a:r>
              <a:rPr lang="fa-IR" dirty="0" smtClean="0"/>
              <a:t>نقش اخلاق در آموزش دامپزشکی</a:t>
            </a:r>
          </a:p>
          <a:p>
            <a:pPr marL="0" indent="0" algn="r" rtl="1">
              <a:buNone/>
            </a:pPr>
            <a:r>
              <a:rPr lang="fa-IR" dirty="0" smtClean="0"/>
              <a:t>•	بسیاری از مدارس دامپزشکی آموزش اخلاق ندارند؛ در نتیجه فارغ‌التحصیلان آماده‌ی مواجهه با مسائل واقعی نیستند.</a:t>
            </a:r>
          </a:p>
          <a:p>
            <a:pPr marL="0" indent="0" algn="r" rtl="1">
              <a:buNone/>
            </a:pPr>
            <a:r>
              <a:rPr lang="fa-IR" dirty="0" smtClean="0"/>
              <a:t>•	جامعه از دامپزشکان انتظار دارد در زمینه‌های زیر پیشرو باشند:</a:t>
            </a:r>
          </a:p>
          <a:p>
            <a:pPr marL="0" indent="0" algn="r" rtl="1">
              <a:buNone/>
            </a:pPr>
            <a:r>
              <a:rPr lang="en-US" dirty="0" smtClean="0"/>
              <a:t>o	</a:t>
            </a:r>
            <a:r>
              <a:rPr lang="fa-IR" dirty="0" smtClean="0"/>
              <a:t>رفاه حیوانات در پژوهش و کشاورزی.</a:t>
            </a:r>
          </a:p>
          <a:p>
            <a:pPr marL="0" indent="0" algn="r" rtl="1">
              <a:buNone/>
            </a:pPr>
            <a:r>
              <a:rPr lang="en-US" dirty="0" smtClean="0"/>
              <a:t>o	</a:t>
            </a:r>
            <a:r>
              <a:rPr lang="fa-IR" dirty="0" smtClean="0"/>
              <a:t>اتانازی، کنترل درد و بی‌دردی.</a:t>
            </a:r>
          </a:p>
          <a:p>
            <a:pPr marL="0" indent="0" algn="r" rtl="1">
              <a:buNone/>
            </a:pPr>
            <a:r>
              <a:rPr lang="en-US" dirty="0" smtClean="0"/>
              <a:t>o	</a:t>
            </a:r>
            <a:r>
              <a:rPr lang="fa-IR" dirty="0" smtClean="0"/>
              <a:t>گزارش بدرفتاری با حیوانات.</a:t>
            </a:r>
          </a:p>
          <a:p>
            <a:pPr marL="0" indent="0" algn="r" rtl="1">
              <a:buNone/>
            </a:pPr>
            <a:r>
              <a:rPr lang="en-US" dirty="0" smtClean="0"/>
              <a:t>o	</a:t>
            </a:r>
            <a:r>
              <a:rPr lang="fa-IR" dirty="0" smtClean="0"/>
              <a:t>استفاده اخلاقی از داروها و فناوری‌های ژنتیکی.</a:t>
            </a:r>
          </a:p>
          <a:p>
            <a:pPr marL="0" indent="0" algn="r" rtl="1">
              <a:buNone/>
            </a:pPr>
            <a:r>
              <a:rPr lang="en-US" dirty="0" smtClean="0"/>
              <a:t>📈 </a:t>
            </a:r>
            <a:r>
              <a:rPr lang="fa-IR" dirty="0" smtClean="0"/>
              <a:t>آمار:</a:t>
            </a:r>
          </a:p>
          <a:p>
            <a:pPr marL="0" indent="0" algn="r" rtl="1">
              <a:buNone/>
            </a:pPr>
            <a:r>
              <a:rPr lang="fa-IR" dirty="0" smtClean="0"/>
              <a:t>نظرسنجی‌ها نشان داده‌اند که اخلاق محبوب‌ترین و موردنیازترین موضوع میان دامپزشکان </a:t>
            </a:r>
            <a:r>
              <a:rPr lang="fa-IR" dirty="0" smtClean="0"/>
              <a:t>است. </a:t>
            </a:r>
            <a:r>
              <a:rPr lang="en-US" dirty="0" smtClean="0"/>
              <a:t>________________________________________</a:t>
            </a:r>
            <a:endParaRPr lang="en-US" dirty="0" smtClean="0"/>
          </a:p>
          <a:p>
            <a:pPr marL="0" indent="0" algn="r" rtl="1">
              <a:buNone/>
            </a:pPr>
            <a:r>
              <a:rPr lang="en-US" dirty="0" smtClean="0"/>
              <a:t>⚙️ </a:t>
            </a:r>
            <a:r>
              <a:rPr lang="fa-IR" dirty="0" smtClean="0"/>
              <a:t>چرا باید اخلاق را آموزش داد؟</a:t>
            </a:r>
          </a:p>
          <a:p>
            <a:pPr marL="0" indent="0" algn="r" rtl="1">
              <a:buNone/>
            </a:pPr>
            <a:r>
              <a:rPr lang="fa-IR" dirty="0" smtClean="0"/>
              <a:t>•	برخی می‌گویند «اخلاق آموزش‌دادنی نیست».</a:t>
            </a:r>
          </a:p>
          <a:p>
            <a:pPr marL="0" indent="0" algn="r" rtl="1">
              <a:buNone/>
            </a:pPr>
            <a:r>
              <a:rPr lang="fa-IR" dirty="0" smtClean="0"/>
              <a:t>•	اما در واقع همه ما ناخودآگاه </a:t>
            </a:r>
            <a:r>
              <a:rPr lang="en-US" dirty="0" smtClean="0"/>
              <a:t>Ethics₁ </a:t>
            </a:r>
            <a:r>
              <a:rPr lang="fa-IR" dirty="0" smtClean="0"/>
              <a:t>را آموزش می‌دهیم (از خانواده، رسانه، دانشگاه، حتی رفتار استادان در عمل).</a:t>
            </a:r>
          </a:p>
          <a:p>
            <a:pPr marL="0" indent="0" algn="r" rtl="1">
              <a:buNone/>
            </a:pPr>
            <a:r>
              <a:rPr lang="fa-IR" dirty="0" smtClean="0"/>
              <a:t>•	بنابراین، آموزش آگاهانه و منطقی </a:t>
            </a:r>
            <a:r>
              <a:rPr lang="en-US" dirty="0" smtClean="0"/>
              <a:t>Ethics₂ </a:t>
            </a:r>
            <a:r>
              <a:rPr lang="fa-IR" dirty="0" smtClean="0"/>
              <a:t>ضروری است تا دانشجویان یاد بگیرند چطور درباره اخلاق فکر کنند، نه فقط از دیگران تقلید کنند.</a:t>
            </a:r>
          </a:p>
          <a:p>
            <a:pPr marL="0" indent="0" algn="r" rtl="1">
              <a:buNone/>
            </a:pPr>
            <a:r>
              <a:rPr lang="fa-IR" dirty="0" smtClean="0"/>
              <a:t>________________________________________</a:t>
            </a:r>
          </a:p>
          <a:p>
            <a:pPr marL="0" indent="0" algn="r" rtl="1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68193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 algn="ctr" rtl="1"/>
            <a:r>
              <a:rPr lang="en-US" dirty="0" smtClean="0"/>
              <a:t>🐾 Ethical Vectors in Veterinary Medicine</a:t>
            </a:r>
            <a:br>
              <a:rPr lang="en-US" dirty="0" smtClean="0"/>
            </a:br>
            <a:r>
              <a:rPr lang="fa-IR" dirty="0" smtClean="0"/>
              <a:t>بردارهای اخلاقی در دامپزشکی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521" y="1639019"/>
            <a:ext cx="11984966" cy="5158596"/>
          </a:xfrm>
        </p:spPr>
        <p:txBody>
          <a:bodyPr>
            <a:normAutofit fontScale="85000" lnSpcReduction="20000"/>
          </a:bodyPr>
          <a:lstStyle/>
          <a:p>
            <a:pPr marL="0" indent="0" algn="r" rtl="1">
              <a:buNone/>
            </a:pPr>
            <a:r>
              <a:rPr lang="en-US" dirty="0" smtClean="0"/>
              <a:t>________________________________________</a:t>
            </a:r>
          </a:p>
          <a:p>
            <a:pPr marL="0" indent="0" algn="r" rtl="1">
              <a:buNone/>
            </a:pPr>
            <a:r>
              <a:rPr lang="fa-IR" dirty="0" smtClean="0"/>
              <a:t>1. سوءبرداشت درباره‌ی «دوراهی اخلاقی»</a:t>
            </a:r>
          </a:p>
          <a:p>
            <a:pPr marL="0" indent="0" algn="r" rtl="1">
              <a:buNone/>
            </a:pPr>
            <a:r>
              <a:rPr lang="fa-IR" dirty="0" smtClean="0"/>
              <a:t>•	رسانه‌ها اخلاق را معمولاً به‌صورت «دوراهی شدید» نشان می‌دهند (مثلاً: زنده بماند یا بمیرد).</a:t>
            </a:r>
          </a:p>
          <a:p>
            <a:pPr marL="0" indent="0" algn="r" rtl="1">
              <a:buNone/>
            </a:pPr>
            <a:r>
              <a:rPr lang="fa-IR" dirty="0" smtClean="0"/>
              <a:t>•	درحالی‌که بیشتر تصمیم‌های اخلاقی روزمره ساده‌ترند:</a:t>
            </a:r>
          </a:p>
          <a:p>
            <a:pPr marL="0" indent="0" algn="r" rtl="1">
              <a:buNone/>
            </a:pPr>
            <a:r>
              <a:rPr lang="en-US" dirty="0" smtClean="0"/>
              <a:t>o	</a:t>
            </a:r>
            <a:r>
              <a:rPr lang="fa-IR" dirty="0" smtClean="0"/>
              <a:t>راست‌گویی به مشتری،</a:t>
            </a:r>
          </a:p>
          <a:p>
            <a:pPr marL="0" indent="0" algn="r" rtl="1">
              <a:buNone/>
            </a:pPr>
            <a:r>
              <a:rPr lang="en-US" dirty="0" smtClean="0"/>
              <a:t>o	</a:t>
            </a:r>
            <a:r>
              <a:rPr lang="fa-IR" dirty="0" smtClean="0"/>
              <a:t>قیمت‌گذاری منصفانه،</a:t>
            </a:r>
          </a:p>
          <a:p>
            <a:pPr marL="0" indent="0" algn="r" rtl="1">
              <a:buNone/>
            </a:pPr>
            <a:r>
              <a:rPr lang="en-US" dirty="0" smtClean="0"/>
              <a:t>o	</a:t>
            </a:r>
            <a:r>
              <a:rPr lang="fa-IR" dirty="0" smtClean="0"/>
              <a:t>کنترل درد حیوانات،</a:t>
            </a:r>
          </a:p>
          <a:p>
            <a:pPr marL="0" indent="0" algn="r" rtl="1">
              <a:buNone/>
            </a:pPr>
            <a:r>
              <a:rPr lang="en-US" dirty="0" smtClean="0"/>
              <a:t>o	</a:t>
            </a:r>
            <a:r>
              <a:rPr lang="fa-IR" dirty="0" smtClean="0"/>
              <a:t>عدم سوءاستفاده از موقعیت شغلی.</a:t>
            </a:r>
          </a:p>
          <a:p>
            <a:pPr marL="0" indent="0" algn="r" rtl="1">
              <a:buNone/>
            </a:pPr>
            <a:r>
              <a:rPr lang="fa-IR" dirty="0" smtClean="0"/>
              <a:t>•	تأکید بیش‌ازحد بر «دوراهی‌ها» باعث می‌شود افراد مسائل اخلاقی عادی را نادیده بگیرند.</a:t>
            </a:r>
          </a:p>
          <a:p>
            <a:pPr marL="0" indent="0" algn="r" rtl="1">
              <a:buNone/>
            </a:pPr>
            <a:r>
              <a:rPr lang="fa-IR" dirty="0" smtClean="0"/>
              <a:t>________________________________________</a:t>
            </a:r>
          </a:p>
          <a:p>
            <a:pPr marL="0" indent="0" algn="r" rtl="1">
              <a:buNone/>
            </a:pPr>
            <a:r>
              <a:rPr lang="fa-IR" dirty="0" smtClean="0"/>
              <a:t>2. اشتراک اخلاقی در جامعه</a:t>
            </a:r>
          </a:p>
          <a:p>
            <a:pPr marL="0" indent="0" algn="r" rtl="1">
              <a:buNone/>
            </a:pPr>
            <a:r>
              <a:rPr lang="fa-IR" dirty="0" smtClean="0"/>
              <a:t>•	ما بیش از آنچه تصور می‌کنیم، از نظر اخلاقی مشابه هستیم.</a:t>
            </a:r>
          </a:p>
          <a:p>
            <a:pPr marL="0" indent="0" algn="r" rtl="1">
              <a:buNone/>
            </a:pPr>
            <a:r>
              <a:rPr lang="fa-IR" dirty="0" smtClean="0"/>
              <a:t>•	اختلاف‌های جدی (مثل سقط جنین یا اعدام) استثنا هستند، نه قاعده.</a:t>
            </a:r>
          </a:p>
          <a:p>
            <a:pPr marL="0" indent="0" algn="r" rtl="1">
              <a:buNone/>
            </a:pPr>
            <a:r>
              <a:rPr lang="fa-IR" dirty="0" smtClean="0"/>
              <a:t>•	بیشتر اختلاف‌ها با راه‌حل میانه‌روانه (</a:t>
            </a:r>
            <a:r>
              <a:rPr lang="en-US" dirty="0" smtClean="0"/>
              <a:t>via media) </a:t>
            </a:r>
            <a:r>
              <a:rPr lang="fa-IR" dirty="0" smtClean="0"/>
              <a:t>قابل حل‌اند.</a:t>
            </a:r>
          </a:p>
          <a:p>
            <a:pPr marL="0" indent="0" algn="r" rtl="1">
              <a:buNone/>
            </a:pPr>
            <a:r>
              <a:rPr lang="en-US" dirty="0" smtClean="0"/>
              <a:t>📜 </a:t>
            </a:r>
            <a:r>
              <a:rPr lang="fa-IR" dirty="0" smtClean="0"/>
              <a:t>نقل قول از </a:t>
            </a:r>
            <a:r>
              <a:rPr lang="en-US" dirty="0" smtClean="0"/>
              <a:t>Henry </a:t>
            </a:r>
            <a:r>
              <a:rPr lang="en-US" dirty="0" err="1" smtClean="0"/>
              <a:t>Spira</a:t>
            </a:r>
            <a:r>
              <a:rPr lang="en-US" dirty="0" smtClean="0"/>
              <a:t>:</a:t>
            </a:r>
          </a:p>
          <a:p>
            <a:pPr marL="0" indent="0" algn="r" rtl="1">
              <a:buNone/>
            </a:pPr>
            <a:r>
              <a:rPr lang="fa-IR" dirty="0" smtClean="0"/>
              <a:t>همه </a:t>
            </a:r>
            <a:r>
              <a:rPr lang="fa-IR" dirty="0" smtClean="0"/>
              <a:t>انقلاب‌های اخلاقی در تاریخ آمریکا تدریجی بوده‌اند، نه ناگهانی</a:t>
            </a:r>
            <a:r>
              <a:rPr lang="fa-IR" dirty="0" smtClean="0"/>
              <a:t>.</a:t>
            </a:r>
            <a:endParaRPr lang="fa-IR" dirty="0" smtClean="0"/>
          </a:p>
          <a:p>
            <a:pPr marL="0" indent="0" algn="r" rtl="1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79801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1758</TotalTime>
  <Words>832</Words>
  <Application>Microsoft Office PowerPoint</Application>
  <PresentationFormat>Widescreen</PresentationFormat>
  <Paragraphs>319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34" baseType="lpstr">
      <vt:lpstr>2  Badr</vt:lpstr>
      <vt:lpstr>2  Baran</vt:lpstr>
      <vt:lpstr>Arial</vt:lpstr>
      <vt:lpstr>B Koodak</vt:lpstr>
      <vt:lpstr>Calibri</vt:lpstr>
      <vt:lpstr>Calibri Light</vt:lpstr>
      <vt:lpstr>Century Gothic</vt:lpstr>
      <vt:lpstr>Courier New</vt:lpstr>
      <vt:lpstr>Segoe UI Symbol</vt:lpstr>
      <vt:lpstr>Symbol</vt:lpstr>
      <vt:lpstr>Tahoma</vt:lpstr>
      <vt:lpstr>Times New Roman</vt:lpstr>
      <vt:lpstr>Wingdings 3</vt:lpstr>
      <vt:lpstr>Office Theme</vt:lpstr>
      <vt:lpstr>Wisp</vt:lpstr>
      <vt:lpstr>اخلاق دامپزشکی</vt:lpstr>
      <vt:lpstr>PowerPoint Presentation</vt:lpstr>
      <vt:lpstr>PowerPoint Presentation</vt:lpstr>
      <vt:lpstr>PowerPoint Presentation</vt:lpstr>
      <vt:lpstr>تعریف اولیه از اخلاق</vt:lpstr>
      <vt:lpstr>PowerPoint Presentation</vt:lpstr>
      <vt:lpstr>نقد عقلانی در سه سطح اخلاق</vt:lpstr>
      <vt:lpstr>PowerPoint Presentation</vt:lpstr>
      <vt:lpstr>🐾 Ethical Vectors in Veterinary Medicine بردارهای اخلاقی در دامپزشکی</vt:lpstr>
      <vt:lpstr>پنج حوزه‌ی اصلی تعهدات اخلاقی دامپزشک</vt:lpstr>
      <vt:lpstr>PowerPoint Presentation</vt:lpstr>
      <vt:lpstr>ظهور اخلاق اجتماعی جدید برای حیوانات</vt:lpstr>
      <vt:lpstr>The Experimental Animal in Biomedical Research, Ch. “The Evolution of a New Social Ethic for Animals”</vt:lpstr>
      <vt:lpstr>PowerPoint Presentation</vt:lpstr>
      <vt:lpstr>دلایل اجتماعی پیدایش اخلاق جدید</vt:lpstr>
      <vt:lpstr>PowerPoint Presentation</vt:lpstr>
      <vt:lpstr>دامپزشکان و اخلاق اجتماعی نوین درباره‌ی حیوانات</vt:lpstr>
      <vt:lpstr>چگونه دامپزشکی باید پاسخ دهد؟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surface</dc:creator>
  <cp:lastModifiedBy>surface</cp:lastModifiedBy>
  <cp:revision>33</cp:revision>
  <dcterms:created xsi:type="dcterms:W3CDTF">2025-10-10T06:22:42Z</dcterms:created>
  <dcterms:modified xsi:type="dcterms:W3CDTF">2025-10-11T18:43:46Z</dcterms:modified>
</cp:coreProperties>
</file>