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3" autoAdjust="0"/>
    <p:restoredTop sz="86405" autoAdjust="0"/>
  </p:normalViewPr>
  <p:slideViewPr>
    <p:cSldViewPr snapToGrid="0">
      <p:cViewPr>
        <p:scale>
          <a:sx n="67" d="100"/>
          <a:sy n="67" d="100"/>
        </p:scale>
        <p:origin x="69" y="276"/>
      </p:cViewPr>
      <p:guideLst/>
    </p:cSldViewPr>
  </p:slideViewPr>
  <p:outlineViewPr>
    <p:cViewPr>
      <p:scale>
        <a:sx n="33" d="100"/>
        <a:sy n="33" d="100"/>
      </p:scale>
      <p:origin x="0" y="-2538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BA020-5B96-4750-A9FB-79128BB3F791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7E3C3-3E06-40BA-9848-C6D80814E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8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7E3C3-3E06-40BA-9848-C6D80814E3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17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14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79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01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0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68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5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8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6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5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E805A-87DF-40BE-8A94-3E2F00A3D123}" type="datetimeFigureOut">
              <a:rPr lang="en-US" smtClean="0"/>
              <a:t>10/19/2025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0E896-46FB-4626-B996-16D2B24E58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50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eb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2  Baran" panose="00000400000000000000" pitchFamily="2" charset="-78"/>
              </a:rPr>
              <a:t>مسمومیت با مواد معدنی</a:t>
            </a:r>
            <a:endParaRPr lang="en-US" dirty="0">
              <a:cs typeface="2  Bara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713" y="271549"/>
            <a:ext cx="5859087" cy="6465006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علائم بالینی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حاد : </a:t>
            </a:r>
            <a:r>
              <a:rPr lang="fa-IR" sz="1600" dirty="0" smtClean="0">
                <a:cs typeface="2  Baran" panose="00000400000000000000" pitchFamily="2" charset="-78"/>
              </a:rPr>
              <a:t>گاستروانتریت، درد شکمی، شوک، بحران همولیتیک.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</a:t>
            </a:r>
            <a:r>
              <a:rPr lang="fa-IR" sz="1600" dirty="0" smtClean="0">
                <a:cs typeface="2  Baran" panose="00000400000000000000" pitchFamily="2" charset="-78"/>
              </a:rPr>
              <a:t>(گوسفندان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ایکتر، هموگلوبینوری، ضعف، بی‌اشتهایی.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</a:t>
            </a:r>
            <a:r>
              <a:rPr lang="fa-IR" sz="1600" dirty="0" smtClean="0">
                <a:cs typeface="2  Baran" panose="00000400000000000000" pitchFamily="2" charset="-78"/>
              </a:rPr>
              <a:t>(سگ‌ها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کاهش وزن، آسیت، علائم نورولوژیک (انسفالوپاتی کبدی).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تشخیص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مس سرم بالا، نسبت </a:t>
            </a:r>
            <a:r>
              <a:rPr lang="en-US" sz="1600" dirty="0" err="1" smtClean="0">
                <a:cs typeface="2  Baran" panose="00000400000000000000" pitchFamily="2" charset="-78"/>
              </a:rPr>
              <a:t>Cu:Mo</a:t>
            </a:r>
            <a:r>
              <a:rPr lang="en-US" sz="1600" dirty="0" smtClean="0">
                <a:cs typeface="2  Baran" panose="00000400000000000000" pitchFamily="2" charset="-78"/>
              </a:rPr>
              <a:t>، </a:t>
            </a:r>
            <a:r>
              <a:rPr lang="fa-IR" sz="1600" dirty="0" smtClean="0">
                <a:cs typeface="2  Baran" panose="00000400000000000000" pitchFamily="2" charset="-78"/>
              </a:rPr>
              <a:t>بیوپسی کبد (مس بالا)، آنزیم‌های کبدی.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درمان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حاد : </a:t>
            </a:r>
            <a:r>
              <a:rPr lang="fa-IR" sz="1600" dirty="0" smtClean="0">
                <a:cs typeface="2  Baran" panose="00000400000000000000" pitchFamily="2" charset="-78"/>
              </a:rPr>
              <a:t>مایعات، درمان شوک.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</a:t>
            </a:r>
            <a:r>
              <a:rPr lang="fa-IR" sz="1600" dirty="0" smtClean="0">
                <a:cs typeface="2  Baran" panose="00000400000000000000" pitchFamily="2" charset="-78"/>
              </a:rPr>
              <a:t>(گوسفندان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مولیبدات‌ها (50-500 </a:t>
            </a:r>
            <a:r>
              <a:rPr lang="en-US" sz="1600" dirty="0" smtClean="0">
                <a:cs typeface="2  Baran" panose="00000400000000000000" pitchFamily="2" charset="-78"/>
              </a:rPr>
              <a:t>mg) + </a:t>
            </a:r>
            <a:r>
              <a:rPr lang="fa-IR" sz="1600" dirty="0" smtClean="0">
                <a:cs typeface="2  Baran" panose="00000400000000000000" pitchFamily="2" charset="-78"/>
              </a:rPr>
              <a:t>تیوسولفات (0.3-1 </a:t>
            </a:r>
            <a:r>
              <a:rPr lang="en-US" sz="1600" dirty="0" smtClean="0">
                <a:cs typeface="2  Baran" panose="00000400000000000000" pitchFamily="2" charset="-78"/>
              </a:rPr>
              <a:t>g)، </a:t>
            </a:r>
            <a:r>
              <a:rPr lang="fa-IR" sz="1600" dirty="0" smtClean="0">
                <a:cs typeface="2  Baran" panose="00000400000000000000" pitchFamily="2" charset="-78"/>
              </a:rPr>
              <a:t>زینک (100 </a:t>
            </a:r>
            <a:r>
              <a:rPr lang="en-US" sz="1600" dirty="0" smtClean="0">
                <a:cs typeface="2  Baran" panose="00000400000000000000" pitchFamily="2" charset="-78"/>
              </a:rPr>
              <a:t>ppm).</a:t>
            </a:r>
          </a:p>
          <a:p>
            <a:pPr marL="0" indent="0" algn="r" rtl="1">
              <a:buNone/>
            </a:pPr>
            <a:r>
              <a:rPr lang="en-US" sz="1600" dirty="0" smtClean="0">
                <a:cs typeface="2  Baran" panose="00000400000000000000" pitchFamily="2" charset="-78"/>
              </a:rPr>
              <a:t>- </a:t>
            </a:r>
            <a:r>
              <a:rPr lang="en-US" sz="1600" dirty="0" smtClean="0">
                <a:cs typeface="2  Baran" panose="00000400000000000000" pitchFamily="2" charset="-78"/>
              </a:rPr>
              <a:t> </a:t>
            </a:r>
            <a:r>
              <a:rPr lang="fa-IR" sz="1600" dirty="0" smtClean="0">
                <a:cs typeface="2  Baran" panose="00000400000000000000" pitchFamily="2" charset="-78"/>
              </a:rPr>
              <a:t>مزمن </a:t>
            </a:r>
            <a:r>
              <a:rPr lang="fa-IR" sz="1600" dirty="0" smtClean="0">
                <a:cs typeface="2  Baran" panose="00000400000000000000" pitchFamily="2" charset="-78"/>
              </a:rPr>
              <a:t>(سگ‌ها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رژیم کم‌مس، شلاتور با پنی‌سیلامین (10-15 </a:t>
            </a:r>
            <a:r>
              <a:rPr lang="en-US" sz="1600" dirty="0" smtClean="0">
                <a:cs typeface="2  Baran" panose="00000400000000000000" pitchFamily="2" charset="-78"/>
              </a:rPr>
              <a:t>mg/kg) </a:t>
            </a:r>
            <a:r>
              <a:rPr lang="fa-IR" sz="1600" dirty="0" smtClean="0">
                <a:cs typeface="2  Baran" panose="00000400000000000000" pitchFamily="2" charset="-78"/>
              </a:rPr>
              <a:t>یا زینک.</a:t>
            </a:r>
          </a:p>
          <a:p>
            <a:pPr marL="0" indent="0" algn="r" rtl="1">
              <a:buNone/>
            </a:pPr>
            <a:endParaRPr lang="en-US" sz="1600" dirty="0">
              <a:cs typeface="2  Baran" panose="00000400000000000000" pitchFamily="2" charset="-78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199" y="221672"/>
            <a:ext cx="5875713" cy="6514883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مسومیت با مس</a:t>
            </a: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مس (</a:t>
            </a:r>
            <a:r>
              <a:rPr lang="en-US" sz="1600" dirty="0" smtClean="0">
                <a:cs typeface="2  Baran" panose="00000400000000000000" pitchFamily="2" charset="-78"/>
              </a:rPr>
              <a:t>Cu): </a:t>
            </a:r>
            <a:r>
              <a:rPr lang="fa-IR" sz="1600" dirty="0" smtClean="0">
                <a:cs typeface="2  Baran" panose="00000400000000000000" pitchFamily="2" charset="-78"/>
              </a:rPr>
              <a:t>فلز انتقالی ضروری با هدایت بالا، نقش حیاتی در متابولیسم حیوانات.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سمیت: حاد (نادر، خوراکی/تزریقی) و مزمن (شایع در نشخوارکنندگان به دلیل تجمع کبدی).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کمبود: نادر اما در نشخوارکنندگان با رژیم‌های کم‌مس یا تداخل مولیبدن/گوگرد دیده می‌شود</a:t>
            </a:r>
            <a:r>
              <a:rPr lang="fa-IR" sz="1600" dirty="0" smtClean="0">
                <a:cs typeface="2  Baran" panose="00000400000000000000" pitchFamily="2" charset="-78"/>
              </a:rPr>
              <a:t>.</a:t>
            </a: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سمیت حاد: </a:t>
            </a:r>
            <a:r>
              <a:rPr lang="fa-IR" sz="1600" dirty="0" smtClean="0">
                <a:cs typeface="2  Baran" panose="00000400000000000000" pitchFamily="2" charset="-78"/>
              </a:rPr>
              <a:t>گوسفندان حساس‌ترین (20-100 </a:t>
            </a:r>
            <a:r>
              <a:rPr lang="en-US" sz="1600" dirty="0" smtClean="0">
                <a:cs typeface="2  Baran" panose="00000400000000000000" pitchFamily="2" charset="-78"/>
              </a:rPr>
              <a:t>mg/kg)، </a:t>
            </a:r>
            <a:r>
              <a:rPr lang="fa-IR" sz="1600" dirty="0" smtClean="0">
                <a:cs typeface="2  Baran" panose="00000400000000000000" pitchFamily="2" charset="-78"/>
              </a:rPr>
              <a:t>گاوها کمتر (200-800 </a:t>
            </a:r>
            <a:r>
              <a:rPr lang="en-US" sz="1600" dirty="0" smtClean="0">
                <a:cs typeface="2  Baran" panose="00000400000000000000" pitchFamily="2" charset="-78"/>
              </a:rPr>
              <a:t>mg/kg).</a:t>
            </a:r>
          </a:p>
          <a:p>
            <a:pPr marL="0" indent="0" algn="r" rtl="1">
              <a:buNone/>
            </a:pPr>
            <a:r>
              <a:rPr lang="en-US" sz="1600" dirty="0" smtClean="0">
                <a:cs typeface="2  Baran" panose="00000400000000000000" pitchFamily="2" charset="-78"/>
              </a:rPr>
              <a:t>- </a:t>
            </a:r>
            <a:r>
              <a:rPr lang="en-US" sz="1600" dirty="0" smtClean="0">
                <a:cs typeface="2  Baran" panose="00000400000000000000" pitchFamily="2" charset="-78"/>
              </a:rPr>
              <a:t> </a:t>
            </a:r>
            <a:r>
              <a:rPr lang="fa-IR" sz="1600" dirty="0" smtClean="0">
                <a:cs typeface="2  Baran" panose="00000400000000000000" pitchFamily="2" charset="-78"/>
              </a:rPr>
              <a:t>سمیت مزمن : </a:t>
            </a:r>
            <a:r>
              <a:rPr lang="fa-IR" sz="1600" dirty="0" smtClean="0">
                <a:cs typeface="2  Baran" panose="00000400000000000000" pitchFamily="2" charset="-78"/>
              </a:rPr>
              <a:t>تجمع کبدی در گوسفندان (</a:t>
            </a:r>
            <a:r>
              <a:rPr lang="en-US" sz="1600" dirty="0" err="1" smtClean="0">
                <a:cs typeface="2  Baran" panose="00000400000000000000" pitchFamily="2" charset="-78"/>
              </a:rPr>
              <a:t>Cu:Mo</a:t>
            </a:r>
            <a:r>
              <a:rPr lang="en-US" sz="1600" dirty="0" smtClean="0">
                <a:cs typeface="2  Baran" panose="00000400000000000000" pitchFamily="2" charset="-78"/>
              </a:rPr>
              <a:t> &gt;6:1 </a:t>
            </a:r>
            <a:r>
              <a:rPr lang="fa-IR" sz="1600" dirty="0" smtClean="0">
                <a:cs typeface="2  Baran" panose="00000400000000000000" pitchFamily="2" charset="-78"/>
              </a:rPr>
              <a:t>خطرناک)، هپاتیت مزمن در سگ‌ها (نژاد بدلینگتون تریر).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منابع: علوفه، کنجاله‌های روغنی، بولوس‌های مس، حمام‌های پا، آب اسیدی در لوله‌های مسی</a:t>
            </a:r>
            <a:r>
              <a:rPr lang="fa-IR" sz="1600" dirty="0" smtClean="0">
                <a:cs typeface="2  Baran" panose="00000400000000000000" pitchFamily="2" charset="-78"/>
              </a:rPr>
              <a:t>.</a:t>
            </a: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فارماکوکینتیک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جذب : </a:t>
            </a:r>
            <a:r>
              <a:rPr lang="fa-IR" sz="1600" dirty="0" smtClean="0">
                <a:cs typeface="2  Baran" panose="00000400000000000000" pitchFamily="2" charset="-78"/>
              </a:rPr>
              <a:t>روده کوچک، حمل توسط ترانسکوپرین/آلبومین.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ذخیره : </a:t>
            </a:r>
            <a:r>
              <a:rPr lang="fa-IR" sz="1600" dirty="0" smtClean="0">
                <a:cs typeface="2  Baran" panose="00000400000000000000" pitchFamily="2" charset="-78"/>
              </a:rPr>
              <a:t>کبد (لیزوزوم‌ها)، دفع صفراوی.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تداخل : </a:t>
            </a:r>
            <a:r>
              <a:rPr lang="fa-IR" sz="1600" dirty="0" smtClean="0">
                <a:cs typeface="2  Baran" panose="00000400000000000000" pitchFamily="2" charset="-78"/>
              </a:rPr>
              <a:t>مولیبدن و گوگرد جذب را کاهش می‌دهند (تشکیل تیو مولیبدات‌ها</a:t>
            </a:r>
            <a:r>
              <a:rPr lang="fa-IR" sz="1600" dirty="0" smtClean="0">
                <a:cs typeface="2  Baran" panose="00000400000000000000" pitchFamily="2" charset="-78"/>
              </a:rPr>
              <a:t>).</a:t>
            </a: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مکانیسم سمیت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حاد : </a:t>
            </a:r>
            <a:r>
              <a:rPr lang="fa-IR" sz="1600" dirty="0" smtClean="0">
                <a:cs typeface="2  Baran" panose="00000400000000000000" pitchFamily="2" charset="-78"/>
              </a:rPr>
              <a:t>تحریک گوارشی، تولید </a:t>
            </a:r>
            <a:r>
              <a:rPr lang="en-US" sz="1600" dirty="0" smtClean="0">
                <a:cs typeface="2  Baran" panose="00000400000000000000" pitchFamily="2" charset="-78"/>
              </a:rPr>
              <a:t>ROS، </a:t>
            </a:r>
            <a:r>
              <a:rPr lang="fa-IR" sz="1600" dirty="0" smtClean="0">
                <a:cs typeface="2  Baran" panose="00000400000000000000" pitchFamily="2" charset="-78"/>
              </a:rPr>
              <a:t>پراکسیداسیون لیپید، آسیب </a:t>
            </a:r>
            <a:r>
              <a:rPr lang="en-US" sz="1600" dirty="0" smtClean="0">
                <a:cs typeface="2  Baran" panose="00000400000000000000" pitchFamily="2" charset="-78"/>
              </a:rPr>
              <a:t>DNA/</a:t>
            </a:r>
            <a:r>
              <a:rPr lang="fa-IR" sz="1600" dirty="0" smtClean="0">
                <a:cs typeface="2  Baran" panose="00000400000000000000" pitchFamily="2" charset="-78"/>
              </a:rPr>
              <a:t>پروتئین.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</a:t>
            </a:r>
            <a:r>
              <a:rPr lang="fa-IR" sz="1600" dirty="0" smtClean="0">
                <a:cs typeface="2  Baran" panose="00000400000000000000" pitchFamily="2" charset="-78"/>
              </a:rPr>
              <a:t>(گوسفندان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تجمع کبدی → نکروز، همولیز گلبول‌های قرمز.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</a:t>
            </a:r>
            <a:r>
              <a:rPr lang="fa-IR" sz="1600" dirty="0" smtClean="0">
                <a:cs typeface="2  Baran" panose="00000400000000000000" pitchFamily="2" charset="-78"/>
              </a:rPr>
              <a:t>(سگ‌ها</a:t>
            </a:r>
            <a:r>
              <a:rPr lang="fa-IR" sz="1600" dirty="0" smtClean="0">
                <a:cs typeface="2  Baran" panose="00000400000000000000" pitchFamily="2" charset="-78"/>
              </a:rPr>
              <a:t>) : </a:t>
            </a:r>
            <a:r>
              <a:rPr lang="fa-IR" sz="1600" dirty="0" smtClean="0">
                <a:cs typeface="2  Baran" panose="00000400000000000000" pitchFamily="2" charset="-78"/>
              </a:rPr>
              <a:t>هپاتیت مزمن، نکروز کبدی.</a:t>
            </a:r>
          </a:p>
          <a:p>
            <a:pPr marL="0" indent="0" algn="r" rtl="1">
              <a:buNone/>
            </a:pPr>
            <a:endParaRPr lang="en-US" sz="16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559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630" y="720436"/>
            <a:ext cx="5886796" cy="5988541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مکانیسم سمیت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جایگزینی هیدروکسیل در هیدروکسی‌آپاتیت → تغییر ساختار استخوان/دندان.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فلوروزیس اسکلتی : </a:t>
            </a:r>
            <a:r>
              <a:rPr lang="fa-IR" dirty="0" smtClean="0">
                <a:cs typeface="2  Baran" panose="00000400000000000000" pitchFamily="2" charset="-78"/>
              </a:rPr>
              <a:t>اختلال در </a:t>
            </a:r>
            <a:r>
              <a:rPr lang="en-US" dirty="0" err="1" smtClean="0">
                <a:cs typeface="2  Baran" panose="00000400000000000000" pitchFamily="2" charset="-78"/>
              </a:rPr>
              <a:t>osteogenesis</a:t>
            </a:r>
            <a:r>
              <a:rPr lang="en-US" dirty="0" smtClean="0">
                <a:cs typeface="2  Baran" panose="00000400000000000000" pitchFamily="2" charset="-78"/>
              </a:rPr>
              <a:t>، </a:t>
            </a:r>
            <a:r>
              <a:rPr lang="fa-IR" dirty="0" smtClean="0">
                <a:cs typeface="2  Baran" panose="00000400000000000000" pitchFamily="2" charset="-78"/>
              </a:rPr>
              <a:t>استخوان غیرطبیعی.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فلوروزیس دندانی : </a:t>
            </a:r>
            <a:r>
              <a:rPr lang="fa-IR" dirty="0" smtClean="0">
                <a:cs typeface="2  Baran" panose="00000400000000000000" pitchFamily="2" charset="-78"/>
              </a:rPr>
              <a:t>آسیب به آملوبلاست‌ها، </a:t>
            </a:r>
            <a:r>
              <a:rPr lang="en-US" dirty="0" smtClean="0">
                <a:cs typeface="2  Baran" panose="00000400000000000000" pitchFamily="2" charset="-78"/>
              </a:rPr>
              <a:t>enamel </a:t>
            </a:r>
            <a:r>
              <a:rPr lang="fa-IR" dirty="0" smtClean="0">
                <a:cs typeface="2  Baran" panose="00000400000000000000" pitchFamily="2" charset="-78"/>
              </a:rPr>
              <a:t>نرم، </a:t>
            </a:r>
            <a:r>
              <a:rPr lang="en-US" dirty="0" smtClean="0">
                <a:cs typeface="2  Baran" panose="00000400000000000000" pitchFamily="2" charset="-78"/>
              </a:rPr>
              <a:t>mottling.</a:t>
            </a:r>
          </a:p>
          <a:p>
            <a:pPr marL="0" indent="0" algn="r" rtl="1">
              <a:buNone/>
            </a:pPr>
            <a:r>
              <a:rPr lang="en-US" dirty="0" smtClean="0">
                <a:cs typeface="2  Baran" panose="00000400000000000000" pitchFamily="2" charset="-78"/>
              </a:rPr>
              <a:t>- </a:t>
            </a:r>
            <a:r>
              <a:rPr lang="en-US" dirty="0" smtClean="0">
                <a:cs typeface="2  Baran" panose="00000400000000000000" pitchFamily="2" charset="-78"/>
              </a:rPr>
              <a:t> </a:t>
            </a:r>
            <a:r>
              <a:rPr lang="fa-IR" dirty="0" smtClean="0">
                <a:cs typeface="2  Baran" panose="00000400000000000000" pitchFamily="2" charset="-78"/>
              </a:rPr>
              <a:t>حاد : </a:t>
            </a:r>
            <a:r>
              <a:rPr lang="fa-IR" dirty="0" smtClean="0">
                <a:cs typeface="2  Baran" panose="00000400000000000000" pitchFamily="2" charset="-78"/>
              </a:rPr>
              <a:t>هیپوکالسمی، استرس اکسیداتیو، آپوپتوز.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علائم بالینی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مزمن : </a:t>
            </a:r>
            <a:r>
              <a:rPr lang="fa-IR" dirty="0" smtClean="0">
                <a:cs typeface="2  Baran" panose="00000400000000000000" pitchFamily="2" charset="-78"/>
              </a:rPr>
              <a:t>لنگش، ضایعات استخوانی (ضخیم‌شدن </a:t>
            </a:r>
            <a:r>
              <a:rPr lang="en-US" dirty="0" smtClean="0">
                <a:cs typeface="2  Baran" panose="00000400000000000000" pitchFamily="2" charset="-78"/>
              </a:rPr>
              <a:t>cortex)، </a:t>
            </a:r>
            <a:r>
              <a:rPr lang="fa-IR" dirty="0" smtClean="0">
                <a:cs typeface="2  Baran" panose="00000400000000000000" pitchFamily="2" charset="-78"/>
              </a:rPr>
              <a:t>دندان‌های </a:t>
            </a:r>
            <a:r>
              <a:rPr lang="en-US" dirty="0" smtClean="0">
                <a:cs typeface="2  Baran" panose="00000400000000000000" pitchFamily="2" charset="-78"/>
              </a:rPr>
              <a:t>mottled، </a:t>
            </a:r>
            <a:r>
              <a:rPr lang="fa-IR" dirty="0" smtClean="0">
                <a:cs typeface="2  Baran" panose="00000400000000000000" pitchFamily="2" charset="-78"/>
              </a:rPr>
              <a:t>فرسایش.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حاد : </a:t>
            </a:r>
            <a:r>
              <a:rPr lang="fa-IR" dirty="0" smtClean="0">
                <a:cs typeface="2  Baran" panose="00000400000000000000" pitchFamily="2" charset="-78"/>
              </a:rPr>
              <a:t>افسردگی، آتاکسی، گاستروانتریت.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تشخیص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فلوراید ادرار (&gt;15-20 </a:t>
            </a:r>
            <a:r>
              <a:rPr lang="en-US" dirty="0" smtClean="0">
                <a:cs typeface="2  Baran" panose="00000400000000000000" pitchFamily="2" charset="-78"/>
              </a:rPr>
              <a:t>ppm)، </a:t>
            </a:r>
            <a:r>
              <a:rPr lang="fa-IR" dirty="0" smtClean="0">
                <a:cs typeface="2  Baran" panose="00000400000000000000" pitchFamily="2" charset="-78"/>
              </a:rPr>
              <a:t>بیوپسی استخوان (3000-5000 </a:t>
            </a:r>
            <a:r>
              <a:rPr lang="en-US" dirty="0" smtClean="0">
                <a:cs typeface="2  Baran" panose="00000400000000000000" pitchFamily="2" charset="-78"/>
              </a:rPr>
              <a:t>ppm)، </a:t>
            </a:r>
            <a:r>
              <a:rPr lang="fa-IR" dirty="0" smtClean="0">
                <a:cs typeface="2  Baran" panose="00000400000000000000" pitchFamily="2" charset="-78"/>
              </a:rPr>
              <a:t>رادیوگرافی.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درمان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حذف منبع فلوراید، مراقبت حمایتی (خوراک آسان‌جویدنی).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ضایعات دندانی غیرقابل‌برگشت، ضایعات استخوانی خفیف بهبود می‌یابد.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8422"/>
            <a:ext cx="5831378" cy="5988541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2. فلوراید </a:t>
            </a:r>
            <a:r>
              <a:rPr lang="en-US" dirty="0" smtClean="0">
                <a:cs typeface="2  Baran" panose="00000400000000000000" pitchFamily="2" charset="-78"/>
              </a:rPr>
              <a:t>Fluoride </a:t>
            </a: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فلوراید: هالوژن، به‌صورت یون تک‌ظرفیتی (</a:t>
            </a:r>
            <a:r>
              <a:rPr lang="en-US" dirty="0" smtClean="0">
                <a:cs typeface="2  Baran" panose="00000400000000000000" pitchFamily="2" charset="-78"/>
              </a:rPr>
              <a:t>CaF2 </a:t>
            </a:r>
            <a:r>
              <a:rPr lang="fa-IR" dirty="0" smtClean="0">
                <a:cs typeface="2  Baran" panose="00000400000000000000" pitchFamily="2" charset="-78"/>
              </a:rPr>
              <a:t>در طبیعت).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سمیت: مزمن (فلوروزیس)، بر دندان و استخوان اثر می‌گذارد.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منابع: فسفات‌های سنگی، علوفه‌های آلوده، آب با فلوراید بالا.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مواجهه : </a:t>
            </a:r>
            <a:r>
              <a:rPr lang="fa-IR" dirty="0" smtClean="0">
                <a:cs typeface="2  Baran" panose="00000400000000000000" pitchFamily="2" charset="-78"/>
              </a:rPr>
              <a:t>فسفات‌های سنگی، آلودگی صنعتی (ذوب فلزات، فسفات)، خاکستر آتشفشانی.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سمیت حاد : </a:t>
            </a:r>
            <a:r>
              <a:rPr lang="fa-IR" dirty="0" smtClean="0">
                <a:cs typeface="2  Baran" panose="00000400000000000000" pitchFamily="2" charset="-78"/>
              </a:rPr>
              <a:t>نادر، از محصولات تجاری یا خاکستر آتشفشانی.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سمیت مزمن : </a:t>
            </a:r>
            <a:r>
              <a:rPr lang="fa-IR" dirty="0" smtClean="0">
                <a:cs typeface="2  Baran" panose="00000400000000000000" pitchFamily="2" charset="-78"/>
              </a:rPr>
              <a:t>فلوروزیس دندانی/اسکلتی در گاوها.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فارماکوکینتیک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جذب : </a:t>
            </a:r>
            <a:r>
              <a:rPr lang="fa-IR" dirty="0" smtClean="0">
                <a:cs typeface="2  Baran" panose="00000400000000000000" pitchFamily="2" charset="-78"/>
              </a:rPr>
              <a:t>سدیم فلوراید به‌راحتی از گوارش جذب می‌شود.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توزیع : </a:t>
            </a:r>
            <a:r>
              <a:rPr lang="fa-IR" dirty="0" smtClean="0">
                <a:cs typeface="2  Baran" panose="00000400000000000000" pitchFamily="2" charset="-78"/>
              </a:rPr>
              <a:t>50% دفع کلیوی، بقیه در استخوان/دندان.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دفع : </a:t>
            </a:r>
            <a:r>
              <a:rPr lang="fa-IR" dirty="0" smtClean="0">
                <a:cs typeface="2  Baran" panose="00000400000000000000" pitchFamily="2" charset="-78"/>
              </a:rPr>
              <a:t>عمدتاً ادرار، ناچیز در شیر.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en-US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952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50030" y="434006"/>
            <a:ext cx="5908964" cy="601141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مکانیسم سمیت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مهار آنزیم‌های هم‌سنتز (</a:t>
            </a:r>
            <a:r>
              <a:rPr lang="en-US" sz="1800" dirty="0" smtClean="0">
                <a:cs typeface="2  Baran" panose="00000400000000000000" pitchFamily="2" charset="-78"/>
              </a:rPr>
              <a:t>ALAD، </a:t>
            </a:r>
            <a:r>
              <a:rPr lang="fa-IR" sz="1800" dirty="0" smtClean="0">
                <a:cs typeface="2  Baran" panose="00000400000000000000" pitchFamily="2" charset="-78"/>
              </a:rPr>
              <a:t>فروکالاتاز) → آنمی.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نوروتوکسیسیتی: اختلال سد خونی-مغزی، ادم مغزی، مهار </a:t>
            </a:r>
            <a:r>
              <a:rPr lang="en-US" sz="1800" dirty="0" smtClean="0">
                <a:cs typeface="2  Baran" panose="00000400000000000000" pitchFamily="2" charset="-78"/>
              </a:rPr>
              <a:t>NMDA.</a:t>
            </a:r>
          </a:p>
          <a:p>
            <a:pPr marL="0" indent="0" algn="r" rtl="1">
              <a:buNone/>
            </a:pPr>
            <a:r>
              <a:rPr lang="en-US" sz="1800" dirty="0" smtClean="0">
                <a:cs typeface="2  Baran" panose="00000400000000000000" pitchFamily="2" charset="-78"/>
              </a:rPr>
              <a:t>- </a:t>
            </a:r>
            <a:r>
              <a:rPr lang="fa-IR" sz="1800" dirty="0" smtClean="0">
                <a:cs typeface="2  Baran" panose="00000400000000000000" pitchFamily="2" charset="-78"/>
              </a:rPr>
              <a:t>استرس اکسیداتیو، پراکسیداسیون لیپید.</a:t>
            </a:r>
          </a:p>
          <a:p>
            <a:pPr marL="0" indent="0" algn="r" rtl="1">
              <a:buNone/>
            </a:pPr>
            <a:endParaRPr lang="fa-IR" sz="18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علائم بالینی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گوارشی: درد شکمی، اسهال، بی‌اشتهایی.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عصبی: آتاکسی، تشنج، کوری، سرفشردن (نشخوارکنندگان).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اسب‌ها: فلج حنجره، کولیک.</a:t>
            </a:r>
          </a:p>
          <a:p>
            <a:pPr marL="0" indent="0" algn="r" rtl="1">
              <a:buNone/>
            </a:pPr>
            <a:endParaRPr lang="fa-IR" sz="18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تشخیص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سرب خون (&gt;0.35 </a:t>
            </a:r>
            <a:r>
              <a:rPr lang="en-US" sz="1800" dirty="0" smtClean="0">
                <a:cs typeface="2  Baran" panose="00000400000000000000" pitchFamily="2" charset="-78"/>
              </a:rPr>
              <a:t>ppm)، </a:t>
            </a:r>
            <a:r>
              <a:rPr lang="fa-IR" sz="1800" dirty="0" smtClean="0">
                <a:cs typeface="2  Baran" panose="00000400000000000000" pitchFamily="2" charset="-78"/>
              </a:rPr>
              <a:t>کبد/کلیه (&gt;10 </a:t>
            </a:r>
            <a:r>
              <a:rPr lang="en-US" sz="1800" dirty="0" smtClean="0">
                <a:cs typeface="2  Baran" panose="00000400000000000000" pitchFamily="2" charset="-78"/>
              </a:rPr>
              <a:t>ppm)، stippling </a:t>
            </a:r>
            <a:r>
              <a:rPr lang="fa-IR" sz="1800" dirty="0" smtClean="0">
                <a:cs typeface="2  Baran" panose="00000400000000000000" pitchFamily="2" charset="-78"/>
              </a:rPr>
              <a:t>گلبول‌های قرمز.</a:t>
            </a:r>
          </a:p>
          <a:p>
            <a:pPr marL="0" indent="0" algn="r" rtl="1">
              <a:buNone/>
            </a:pPr>
            <a:endParaRPr lang="fa-IR" sz="18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درمان</a:t>
            </a:r>
          </a:p>
          <a:p>
            <a:pPr marL="0" indent="0" algn="r" rtl="1">
              <a:buNone/>
            </a:pPr>
            <a:r>
              <a:rPr lang="fa-IR" sz="1800" dirty="0" smtClean="0">
                <a:cs typeface="2  Baran" panose="00000400000000000000" pitchFamily="2" charset="-78"/>
              </a:rPr>
              <a:t>- حذف منبع، شلاته با </a:t>
            </a:r>
            <a:r>
              <a:rPr lang="en-US" sz="1800" dirty="0" err="1" smtClean="0">
                <a:cs typeface="2  Baran" panose="00000400000000000000" pitchFamily="2" charset="-78"/>
              </a:rPr>
              <a:t>CaEDTA</a:t>
            </a:r>
            <a:r>
              <a:rPr lang="en-US" sz="1800" dirty="0" smtClean="0">
                <a:cs typeface="2  Baran" panose="00000400000000000000" pitchFamily="2" charset="-78"/>
              </a:rPr>
              <a:t> (73-110 mg/kg)، </a:t>
            </a:r>
            <a:r>
              <a:rPr lang="fa-IR" sz="1800" dirty="0" smtClean="0">
                <a:cs typeface="2  Baran" panose="00000400000000000000" pitchFamily="2" charset="-78"/>
              </a:rPr>
              <a:t>ساکسیمر (10-35 </a:t>
            </a:r>
            <a:r>
              <a:rPr lang="en-US" sz="1800" dirty="0" smtClean="0">
                <a:cs typeface="2  Baran" panose="00000400000000000000" pitchFamily="2" charset="-78"/>
              </a:rPr>
              <a:t>mg/kg).</a:t>
            </a:r>
          </a:p>
          <a:p>
            <a:pPr marL="0" indent="0" algn="r" rtl="1">
              <a:buNone/>
            </a:pPr>
            <a:r>
              <a:rPr lang="en-US" sz="1800" dirty="0" smtClean="0">
                <a:cs typeface="2  Baran" panose="00000400000000000000" pitchFamily="2" charset="-78"/>
              </a:rPr>
              <a:t>- </a:t>
            </a:r>
            <a:r>
              <a:rPr lang="fa-IR" sz="1800" dirty="0" smtClean="0">
                <a:cs typeface="2  Baran" panose="00000400000000000000" pitchFamily="2" charset="-78"/>
              </a:rPr>
              <a:t>تیامین (2-2000 </a:t>
            </a:r>
            <a:r>
              <a:rPr lang="en-US" sz="1800" dirty="0" smtClean="0">
                <a:cs typeface="2  Baran" panose="00000400000000000000" pitchFamily="2" charset="-78"/>
              </a:rPr>
              <a:t>mg/day)، </a:t>
            </a:r>
            <a:r>
              <a:rPr lang="fa-IR" sz="1800" dirty="0" smtClean="0">
                <a:cs typeface="2  Baran" panose="00000400000000000000" pitchFamily="2" charset="-78"/>
              </a:rPr>
              <a:t>مراقبت حمایتی.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86413" y="78581"/>
            <a:ext cx="6529387" cy="6722267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3. </a:t>
            </a:r>
            <a:r>
              <a:rPr lang="fa-IR" sz="2000" dirty="0" smtClean="0">
                <a:cs typeface="2  Baran" panose="00000400000000000000" pitchFamily="2" charset="-78"/>
              </a:rPr>
              <a:t>سرب</a:t>
            </a:r>
            <a:r>
              <a:rPr lang="en-US" sz="2000" dirty="0" smtClean="0">
                <a:cs typeface="2  Baran" panose="00000400000000000000" pitchFamily="2" charset="-78"/>
              </a:rPr>
              <a:t>Lead </a:t>
            </a:r>
            <a:endParaRPr lang="fa-IR" sz="20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sz="20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سرب (</a:t>
            </a:r>
            <a:r>
              <a:rPr lang="en-US" sz="2000" dirty="0" err="1" smtClean="0">
                <a:cs typeface="2  Baran" panose="00000400000000000000" pitchFamily="2" charset="-78"/>
              </a:rPr>
              <a:t>Pb</a:t>
            </a:r>
            <a:r>
              <a:rPr lang="en-US" sz="2000" dirty="0" smtClean="0">
                <a:cs typeface="2  Baran" panose="00000400000000000000" pitchFamily="2" charset="-78"/>
              </a:rPr>
              <a:t>): </a:t>
            </a:r>
            <a:r>
              <a:rPr lang="fa-IR" sz="2000" dirty="0" smtClean="0">
                <a:cs typeface="2  Baran" panose="00000400000000000000" pitchFamily="2" charset="-78"/>
              </a:rPr>
              <a:t>فلز سنگین سمی، بدون نقش تغذیه‌ای.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منابع: باتری‌های اسیدی، رنگ‌های قدیمی، گلوله‌ها، آلودگی محیطی.</a:t>
            </a:r>
          </a:p>
          <a:p>
            <a:pPr marL="0" indent="0" algn="r" rtl="1">
              <a:buNone/>
            </a:pPr>
            <a:endParaRPr lang="fa-IR" sz="20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شایع در گاوها (خوردن باتری/مصالح)، سگ‌ها (اشیای سربی).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کاهش موارد به دلیل مقررات، اما آلودگی محیطی باقی است.</a:t>
            </a:r>
          </a:p>
          <a:p>
            <a:pPr marL="0" indent="0" algn="r" rtl="1">
              <a:buNone/>
            </a:pPr>
            <a:endParaRPr lang="fa-IR" sz="20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توکسیکوکینتیک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</a:t>
            </a:r>
            <a:r>
              <a:rPr lang="fa-IR" sz="2000" dirty="0" smtClean="0">
                <a:cs typeface="2  Baran" panose="00000400000000000000" pitchFamily="2" charset="-78"/>
              </a:rPr>
              <a:t> جذب : </a:t>
            </a:r>
            <a:r>
              <a:rPr lang="fa-IR" sz="2000" dirty="0" smtClean="0">
                <a:cs typeface="2  Baran" panose="00000400000000000000" pitchFamily="2" charset="-78"/>
              </a:rPr>
              <a:t>گوارشی (جوانان تا 90%)، ریوی (ذرات ریز).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</a:t>
            </a:r>
            <a:r>
              <a:rPr lang="fa-IR" sz="2000" dirty="0" smtClean="0">
                <a:cs typeface="2  Baran" panose="00000400000000000000" pitchFamily="2" charset="-78"/>
              </a:rPr>
              <a:t> توزیع : </a:t>
            </a:r>
            <a:r>
              <a:rPr lang="fa-IR" sz="2000" dirty="0" smtClean="0">
                <a:cs typeface="2  Baran" panose="00000400000000000000" pitchFamily="2" charset="-78"/>
              </a:rPr>
              <a:t>گلبول‌های قرمز، استخوان (90%)، عبور از سد خونی-مغزی.</a:t>
            </a:r>
          </a:p>
          <a:p>
            <a:pPr marL="0" indent="0" algn="r" rtl="1">
              <a:buNone/>
            </a:pPr>
            <a:r>
              <a:rPr lang="fa-IR" sz="2000" dirty="0" smtClean="0">
                <a:cs typeface="2  Baran" panose="00000400000000000000" pitchFamily="2" charset="-78"/>
              </a:rPr>
              <a:t>- </a:t>
            </a:r>
            <a:r>
              <a:rPr lang="fa-IR" sz="2000" dirty="0" smtClean="0">
                <a:cs typeface="2  Baran" panose="00000400000000000000" pitchFamily="2" charset="-78"/>
              </a:rPr>
              <a:t> دفع : </a:t>
            </a:r>
            <a:r>
              <a:rPr lang="fa-IR" sz="2000" dirty="0" smtClean="0">
                <a:cs typeface="2  Baran" panose="00000400000000000000" pitchFamily="2" charset="-78"/>
              </a:rPr>
              <a:t>صفراوی (کند)، ادراری (با شلاتور افزایش می‌یابد).</a:t>
            </a:r>
          </a:p>
          <a:p>
            <a:pPr marL="0" indent="0" algn="r" rtl="1">
              <a:buNone/>
            </a:pPr>
            <a:endParaRPr lang="fa-IR" sz="20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en-US" sz="20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9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673" y="759229"/>
            <a:ext cx="5798127" cy="5848740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علائم بالینی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عصبی: آتاکسی، لرزش، کوری (متیل‌جیوه).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کلیوی: نفریت، گلیکوزوری، آزوتمی.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گوارشی: التهاب، زخم.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تشخیص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خون/مو (متیل‌جیوه)، ادرار (فلزی/غیرآلی)، کبد/کلیه (</a:t>
            </a:r>
            <a:r>
              <a:rPr lang="en-US" dirty="0" smtClean="0">
                <a:cs typeface="2  Baran" panose="00000400000000000000" pitchFamily="2" charset="-78"/>
              </a:rPr>
              <a:t>postmortem).</a:t>
            </a:r>
          </a:p>
          <a:p>
            <a:pPr marL="0" indent="0" algn="r" rtl="1">
              <a:buNone/>
            </a:pPr>
            <a:endParaRPr lang="en-US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درمان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زغال فعال (1-3 </a:t>
            </a:r>
            <a:r>
              <a:rPr lang="en-US" dirty="0" smtClean="0">
                <a:cs typeface="2  Baran" panose="00000400000000000000" pitchFamily="2" charset="-78"/>
              </a:rPr>
              <a:t>g/kg)، </a:t>
            </a:r>
            <a:r>
              <a:rPr lang="fa-IR" dirty="0" smtClean="0">
                <a:cs typeface="2  Baran" panose="00000400000000000000" pitchFamily="2" charset="-78"/>
              </a:rPr>
              <a:t>شلاتور با دیمرکاپرول (3 </a:t>
            </a:r>
            <a:r>
              <a:rPr lang="en-US" dirty="0" smtClean="0">
                <a:cs typeface="2  Baran" panose="00000400000000000000" pitchFamily="2" charset="-78"/>
              </a:rPr>
              <a:t>mg/kg)، </a:t>
            </a:r>
            <a:r>
              <a:rPr lang="fa-IR" dirty="0" smtClean="0">
                <a:cs typeface="2  Baran" panose="00000400000000000000" pitchFamily="2" charset="-78"/>
              </a:rPr>
              <a:t>سدیم تیوسولفات.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آنتی‌اکسیدان‌ها (ویتامین </a:t>
            </a:r>
            <a:r>
              <a:rPr lang="en-US" dirty="0" smtClean="0">
                <a:cs typeface="2  Baran" panose="00000400000000000000" pitchFamily="2" charset="-78"/>
              </a:rPr>
              <a:t>E)، </a:t>
            </a:r>
            <a:r>
              <a:rPr lang="fa-IR" dirty="0" smtClean="0">
                <a:cs typeface="2  Baran" panose="00000400000000000000" pitchFamily="2" charset="-78"/>
              </a:rPr>
              <a:t>پشتیبانی مایعات.</a:t>
            </a:r>
            <a:endParaRPr lang="en-US" dirty="0">
              <a:cs typeface="2  Baran" panose="00000400000000000000" pitchFamily="2" charset="-78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3004"/>
            <a:ext cx="5897880" cy="6524971"/>
          </a:xfrm>
        </p:spPr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4. جیوه </a:t>
            </a:r>
            <a:r>
              <a:rPr lang="en-US" dirty="0" smtClean="0">
                <a:cs typeface="2  Baran" panose="00000400000000000000" pitchFamily="2" charset="-78"/>
              </a:rPr>
              <a:t>Mercury </a:t>
            </a: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جیوه (</a:t>
            </a:r>
            <a:r>
              <a:rPr lang="en-US" dirty="0" smtClean="0">
                <a:cs typeface="2  Baran" panose="00000400000000000000" pitchFamily="2" charset="-78"/>
              </a:rPr>
              <a:t>Hg): </a:t>
            </a:r>
            <a:r>
              <a:rPr lang="fa-IR" dirty="0" smtClean="0">
                <a:cs typeface="2  Baran" panose="00000400000000000000" pitchFamily="2" charset="-78"/>
              </a:rPr>
              <a:t>فلزی، غیرآلی، آلی (متیل‌جیوه سمی‌ترین).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منابع: ماهی‌های آلوده، قارچ‌کش‌ها، پانسمان زخم (اسب‌ها).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تجمع زیستی متیل‌جیوه در زنجیره غذایی (ماهی، پستانداران دریایی).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فاجعه میناماتا (1950): آسیب مغزی گسترده.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توکسیکوکینتیک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جذب : </a:t>
            </a:r>
            <a:r>
              <a:rPr lang="fa-IR" dirty="0" smtClean="0">
                <a:cs typeface="2  Baran" panose="00000400000000000000" pitchFamily="2" charset="-78"/>
              </a:rPr>
              <a:t>متیل‌جیوه (90-95%)، فلزی (80% ریوی)، غیرآلی (10-40%).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توزیع : </a:t>
            </a:r>
            <a:r>
              <a:rPr lang="fa-IR" dirty="0" smtClean="0">
                <a:cs typeface="2  Baran" panose="00000400000000000000" pitchFamily="2" charset="-78"/>
              </a:rPr>
              <a:t>کلیه، مغز، جنین؛ متیل‌جیوه از </a:t>
            </a:r>
            <a:r>
              <a:rPr lang="en-US" dirty="0" smtClean="0">
                <a:cs typeface="2  Baran" panose="00000400000000000000" pitchFamily="2" charset="-78"/>
              </a:rPr>
              <a:t>BBB/</a:t>
            </a:r>
            <a:r>
              <a:rPr lang="fa-IR" dirty="0" smtClean="0">
                <a:cs typeface="2  Baran" panose="00000400000000000000" pitchFamily="2" charset="-78"/>
              </a:rPr>
              <a:t>جفت عبور می‌کند.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دفع : </a:t>
            </a:r>
            <a:r>
              <a:rPr lang="fa-IR" dirty="0" smtClean="0">
                <a:cs typeface="2  Baran" panose="00000400000000000000" pitchFamily="2" charset="-78"/>
              </a:rPr>
              <a:t>مدفوع (غیرآلی)، ادرار، شیر.</a:t>
            </a:r>
          </a:p>
          <a:p>
            <a:pPr marL="0" indent="0" algn="r" rtl="1">
              <a:buNone/>
            </a:pPr>
            <a:endParaRPr lang="fa-IR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مکانیسم سمیت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اتصال به تیول‌ها → غیرفعال‌سازی آنزیم‌ها، استرس اکسیداتیو.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متیل‌جیوه: نوروتوکسیسیتی (دژنراسیون مخچه)، آپوپتوز.</a:t>
            </a:r>
          </a:p>
          <a:p>
            <a:pPr marL="0" indent="0" algn="r" rtl="1">
              <a:buNone/>
            </a:pPr>
            <a:r>
              <a:rPr lang="fa-IR" dirty="0" smtClean="0">
                <a:cs typeface="2  Baran" panose="00000400000000000000" pitchFamily="2" charset="-78"/>
              </a:rPr>
              <a:t>- غیرآلی: آسیب کلیوی/گوارشی.</a:t>
            </a:r>
          </a:p>
        </p:txBody>
      </p:sp>
    </p:spTree>
    <p:extLst>
      <p:ext uri="{BB962C8B-B14F-4D97-AF65-F5344CB8AC3E}">
        <p14:creationId xmlns:p14="http://schemas.microsoft.com/office/powerpoint/2010/main" val="26313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1481" y="977774"/>
            <a:ext cx="5938319" cy="5785165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endParaRPr lang="fa-IR" sz="24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Baran" panose="00000400000000000000" pitchFamily="2" charset="-78"/>
              </a:rPr>
              <a:t>سمیت</a:t>
            </a:r>
            <a:endParaRPr lang="fa-IR" sz="24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Baran" panose="00000400000000000000" pitchFamily="2" charset="-78"/>
              </a:rPr>
              <a:t>- دوز سمی: خوک/اسب/گاو ~2.2 </a:t>
            </a:r>
            <a:r>
              <a:rPr lang="en-US" sz="2400" dirty="0" smtClean="0">
                <a:cs typeface="2  Baran" panose="00000400000000000000" pitchFamily="2" charset="-78"/>
              </a:rPr>
              <a:t>g/kg، </a:t>
            </a:r>
            <a:r>
              <a:rPr lang="fa-IR" sz="2400" dirty="0" smtClean="0">
                <a:cs typeface="2  Baran" panose="00000400000000000000" pitchFamily="2" charset="-78"/>
              </a:rPr>
              <a:t>گوسفند ~6 </a:t>
            </a:r>
            <a:r>
              <a:rPr lang="en-US" sz="2400" dirty="0" smtClean="0">
                <a:cs typeface="2  Baran" panose="00000400000000000000" pitchFamily="2" charset="-78"/>
              </a:rPr>
              <a:t>g/kg.</a:t>
            </a:r>
          </a:p>
          <a:p>
            <a:pPr marL="0" indent="0" algn="r" rtl="1">
              <a:buNone/>
            </a:pPr>
            <a:r>
              <a:rPr lang="en-US" sz="2400" dirty="0" smtClean="0">
                <a:cs typeface="2  Baran" panose="00000400000000000000" pitchFamily="2" charset="-78"/>
              </a:rPr>
              <a:t>- </a:t>
            </a:r>
            <a:r>
              <a:rPr lang="fa-IR" sz="2400" dirty="0" smtClean="0">
                <a:cs typeface="2  Baran" panose="00000400000000000000" pitchFamily="2" charset="-78"/>
              </a:rPr>
              <a:t>علائم: بی‌اشتهایی، تشنگی، تشنج، آتاکسی، مرگ.</a:t>
            </a:r>
          </a:p>
          <a:p>
            <a:pPr marL="0" indent="0" algn="r" rtl="1">
              <a:buNone/>
            </a:pPr>
            <a:r>
              <a:rPr lang="fa-IR" sz="2400" dirty="0" smtClean="0">
                <a:cs typeface="2  Baran" panose="00000400000000000000" pitchFamily="2" charset="-78"/>
              </a:rPr>
              <a:t>- ضایعات: ادم مغزی، التهاب مننژ، سدیم مغز (&gt;2000 </a:t>
            </a:r>
            <a:r>
              <a:rPr lang="en-US" sz="2400" dirty="0" smtClean="0">
                <a:cs typeface="2  Baran" panose="00000400000000000000" pitchFamily="2" charset="-78"/>
              </a:rPr>
              <a:t>ppm).</a:t>
            </a:r>
          </a:p>
          <a:p>
            <a:pPr marL="0" indent="0" algn="r" rtl="1">
              <a:buNone/>
            </a:pPr>
            <a:endParaRPr lang="en-US" sz="24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Baran" panose="00000400000000000000" pitchFamily="2" charset="-78"/>
              </a:rPr>
              <a:t>درمان</a:t>
            </a:r>
            <a:endParaRPr lang="fa-IR" sz="24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dirty="0" smtClean="0">
                <a:cs typeface="2  Baran" panose="00000400000000000000" pitchFamily="2" charset="-78"/>
              </a:rPr>
              <a:t>- آب تدریجی (0.5% وزن بدن/ساعت)، کاهش سدیم سرم (0.5-1 </a:t>
            </a:r>
            <a:r>
              <a:rPr lang="en-US" sz="2400" dirty="0" err="1" smtClean="0">
                <a:cs typeface="2  Baran" panose="00000400000000000000" pitchFamily="2" charset="-78"/>
              </a:rPr>
              <a:t>mEq</a:t>
            </a:r>
            <a:r>
              <a:rPr lang="en-US" sz="2400" dirty="0" smtClean="0">
                <a:cs typeface="2  Baran" panose="00000400000000000000" pitchFamily="2" charset="-78"/>
              </a:rPr>
              <a:t>/L/h).</a:t>
            </a:r>
          </a:p>
          <a:p>
            <a:pPr marL="0" indent="0" algn="r" rtl="1">
              <a:buNone/>
            </a:pPr>
            <a:r>
              <a:rPr lang="en-US" sz="2400" dirty="0" smtClean="0">
                <a:cs typeface="2  Baran" panose="00000400000000000000" pitchFamily="2" charset="-78"/>
              </a:rPr>
              <a:t>- </a:t>
            </a:r>
            <a:r>
              <a:rPr lang="fa-IR" sz="2400" dirty="0" smtClean="0">
                <a:cs typeface="2  Baran" panose="00000400000000000000" pitchFamily="2" charset="-78"/>
              </a:rPr>
              <a:t>تنقیه آب گرم، فوروزماید، مانیتول (ادم مغزی).</a:t>
            </a:r>
            <a:endParaRPr lang="en-US" sz="2400" dirty="0">
              <a:cs typeface="2  Bara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172200" y="208230"/>
            <a:ext cx="5877962" cy="5968733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سدیم </a:t>
            </a:r>
            <a:r>
              <a:rPr lang="en-US" dirty="0" smtClean="0">
                <a:cs typeface="2  Baran" panose="00000400000000000000" pitchFamily="2" charset="-78"/>
              </a:rPr>
              <a:t>Salt </a:t>
            </a:r>
            <a:endParaRPr lang="fa-IR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- کلرید سدیم: ضروری برای تعادل اسمزی، اما مصرف بیش‌ازحد سمی.</a:t>
            </a: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- هیپرناترمی: حاد (مصرف ناگهانی)، مزمن (محدودیت آب).</a:t>
            </a:r>
          </a:p>
          <a:p>
            <a:pPr marL="0" indent="0" algn="r" rtl="1">
              <a:buNone/>
            </a:pPr>
            <a:endParaRPr lang="fa-IR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- منابع: بلوک‌های نمک، آب‌های زیرزمینی، آب دریا.</a:t>
            </a: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- حساس‌ترین: خوک، گاوهای شیرده (نیاز آب بالا).</a:t>
            </a:r>
          </a:p>
          <a:p>
            <a:pPr marL="0" indent="0" algn="r" rtl="1">
              <a:buNone/>
            </a:pPr>
            <a:endParaRPr lang="fa-IR" dirty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فارماکوکینتیک</a:t>
            </a:r>
          </a:p>
          <a:p>
            <a:pPr marL="0" indent="0" algn="r" rtl="1">
              <a:buNone/>
            </a:pPr>
            <a:r>
              <a:rPr lang="fa-IR" dirty="0">
                <a:cs typeface="2  Baran" panose="00000400000000000000" pitchFamily="2" charset="-78"/>
              </a:rPr>
              <a:t>- </a:t>
            </a:r>
            <a:r>
              <a:rPr lang="fa-IR" dirty="0" smtClean="0">
                <a:cs typeface="2  Baran" panose="00000400000000000000" pitchFamily="2" charset="-78"/>
              </a:rPr>
              <a:t> جذب : </a:t>
            </a:r>
            <a:r>
              <a:rPr lang="fa-IR" dirty="0">
                <a:cs typeface="2  Baran" panose="00000400000000000000" pitchFamily="2" charset="-78"/>
              </a:rPr>
              <a:t>90% از گوارش، توزیع در </a:t>
            </a:r>
            <a:r>
              <a:rPr lang="en-US" dirty="0">
                <a:cs typeface="2  Baran" panose="00000400000000000000" pitchFamily="2" charset="-78"/>
              </a:rPr>
              <a:t>ECF.</a:t>
            </a:r>
          </a:p>
          <a:p>
            <a:pPr marL="0" indent="0" algn="r" rtl="1">
              <a:buNone/>
            </a:pPr>
            <a:r>
              <a:rPr lang="en-US" dirty="0">
                <a:cs typeface="2  Baran" panose="00000400000000000000" pitchFamily="2" charset="-78"/>
              </a:rPr>
              <a:t>- </a:t>
            </a:r>
            <a:r>
              <a:rPr lang="en-US" dirty="0" smtClean="0">
                <a:cs typeface="2  Baran" panose="00000400000000000000" pitchFamily="2" charset="-78"/>
              </a:rPr>
              <a:t> </a:t>
            </a:r>
            <a:r>
              <a:rPr lang="fa-IR" dirty="0" smtClean="0">
                <a:cs typeface="2  Baran" panose="00000400000000000000" pitchFamily="2" charset="-78"/>
              </a:rPr>
              <a:t>مکانیسم : </a:t>
            </a:r>
            <a:r>
              <a:rPr lang="fa-IR" dirty="0">
                <a:cs typeface="2  Baran" panose="00000400000000000000" pitchFamily="2" charset="-78"/>
              </a:rPr>
              <a:t>افزایش اسمولاریته → تشنگی، ترشح </a:t>
            </a:r>
            <a:r>
              <a:rPr lang="en-US" dirty="0">
                <a:cs typeface="2  Baran" panose="00000400000000000000" pitchFamily="2" charset="-78"/>
              </a:rPr>
              <a:t>ADH.</a:t>
            </a:r>
          </a:p>
          <a:p>
            <a:pPr marL="0" indent="0" algn="r" rtl="1">
              <a:buNone/>
            </a:pPr>
            <a:r>
              <a:rPr lang="en-US" dirty="0">
                <a:cs typeface="2  Baran" panose="00000400000000000000" pitchFamily="2" charset="-78"/>
              </a:rPr>
              <a:t>- </a:t>
            </a:r>
            <a:r>
              <a:rPr lang="en-US" dirty="0" smtClean="0">
                <a:cs typeface="2  Baran" panose="00000400000000000000" pitchFamily="2" charset="-78"/>
              </a:rPr>
              <a:t> </a:t>
            </a:r>
            <a:r>
              <a:rPr lang="fa-IR" dirty="0" smtClean="0">
                <a:cs typeface="2  Baran" panose="00000400000000000000" pitchFamily="2" charset="-78"/>
              </a:rPr>
              <a:t>هیپرناترمی : </a:t>
            </a:r>
            <a:r>
              <a:rPr lang="fa-IR" dirty="0">
                <a:cs typeface="2  Baran" panose="00000400000000000000" pitchFamily="2" charset="-78"/>
              </a:rPr>
              <a:t>چروکیده‌شدن مغز، خونریزی، ادم مغزی (اصلاح سریع).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0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0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05047" y="975360"/>
            <a:ext cx="5814753" cy="5201603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علائم بالینی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حاد : </a:t>
            </a:r>
            <a:r>
              <a:rPr lang="fa-IR" sz="1600" dirty="0" smtClean="0">
                <a:cs typeface="2  Baran" panose="00000400000000000000" pitchFamily="2" charset="-78"/>
              </a:rPr>
              <a:t>کولیک، اسهال، شوک، مرگ.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مزمن : </a:t>
            </a:r>
            <a:r>
              <a:rPr lang="fa-IR" sz="1600" dirty="0" smtClean="0">
                <a:cs typeface="2  Baran" panose="00000400000000000000" pitchFamily="2" charset="-78"/>
              </a:rPr>
              <a:t>خستگی، دیسپنه، مفاصل متورم.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فنیل‌آرسنیک‌ها : </a:t>
            </a:r>
            <a:r>
              <a:rPr lang="fa-IR" sz="1600" dirty="0" smtClean="0">
                <a:cs typeface="2  Baran" panose="00000400000000000000" pitchFamily="2" charset="-78"/>
              </a:rPr>
              <a:t>ناهماهنگی، کوری، دمیلیناسیون.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تشخیص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آرسنیک کبد/کلیه (&gt;8-10 </a:t>
            </a:r>
            <a:r>
              <a:rPr lang="en-US" sz="1600" dirty="0" smtClean="0">
                <a:cs typeface="2  Baran" panose="00000400000000000000" pitchFamily="2" charset="-78"/>
              </a:rPr>
              <a:t>ppm)، </a:t>
            </a:r>
            <a:r>
              <a:rPr lang="fa-IR" sz="1600" dirty="0" smtClean="0">
                <a:cs typeface="2  Baran" panose="00000400000000000000" pitchFamily="2" charset="-78"/>
              </a:rPr>
              <a:t>ادرار/مدفوع (10-20 </a:t>
            </a:r>
            <a:r>
              <a:rPr lang="en-US" sz="1600" dirty="0" smtClean="0">
                <a:cs typeface="2  Baran" panose="00000400000000000000" pitchFamily="2" charset="-78"/>
              </a:rPr>
              <a:t>ppm).</a:t>
            </a:r>
          </a:p>
          <a:p>
            <a:pPr marL="0" indent="0" algn="r" rtl="1">
              <a:buNone/>
            </a:pPr>
            <a:endParaRPr lang="en-US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درمان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حذف منبع، شستشوی معده (بی‌کربنات سدیم 1%).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شلاتور: دیمرکاپرول (2.5-5 </a:t>
            </a:r>
            <a:r>
              <a:rPr lang="en-US" sz="1600" dirty="0" smtClean="0">
                <a:cs typeface="2  Baran" panose="00000400000000000000" pitchFamily="2" charset="-78"/>
              </a:rPr>
              <a:t>mg/kg)، </a:t>
            </a:r>
            <a:r>
              <a:rPr lang="fa-IR" sz="1600" dirty="0" smtClean="0">
                <a:cs typeface="2  Baran" panose="00000400000000000000" pitchFamily="2" charset="-78"/>
              </a:rPr>
              <a:t>تیوکتیک اسید، </a:t>
            </a:r>
            <a:r>
              <a:rPr lang="en-US" sz="1600" dirty="0" smtClean="0">
                <a:cs typeface="2  Baran" panose="00000400000000000000" pitchFamily="2" charset="-78"/>
              </a:rPr>
              <a:t>DMPS/DMSA.</a:t>
            </a:r>
          </a:p>
          <a:p>
            <a:pPr marL="0" indent="0" algn="r" rtl="1">
              <a:buNone/>
            </a:pPr>
            <a:endParaRPr lang="en-US" sz="1600" dirty="0">
              <a:cs typeface="2  Bara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199" y="77586"/>
            <a:ext cx="5875713" cy="673331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آرسنیک </a:t>
            </a:r>
            <a:r>
              <a:rPr lang="en-US" sz="1600" dirty="0" smtClean="0">
                <a:cs typeface="2  Baran" panose="00000400000000000000" pitchFamily="2" charset="-78"/>
              </a:rPr>
              <a:t>Arsenic </a:t>
            </a: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مقدمه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آرسنیک: متالوئید، سمی (آرسنیت &gt; آرسنات).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منابع: حشره‌کش‌ها، نگهدارنده‌های چوب، آب‌های زیرزمینی.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زمینه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مسمومیت از خطاهای انسانی (تغذیه ضایعات) یا آلودگی محیطی.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آرسنیت غیرآلی سمی‌ترین.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فارماکوکینتیک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جذب : </a:t>
            </a:r>
            <a:r>
              <a:rPr lang="fa-IR" sz="1600" dirty="0" smtClean="0">
                <a:cs typeface="2  Baran" panose="00000400000000000000" pitchFamily="2" charset="-78"/>
              </a:rPr>
              <a:t>آرسنات &gt; آرسنیت، گوارشی، محدود پوستی.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توزیع : </a:t>
            </a:r>
            <a:r>
              <a:rPr lang="fa-IR" sz="1600" dirty="0" smtClean="0">
                <a:cs typeface="2  Baran" panose="00000400000000000000" pitchFamily="2" charset="-78"/>
              </a:rPr>
              <a:t>کبد، طحال، کلیه، عبور از جفت.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دفع : </a:t>
            </a:r>
            <a:r>
              <a:rPr lang="fa-IR" sz="1600" dirty="0" smtClean="0">
                <a:cs typeface="2  Baran" panose="00000400000000000000" pitchFamily="2" charset="-78"/>
              </a:rPr>
              <a:t>ادرار (40-70%)، صفرا (آرسنیت).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مکانیسم سمیت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آرسنیت : </a:t>
            </a:r>
            <a:r>
              <a:rPr lang="fa-IR" sz="1600" dirty="0" smtClean="0">
                <a:cs typeface="2  Baran" panose="00000400000000000000" pitchFamily="2" charset="-78"/>
              </a:rPr>
              <a:t>مهار آنزیم‌های دی‌تیول، گشادشدگی عروق.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</a:t>
            </a:r>
            <a:r>
              <a:rPr lang="fa-IR" sz="1600" dirty="0" smtClean="0">
                <a:cs typeface="2  Baran" panose="00000400000000000000" pitchFamily="2" charset="-78"/>
              </a:rPr>
              <a:t> آرسنات : </a:t>
            </a:r>
            <a:r>
              <a:rPr lang="fa-IR" sz="1600" dirty="0" smtClean="0">
                <a:cs typeface="2  Baran" panose="00000400000000000000" pitchFamily="2" charset="-78"/>
              </a:rPr>
              <a:t>اختلال فسفریلاسیون اکسیداتیو.</a:t>
            </a:r>
          </a:p>
          <a:p>
            <a:pPr marL="0" indent="0" algn="r" rtl="1">
              <a:buNone/>
            </a:pPr>
            <a:r>
              <a:rPr lang="fa-IR" sz="1600" dirty="0" smtClean="0">
                <a:cs typeface="2  Baran" panose="00000400000000000000" pitchFamily="2" charset="-78"/>
              </a:rPr>
              <a:t>- اثرات: استرس اکسیداتیو، آپوپتوز، آسیب قلبی.</a:t>
            </a:r>
          </a:p>
          <a:p>
            <a:pPr marL="0" indent="0" algn="r" rtl="1">
              <a:buNone/>
            </a:pPr>
            <a:endParaRPr lang="fa-IR" sz="1600" dirty="0" smtClean="0">
              <a:cs typeface="2  Baran" panose="00000400000000000000" pitchFamily="2" charset="-78"/>
            </a:endParaRPr>
          </a:p>
          <a:p>
            <a:pPr marL="0" indent="0" algn="r" rtl="1">
              <a:buNone/>
            </a:pPr>
            <a:endParaRPr lang="en-US" sz="1600" dirty="0">
              <a:cs typeface="2  Ba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346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1309</Words>
  <Application>Microsoft Office PowerPoint</Application>
  <PresentationFormat>Widescreen</PresentationFormat>
  <Paragraphs>180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2  Baran</vt:lpstr>
      <vt:lpstr>Arial</vt:lpstr>
      <vt:lpstr>Calibri</vt:lpstr>
      <vt:lpstr>Calibri Light</vt:lpstr>
      <vt:lpstr>Office Theme</vt:lpstr>
      <vt:lpstr>مسمومیت با مواد معدنی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مسمومیت با مواد معدنی</dc:title>
  <dc:creator>surface</dc:creator>
  <cp:lastModifiedBy>surface</cp:lastModifiedBy>
  <cp:revision>8</cp:revision>
  <dcterms:created xsi:type="dcterms:W3CDTF">2025-10-19T11:51:10Z</dcterms:created>
  <dcterms:modified xsi:type="dcterms:W3CDTF">2025-10-19T12:50:03Z</dcterms:modified>
</cp:coreProperties>
</file>