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0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83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623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31851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756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8603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840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357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592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271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622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05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26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9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99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3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1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FD7EF-7FAA-45AE-910A-80E5C9D60141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D0565EE-B504-4A58-AF40-F77DE2B7AA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592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3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ar-SA" b="1" dirty="0">
                <a:cs typeface="2  Badr" panose="00000400000000000000" pitchFamily="2" charset="-78"/>
              </a:rPr>
              <a:t>همه‌گیرشناسی مسمومیت‌های حیوانی در </a:t>
            </a:r>
            <a:r>
              <a:rPr lang="ar-SA" b="1" dirty="0" smtClean="0">
                <a:cs typeface="2  Badr" panose="00000400000000000000" pitchFamily="2" charset="-78"/>
              </a:rPr>
              <a:t>ایالات متحده</a:t>
            </a:r>
            <a:r>
              <a:rPr lang="ar-SA" b="1" dirty="0">
                <a:cs typeface="2  Badr" panose="00000400000000000000" pitchFamily="2" charset="-78"/>
              </a:rPr>
              <a:t>، اروپا و آسیا</a:t>
            </a:r>
            <a:r>
              <a:rPr lang="en-US" dirty="0">
                <a:cs typeface="2  Badr" panose="00000400000000000000" pitchFamily="2" charset="-78"/>
              </a:rPr>
              <a:t/>
            </a:r>
            <a:br>
              <a:rPr lang="en-US" dirty="0">
                <a:cs typeface="2  Badr" panose="00000400000000000000" pitchFamily="2" charset="-78"/>
              </a:rPr>
            </a:b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7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"/>
            <a:ext cx="10515600" cy="662060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داروها و ترکیبات مرتبط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داروهای انسانی/دامپزشکی (</a:t>
            </a:r>
            <a:r>
              <a:rPr lang="fa-IR" dirty="0">
                <a:cs typeface="2  Badr" panose="00000400000000000000" pitchFamily="2" charset="-78"/>
              </a:rPr>
              <a:t>۲۰%</a:t>
            </a:r>
            <a:r>
              <a:rPr lang="ar-SA" dirty="0">
                <a:cs typeface="2  Badr" panose="00000400000000000000" pitchFamily="2" charset="-78"/>
              </a:rPr>
              <a:t> موارد)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عوامل شایع: </a:t>
            </a:r>
            <a:r>
              <a:rPr lang="en-US" dirty="0">
                <a:cs typeface="2  Badr" panose="00000400000000000000" pitchFamily="2" charset="-78"/>
              </a:rPr>
              <a:t> NSAID</a:t>
            </a:r>
            <a:r>
              <a:rPr lang="ar-SA" dirty="0">
                <a:cs typeface="2  Badr" panose="00000400000000000000" pitchFamily="2" charset="-78"/>
              </a:rPr>
              <a:t>ها، بنزودیازپین‌ها، باربیتورات‌ها؛ زولپیدم (انگلیس: مت‌هموگلوبینمی در سگ‌ها)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موارد:  ایورمکتین (سگ‌های کولی: حساسیت نژادی)، دوکسی‌سیکلین (گوساله‌ها: بلژیک)، دیازینون (گوسفندان: انگلیس)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خلاصه</a:t>
            </a:r>
            <a:r>
              <a:rPr lang="en-US" dirty="0">
                <a:cs typeface="2  Badr" panose="00000400000000000000" pitchFamily="2" charset="-78"/>
              </a:rPr>
              <a:t> ADE</a:t>
            </a:r>
            <a:r>
              <a:rPr lang="ar-SA" dirty="0">
                <a:cs typeface="2  Badr" panose="00000400000000000000" pitchFamily="2" charset="-78"/>
              </a:rPr>
              <a:t>ها مشابه آسیا (آنتی‌بیوتیک‌ها/ضد انگل‌ها </a:t>
            </a:r>
            <a:r>
              <a:rPr lang="fa-IR" dirty="0">
                <a:cs typeface="2  Badr" panose="00000400000000000000" pitchFamily="2" charset="-78"/>
              </a:rPr>
              <a:t>۴۰%)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 استفاده خارج از برچسب؛ نظارت فارماکوویژیلانس نیاز است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 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محصولات خانگی</a:t>
            </a:r>
            <a:endParaRPr lang="en-US" b="1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شایع در حیوانات خانگی (</a:t>
            </a:r>
            <a:r>
              <a:rPr lang="fa-IR" dirty="0">
                <a:cs typeface="2  Badr" panose="00000400000000000000" pitchFamily="2" charset="-78"/>
              </a:rPr>
              <a:t>۴۰%</a:t>
            </a:r>
            <a:r>
              <a:rPr lang="ar-SA" dirty="0">
                <a:cs typeface="2  Badr" panose="00000400000000000000" pitchFamily="2" charset="-78"/>
              </a:rPr>
              <a:t> موارد فرانسه: هیدروکربن‌ها، مواد شوینده)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عوامل:  سوخت خانگی، حلال‌ها (نقاشی)، اتیلن گلیکول (</a:t>
            </a:r>
            <a:r>
              <a:rPr lang="ar-SA" dirty="0" smtClean="0">
                <a:cs typeface="2  Badr" panose="00000400000000000000" pitchFamily="2" charset="-78"/>
              </a:rPr>
              <a:t>سگ‌ها</a:t>
            </a:r>
            <a:r>
              <a:rPr lang="fa-IR" dirty="0" smtClean="0">
                <a:cs typeface="2  Badr" panose="00000400000000000000" pitchFamily="2" charset="-78"/>
              </a:rPr>
              <a:t>و گربه ها</a:t>
            </a:r>
            <a:r>
              <a:rPr lang="ar-SA" dirty="0" smtClean="0">
                <a:cs typeface="2  Badr" panose="00000400000000000000" pitchFamily="2" charset="-78"/>
              </a:rPr>
              <a:t>)، </a:t>
            </a:r>
            <a:r>
              <a:rPr lang="en-US" dirty="0">
                <a:cs typeface="2  Badr" panose="00000400000000000000" pitchFamily="2" charset="-78"/>
              </a:rPr>
              <a:t>PTFE (</a:t>
            </a:r>
            <a:r>
              <a:rPr lang="ar-SA" dirty="0">
                <a:cs typeface="2  Badr" panose="00000400000000000000" pitchFamily="2" charset="-78"/>
              </a:rPr>
              <a:t>پرندگان: مرگ ناگهانی از پخت و پز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علائم:  گوارشی شدید، مرگ بالا (هیدروکربن‌ها در گربه‌ها)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 پیشگیری با ذخیره‌سازی ایمن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60629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22030"/>
            <a:ext cx="10515600" cy="626012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توکسین‌ها</a:t>
            </a:r>
            <a:endParaRPr lang="en-US" b="1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توکسین‌های گیاهی، حیوانی، قارچی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گیاهان:  لیلیوم (گربه‌ها: نارسایی کلیوی)، اولئاندر (سگ‌ها)، یو (اسب‌ها: بلژیک/فرانسه)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مایکوتوکسین‌ها:  در دام‌ها (بلژیک، چک: گاوها/خوک‌ها)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سایر:  بوتولیسم (پرندگان/دام‌ها)، سیانوباکتری‌ها (اسپانیا: مرگ جمعی پرندگان)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 گیاهان زینتی شایع؛ آزمایش خوراک در دام‌ها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 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سایر (نفت، خوراک، توکسین‌های دیگر)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نفت:  نشت</a:t>
            </a:r>
            <a:r>
              <a:rPr lang="en-US" dirty="0">
                <a:cs typeface="2  Badr" panose="00000400000000000000" pitchFamily="2" charset="-78"/>
              </a:rPr>
              <a:t> Erika/Prestige </a:t>
            </a:r>
            <a:r>
              <a:rPr lang="ar-SA" dirty="0">
                <a:cs typeface="2  Badr" panose="00000400000000000000" pitchFamily="2" charset="-78"/>
              </a:rPr>
              <a:t>فرانسه/اسپانیا: مرگ </a:t>
            </a:r>
            <a:r>
              <a:rPr lang="fa-IR" dirty="0">
                <a:cs typeface="2  Badr" panose="00000400000000000000" pitchFamily="2" charset="-78"/>
              </a:rPr>
              <a:t>۶۳۰۰۰–۲۳۰۰۰۰</a:t>
            </a:r>
            <a:r>
              <a:rPr lang="ar-SA" dirty="0">
                <a:cs typeface="2  Badr" panose="00000400000000000000" pitchFamily="2" charset="-78"/>
              </a:rPr>
              <a:t> پرنده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خوراک:  ملامین (خوک‌ها: اسپانیا)، یونوفورها (اسب‌ها: بلژیک)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توکسین‌های حیوانی:  نیش </a:t>
            </a:r>
            <a:r>
              <a:rPr lang="ar-SA" dirty="0" smtClean="0">
                <a:cs typeface="2  Badr" panose="00000400000000000000" pitchFamily="2" charset="-78"/>
              </a:rPr>
              <a:t>مار/قورباغه/ (</a:t>
            </a:r>
            <a:r>
              <a:rPr lang="ar-SA" dirty="0">
                <a:cs typeface="2  Badr" panose="00000400000000000000" pitchFamily="2" charset="-78"/>
              </a:rPr>
              <a:t>سگ‌ها: ایتالیا/اسپانیا)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73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>
                <a:cs typeface="2  Badr" panose="00000400000000000000" pitchFamily="2" charset="-78"/>
              </a:rPr>
              <a:t>آسیا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کمبود ‌گزارش و شکاف‌های داده‌ای:  آسیا فاقد مراکز کنترل مسمومیت دامپزشکی متمرکز است، که منجر به وابستگی به گزارش‌های موردی جداگانه، مطالعات دانشگاهی و مجلات محلی می‌شود. این امر منجر به برآوردهای ناقص از شیوع مسمومیت می‌گردد.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منابع اطلاعات:  داده‌ها از مراکز کنترل مسمومیت انسانی (در کشورهای توسعه‌یافته)، بخش‌های دامپزشکی، سازمان‌های حیات وحش و بررسی‌های همه‌گیرشناختی گاه‌به‌گاه به دست می‌آیند.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زمینه جهانی: در حالی که مسمومیت‌ها در سراسر جهان به دلیل صنعتی‌سازی افزایش یافته‌اند، کشورهای در حال توسعه آسیایی با خطرات بالاتری از مواجهه‌های تصادفی، عمدی یا محیطی روبرو هستند.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0042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90146"/>
            <a:ext cx="10515600" cy="633046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آفت‌کش‌ها (مواد شیمیایی کشاورزی و کودها)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آفت‌کش‌ها شایع‌ترین علت مسمومیت‌های عمدی حیوانی در آسیا هستند، که اغلب برای کشتن حیات وحش یا آفات استفاده می‌شوند اما گونه‌های غیرهدف را تحت تأثیر قرار می‌دهند.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شایع:  ارگانوفسفات‌ها (</a:t>
            </a:r>
            <a:r>
              <a:rPr lang="en-US" dirty="0">
                <a:cs typeface="2  Badr" panose="00000400000000000000" pitchFamily="2" charset="-78"/>
              </a:rPr>
              <a:t>OP</a:t>
            </a:r>
            <a:r>
              <a:rPr lang="ar-SA" dirty="0">
                <a:cs typeface="2  Badr" panose="00000400000000000000" pitchFamily="2" charset="-78"/>
              </a:rPr>
              <a:t>ها) مانند مالاتیون، پاراتیون، فورات؛ کاربامات‌ها؛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 (فسفید روی/آلومینیوم، ضد انعقادها مانند وارفارین)؛ علف‌کش‌ها (پاراکوات)؛ </a:t>
            </a:r>
            <a:r>
              <a:rPr lang="en-US" dirty="0">
                <a:cs typeface="2  Badr" panose="00000400000000000000" pitchFamily="2" charset="-78"/>
              </a:rPr>
              <a:t>fumigant</a:t>
            </a:r>
            <a:r>
              <a:rPr lang="ar-SA" dirty="0">
                <a:cs typeface="2  Badr" panose="00000400000000000000" pitchFamily="2" charset="-78"/>
              </a:rPr>
              <a:t>ها.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گونه‌های تحت تأثیر:  سگ‌ها (شایع‌ترین در موارد ضد انعقاد)، دام‌ها (گاوها، گاومیش‌ها)، حیات وحش (ببرها، پلنگ‌ها، کرگدن‌ها، پرندگان، دوزیستان).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همه‌گیرشناسی و موارد: 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طعمه‌گذاری عمدی: در هند، </a:t>
            </a:r>
            <a:r>
              <a:rPr lang="en-US" dirty="0">
                <a:cs typeface="2  Badr" panose="00000400000000000000" pitchFamily="2" charset="-78"/>
              </a:rPr>
              <a:t>OP</a:t>
            </a:r>
            <a:r>
              <a:rPr lang="ar-SA" dirty="0">
                <a:cs typeface="2  Badr" panose="00000400000000000000" pitchFamily="2" charset="-78"/>
              </a:rPr>
              <a:t>ها و کاربامات‌ها برای مسموم کردن گوشت‌خواران بزرگ (مانند ببرها از طریق طعمه‌های آغشته به فورات، منجر به مسمومیت ثانویه).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مواجهه‌های تصادفی: فسفید آلومینیوم شایع در هند و ایران، باعث شوک، میوکاردیت و نارسایی چندارگانی در دام‌ها.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سنگاپور (</a:t>
            </a:r>
            <a:r>
              <a:rPr lang="fa-IR" dirty="0">
                <a:cs typeface="2  Badr" panose="00000400000000000000" pitchFamily="2" charset="-78"/>
              </a:rPr>
              <a:t>۲۰۱۳): </a:t>
            </a:r>
            <a:r>
              <a:rPr lang="ar-SA" dirty="0">
                <a:cs typeface="2  Badr" panose="00000400000000000000" pitchFamily="2" charset="-78"/>
              </a:rPr>
              <a:t>هفت سگ ولگرد مسموم/مجروح؛ افزایش موارد آزار حیوانات.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</a:t>
            </a:r>
            <a:r>
              <a:rPr lang="fa-IR" dirty="0" smtClean="0">
                <a:cs typeface="2  Badr" panose="00000400000000000000" pitchFamily="2" charset="-78"/>
              </a:rPr>
              <a:t>آمار </a:t>
            </a:r>
            <a:r>
              <a:rPr lang="ar-SA" dirty="0" smtClean="0">
                <a:cs typeface="2  Badr" panose="00000400000000000000" pitchFamily="2" charset="-78"/>
              </a:rPr>
              <a:t>طعمه</a:t>
            </a:r>
            <a:r>
              <a:rPr lang="ar-SA" dirty="0">
                <a:cs typeface="2  Badr" panose="00000400000000000000" pitchFamily="2" charset="-78"/>
              </a:rPr>
              <a:t>: </a:t>
            </a:r>
            <a:r>
              <a:rPr lang="en-US" dirty="0">
                <a:cs typeface="2  Badr" panose="00000400000000000000" pitchFamily="2" charset="-78"/>
              </a:rPr>
              <a:t>OP</a:t>
            </a:r>
            <a:r>
              <a:rPr lang="ar-SA" dirty="0">
                <a:cs typeface="2  Badr" panose="00000400000000000000" pitchFamily="2" charset="-78"/>
              </a:rPr>
              <a:t>ها/کاربامات‌ها (</a:t>
            </a:r>
            <a:r>
              <a:rPr lang="fa-IR" dirty="0">
                <a:cs typeface="2  Badr" panose="00000400000000000000" pitchFamily="2" charset="-78"/>
              </a:rPr>
              <a:t>۴۸%)</a:t>
            </a:r>
            <a:r>
              <a:rPr lang="ar-SA" dirty="0">
                <a:cs typeface="2  Badr" panose="00000400000000000000" pitchFamily="2" charset="-78"/>
              </a:rPr>
              <a:t>، ضد انعقادها (</a:t>
            </a:r>
            <a:r>
              <a:rPr lang="fa-IR" dirty="0">
                <a:cs typeface="2  Badr" panose="00000400000000000000" pitchFamily="2" charset="-78"/>
              </a:rPr>
              <a:t>۱۸%)</a:t>
            </a:r>
            <a:r>
              <a:rPr lang="ar-SA" dirty="0">
                <a:cs typeface="2  Badr" panose="00000400000000000000" pitchFamily="2" charset="-78"/>
              </a:rPr>
              <a:t>، فسفید روی (</a:t>
            </a:r>
            <a:r>
              <a:rPr lang="fa-IR" dirty="0">
                <a:cs typeface="2  Badr" panose="00000400000000000000" pitchFamily="2" charset="-78"/>
              </a:rPr>
              <a:t>۱۲%).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علائم بالینی: ترشح بزاق، اسهال، گرفتگی عضلانی، تنگی نفس، ریزش مو، مشکلات عصبی (مانند کوری، تلوتلو خوردن).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7399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353" y="110148"/>
            <a:ext cx="10515600" cy="742707"/>
          </a:xfrm>
        </p:spPr>
        <p:txBody>
          <a:bodyPr>
            <a:normAutofit/>
          </a:bodyPr>
          <a:lstStyle/>
          <a:p>
            <a:pPr algn="r"/>
            <a:r>
              <a:rPr lang="ar-SA" b="1" dirty="0" smtClean="0">
                <a:cs typeface="2  Badr" panose="00000400000000000000" pitchFamily="2" charset="-78"/>
              </a:rPr>
              <a:t>فلزات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49008" y="923192"/>
            <a:ext cx="6822830" cy="5790102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فلزاتی مانند سرب (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ar-SA" dirty="0">
                <a:cs typeface="2  Badr" panose="00000400000000000000" pitchFamily="2" charset="-78"/>
              </a:rPr>
              <a:t>)، جیوه (</a:t>
            </a:r>
            <a:r>
              <a:rPr lang="en-US" dirty="0">
                <a:cs typeface="2  Badr" panose="00000400000000000000" pitchFamily="2" charset="-78"/>
              </a:rPr>
              <a:t>Hg</a:t>
            </a:r>
            <a:r>
              <a:rPr lang="ar-SA" dirty="0">
                <a:cs typeface="2  Badr" panose="00000400000000000000" pitchFamily="2" charset="-78"/>
              </a:rPr>
              <a:t>)، آرسنیک (</a:t>
            </a:r>
            <a:r>
              <a:rPr lang="en-US" dirty="0">
                <a:cs typeface="2  Badr" panose="00000400000000000000" pitchFamily="2" charset="-78"/>
              </a:rPr>
              <a:t>As</a:t>
            </a:r>
            <a:r>
              <a:rPr lang="ar-SA" dirty="0">
                <a:cs typeface="2  Badr" panose="00000400000000000000" pitchFamily="2" charset="-78"/>
              </a:rPr>
              <a:t>) و مس (</a:t>
            </a:r>
            <a:r>
              <a:rPr lang="en-US" dirty="0">
                <a:cs typeface="2  Badr" panose="00000400000000000000" pitchFamily="2" charset="-78"/>
              </a:rPr>
              <a:t>Cu</a:t>
            </a:r>
            <a:r>
              <a:rPr lang="ar-SA" dirty="0">
                <a:cs typeface="2  Badr" panose="00000400000000000000" pitchFamily="2" charset="-78"/>
              </a:rPr>
              <a:t>) باعث مسمومیت‌های حاد/مزمن از طریق آلودگی صنعتی، خوراک/آب آلوده یا مهمات می‌شوند.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</a:t>
            </a:r>
            <a:r>
              <a:rPr lang="ar-SA" b="1" dirty="0">
                <a:cs typeface="2  Badr" panose="00000400000000000000" pitchFamily="2" charset="-78"/>
              </a:rPr>
              <a:t>سرب (</a:t>
            </a:r>
            <a:r>
              <a:rPr lang="en-US" b="1" dirty="0" err="1">
                <a:cs typeface="2  Badr" panose="00000400000000000000" pitchFamily="2" charset="-78"/>
              </a:rPr>
              <a:t>Pb</a:t>
            </a:r>
            <a:r>
              <a:rPr lang="ar-SA" b="1" dirty="0">
                <a:cs typeface="2  Badr" panose="00000400000000000000" pitchFamily="2" charset="-78"/>
              </a:rPr>
              <a:t>)**: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ذوب‌خانه‌های صنعتی، رنگ، مهمات (مانند گلوله‌های شات‌گان در پرندگان).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هند (گاوها/گاومیش‌ها نزدیک ذوب‌خانه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ar-SA" dirty="0">
                <a:cs typeface="2  Badr" panose="00000400000000000000" pitchFamily="2" charset="-78"/>
              </a:rPr>
              <a:t>-روی: فشار دادن سر، ترشح بزاق، سطوح بالای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/Cd</a:t>
            </a:r>
            <a:r>
              <a:rPr lang="ar-SA" dirty="0">
                <a:cs typeface="2  Badr" panose="00000400000000000000" pitchFamily="2" charset="-78"/>
              </a:rPr>
              <a:t> در خون/شیر). ژاپن (</a:t>
            </a:r>
            <a:r>
              <a:rPr lang="fa-IR" dirty="0">
                <a:cs typeface="2  Badr" panose="00000400000000000000" pitchFamily="2" charset="-78"/>
              </a:rPr>
              <a:t>۱۹۹۴–۹۷: ۴%</a:t>
            </a:r>
            <a:r>
              <a:rPr lang="ar-SA" dirty="0">
                <a:cs typeface="2  Badr" panose="00000400000000000000" pitchFamily="2" charset="-78"/>
              </a:rPr>
              <a:t> پرندگان شکارشده با گلوله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ar-SA" dirty="0">
                <a:cs typeface="2  Badr" panose="00000400000000000000" pitchFamily="2" charset="-78"/>
              </a:rPr>
              <a:t>؛ </a:t>
            </a:r>
            <a:r>
              <a:rPr lang="fa-IR" dirty="0">
                <a:cs typeface="2  Badr" panose="00000400000000000000" pitchFamily="2" charset="-78"/>
              </a:rPr>
              <a:t>۳۴%</a:t>
            </a:r>
            <a:r>
              <a:rPr lang="ar-SA" dirty="0">
                <a:cs typeface="2  Badr" panose="00000400000000000000" pitchFamily="2" charset="-78"/>
              </a:rPr>
              <a:t> قوها/غازها از مسمومیت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ar-SA" dirty="0">
                <a:cs typeface="2  Badr" panose="00000400000000000000" pitchFamily="2" charset="-78"/>
              </a:rPr>
              <a:t> مردند). عقاب‌های هوکایدو مسموم شده توسط گلوله‌های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ar-SA" dirty="0">
                <a:cs typeface="2  Badr" panose="00000400000000000000" pitchFamily="2" charset="-78"/>
              </a:rPr>
              <a:t> از لاشه‌های گوزن (</a:t>
            </a:r>
            <a:r>
              <a:rPr lang="fa-IR" dirty="0">
                <a:cs typeface="2  Badr" panose="00000400000000000000" pitchFamily="2" charset="-78"/>
              </a:rPr>
              <a:t>۱۲۹</a:t>
            </a:r>
            <a:r>
              <a:rPr lang="ar-SA" dirty="0">
                <a:cs typeface="2  Badr" panose="00000400000000000000" pitchFamily="2" charset="-78"/>
              </a:rPr>
              <a:t> مرگ تا </a:t>
            </a:r>
            <a:r>
              <a:rPr lang="fa-IR" dirty="0">
                <a:cs typeface="2  Badr" panose="00000400000000000000" pitchFamily="2" charset="-78"/>
              </a:rPr>
              <a:t>۲۰۰۷).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کم‌خونی، مشکلات عصبی، عملکرد ضعیف؛ گوساله‌ها حساس‌تر.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</a:t>
            </a:r>
            <a:r>
              <a:rPr lang="ar-SA" b="1" dirty="0">
                <a:cs typeface="2  Badr" panose="00000400000000000000" pitchFamily="2" charset="-78"/>
              </a:rPr>
              <a:t>جیوه (</a:t>
            </a:r>
            <a:r>
              <a:rPr lang="en-US" b="1" dirty="0">
                <a:cs typeface="2  Badr" panose="00000400000000000000" pitchFamily="2" charset="-78"/>
              </a:rPr>
              <a:t>Hg</a:t>
            </a:r>
            <a:r>
              <a:rPr lang="ar-SA" dirty="0">
                <a:cs typeface="2  Badr" panose="00000400000000000000" pitchFamily="2" charset="-78"/>
              </a:rPr>
              <a:t>)**: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قارچ‌کش‌ها (مانند دانه‌های آغشته به </a:t>
            </a:r>
            <a:r>
              <a:rPr lang="en-US" dirty="0" err="1">
                <a:cs typeface="2  Badr" panose="00000400000000000000" pitchFamily="2" charset="-78"/>
              </a:rPr>
              <a:t>Ceresan</a:t>
            </a:r>
            <a:r>
              <a:rPr lang="ar-SA" dirty="0">
                <a:cs typeface="2  Badr" panose="00000400000000000000" pitchFamily="2" charset="-78"/>
              </a:rPr>
              <a:t>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ژاپن (</a:t>
            </a:r>
            <a:r>
              <a:rPr lang="fa-IR" dirty="0">
                <a:cs typeface="2  Badr" panose="00000400000000000000" pitchFamily="2" charset="-78"/>
              </a:rPr>
              <a:t>۱۹۵۵: </a:t>
            </a:r>
            <a:r>
              <a:rPr lang="ar-SA" dirty="0">
                <a:cs typeface="2  Badr" panose="00000400000000000000" pitchFamily="2" charset="-78"/>
              </a:rPr>
              <a:t>شیوع در گاوهای شیری با تنگی نفس، ریزش مو، ترشح بزاق؛ </a:t>
            </a:r>
            <a:r>
              <a:rPr lang="fa-IR" dirty="0">
                <a:cs typeface="2  Badr" panose="00000400000000000000" pitchFamily="2" charset="-78"/>
              </a:rPr>
              <a:t>۸/۲۹</a:t>
            </a:r>
            <a:r>
              <a:rPr lang="ar-SA" dirty="0">
                <a:cs typeface="2  Badr" panose="00000400000000000000" pitchFamily="2" charset="-78"/>
              </a:rPr>
              <a:t> مرگ).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وابسته به گونه (مانند مشکلات کلیوی در سگ‌ها؛ گوارشی/عصبی در گربه‌ها/خوک‌ها).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</a:t>
            </a:r>
            <a:r>
              <a:rPr lang="ar-SA" b="1" dirty="0">
                <a:cs typeface="2  Badr" panose="00000400000000000000" pitchFamily="2" charset="-78"/>
              </a:rPr>
              <a:t>آرسنیک (</a:t>
            </a:r>
            <a:r>
              <a:rPr lang="en-US" b="1" dirty="0">
                <a:cs typeface="2  Badr" panose="00000400000000000000" pitchFamily="2" charset="-78"/>
              </a:rPr>
              <a:t>As</a:t>
            </a:r>
            <a:r>
              <a:rPr lang="ar-SA" b="1" dirty="0">
                <a:cs typeface="2  Badr" panose="00000400000000000000" pitchFamily="2" charset="-78"/>
              </a:rPr>
              <a:t>)</a:t>
            </a:r>
            <a:r>
              <a:rPr lang="ar-SA" dirty="0">
                <a:cs typeface="2  Badr" panose="00000400000000000000" pitchFamily="2" charset="-78"/>
              </a:rPr>
              <a:t>**: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آلودگی آب زیرزمینی، آفت‌کش‌ها.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ایران (حاد/فوق‌حاد در گاوها/گوسفندان/سگ‌ها: مرگ ناگهانی، تحریک دستگاه گوارش).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ناراحتی گوارشی؛ درمان حمایتی لازم.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</a:t>
            </a:r>
            <a:r>
              <a:rPr lang="ar-SA" b="1" dirty="0">
                <a:cs typeface="2  Badr" panose="00000400000000000000" pitchFamily="2" charset="-78"/>
              </a:rPr>
              <a:t>مس (</a:t>
            </a:r>
            <a:r>
              <a:rPr lang="en-US" b="1" dirty="0">
                <a:cs typeface="2  Badr" panose="00000400000000000000" pitchFamily="2" charset="-78"/>
              </a:rPr>
              <a:t>Cu</a:t>
            </a:r>
            <a:r>
              <a:rPr lang="ar-SA" b="1" dirty="0">
                <a:cs typeface="2  Badr" panose="00000400000000000000" pitchFamily="2" charset="-78"/>
              </a:rPr>
              <a:t>)</a:t>
            </a:r>
            <a:r>
              <a:rPr lang="ar-SA" dirty="0">
                <a:cs typeface="2  Badr" panose="00000400000000000000" pitchFamily="2" charset="-78"/>
              </a:rPr>
              <a:t>**: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خوراک‌های با </a:t>
            </a:r>
            <a:r>
              <a:rPr lang="en-US" dirty="0">
                <a:cs typeface="2  Badr" panose="00000400000000000000" pitchFamily="2" charset="-78"/>
              </a:rPr>
              <a:t>Cu</a:t>
            </a:r>
            <a:r>
              <a:rPr lang="ar-SA" dirty="0">
                <a:cs typeface="2  Badr" panose="00000400000000000000" pitchFamily="2" charset="-78"/>
              </a:rPr>
              <a:t> بالا، آفت‌کش‌ها، کود مرغی.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هند (بزها با مخلوط معدنی </a:t>
            </a:r>
            <a:r>
              <a:rPr lang="fa-IR" dirty="0">
                <a:cs typeface="2  Badr" panose="00000400000000000000" pitchFamily="2" charset="-78"/>
              </a:rPr>
              <a:t>۳۰۵۰ </a:t>
            </a:r>
            <a:r>
              <a:rPr lang="en-US" dirty="0">
                <a:cs typeface="2  Badr" panose="00000400000000000000" pitchFamily="2" charset="-78"/>
              </a:rPr>
              <a:t>ppm Cu</a:t>
            </a:r>
            <a:r>
              <a:rPr lang="fa-IR" dirty="0">
                <a:cs typeface="2  Badr" panose="00000400000000000000" pitchFamily="2" charset="-78"/>
              </a:rPr>
              <a:t>: </a:t>
            </a:r>
            <a:r>
              <a:rPr lang="ar-SA" dirty="0">
                <a:cs typeface="2  Badr" panose="00000400000000000000" pitchFamily="2" charset="-78"/>
              </a:rPr>
              <a:t>بی‌اشتهایی، درازکشیدن، علائم عصبی؛ </a:t>
            </a:r>
            <a:r>
              <a:rPr lang="fa-IR" dirty="0">
                <a:cs typeface="2  Badr" panose="00000400000000000000" pitchFamily="2" charset="-78"/>
              </a:rPr>
              <a:t>۹</a:t>
            </a:r>
            <a:r>
              <a:rPr lang="ar-SA" dirty="0">
                <a:cs typeface="2  Badr" panose="00000400000000000000" pitchFamily="2" charset="-78"/>
              </a:rPr>
              <a:t> مرگ).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مزمن در گوسفندان (انباشت کبد منجر به بحران همولیتیک).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جدول: شیوع مسمومیت‌های فلزی در موارد منتخب آسیایی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 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0677" y="1899138"/>
            <a:ext cx="5181600" cy="3235569"/>
          </a:xfrm>
        </p:spPr>
        <p:txBody>
          <a:bodyPr>
            <a:normAutofit fontScale="62500" lnSpcReduction="20000"/>
          </a:bodyPr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 فلز | گونه‌های شایع تحت تأثیر | علائم کلیدی | مناطق مثال |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|-----|-----------------------------|--------------|-------------|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 </a:t>
            </a:r>
            <a:r>
              <a:rPr lang="en-US" dirty="0" err="1" smtClean="0">
                <a:cs typeface="2  Badr" panose="00000400000000000000" pitchFamily="2" charset="-78"/>
              </a:rPr>
              <a:t>Pb</a:t>
            </a:r>
            <a:r>
              <a:rPr lang="ar-SA" dirty="0" smtClean="0">
                <a:cs typeface="2  Badr" panose="00000400000000000000" pitchFamily="2" charset="-78"/>
              </a:rPr>
              <a:t>  | گاوها، گاومیش‌ها، پرندگان، عقاب‌ها | عصبی (فشار دادن سر)، کم‌خونی، ریزش مو | هند، ژاپن |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 </a:t>
            </a:r>
            <a:r>
              <a:rPr lang="en-US" dirty="0" smtClean="0">
                <a:cs typeface="2  Badr" panose="00000400000000000000" pitchFamily="2" charset="-78"/>
              </a:rPr>
              <a:t>Hg</a:t>
            </a:r>
            <a:r>
              <a:rPr lang="ar-SA" dirty="0" smtClean="0">
                <a:cs typeface="2  Badr" panose="00000400000000000000" pitchFamily="2" charset="-78"/>
              </a:rPr>
              <a:t>  | گاوها، سگ‌ها               | تنگی نفس، ترشح بزاق، نارسایی کلیوی | ژاپن، هند |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 </a:t>
            </a:r>
            <a:r>
              <a:rPr lang="en-US" dirty="0" smtClean="0">
                <a:cs typeface="2  Badr" panose="00000400000000000000" pitchFamily="2" charset="-78"/>
              </a:rPr>
              <a:t>As</a:t>
            </a:r>
            <a:r>
              <a:rPr lang="ar-SA" dirty="0" smtClean="0">
                <a:cs typeface="2  Badr" panose="00000400000000000000" pitchFamily="2" charset="-78"/>
              </a:rPr>
              <a:t>  | گاوها، گوسفندان، سگ‌ها    | مرگ ناگهانی، تحریک گوارشی | ایران |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| </a:t>
            </a:r>
            <a:r>
              <a:rPr lang="en-US" dirty="0" smtClean="0">
                <a:cs typeface="2  Badr" panose="00000400000000000000" pitchFamily="2" charset="-78"/>
              </a:rPr>
              <a:t>Cu</a:t>
            </a:r>
            <a:r>
              <a:rPr lang="ar-SA" dirty="0" smtClean="0">
                <a:cs typeface="2  Badr" panose="00000400000000000000" pitchFamily="2" charset="-78"/>
              </a:rPr>
              <a:t>  | گوسفندان، بزها            | بی‌اشتهایی، درازکشیدن، همولیز | هند |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731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>
                <a:cs typeface="2  Badr" panose="00000400000000000000" pitchFamily="2" charset="-78"/>
              </a:rPr>
              <a:t>غیرفلزات و شبه‌فلزات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547446"/>
            <a:ext cx="10515600" cy="5152291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اینها </a:t>
            </a:r>
            <a:r>
              <a:rPr lang="ar-SA" dirty="0">
                <a:cs typeface="2  Badr" panose="00000400000000000000" pitchFamily="2" charset="-78"/>
              </a:rPr>
              <a:t>شامل سلنیوم (</a:t>
            </a:r>
            <a:r>
              <a:rPr lang="en-US" dirty="0">
                <a:cs typeface="2  Badr" panose="00000400000000000000" pitchFamily="2" charset="-78"/>
              </a:rPr>
              <a:t>Se</a:t>
            </a:r>
            <a:r>
              <a:rPr lang="ar-SA" dirty="0">
                <a:cs typeface="2  Badr" panose="00000400000000000000" pitchFamily="2" charset="-78"/>
              </a:rPr>
              <a:t>)، نیترات/نیتريت، و فلوراید هستند، اغلب از آلودگی خاک/آب در مناطق مستعد خشکسالی.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</a:t>
            </a:r>
            <a:r>
              <a:rPr lang="ar-SA" b="1" u="sng" dirty="0">
                <a:cs typeface="2  Badr" panose="00000400000000000000" pitchFamily="2" charset="-78"/>
              </a:rPr>
              <a:t>سلنیوم</a:t>
            </a:r>
            <a:r>
              <a:rPr lang="ar-SA" b="1" dirty="0">
                <a:cs typeface="2  Badr" panose="00000400000000000000" pitchFamily="2" charset="-78"/>
              </a:rPr>
              <a:t> (</a:t>
            </a:r>
            <a:r>
              <a:rPr lang="en-US" b="1" dirty="0">
                <a:cs typeface="2  Badr" panose="00000400000000000000" pitchFamily="2" charset="-78"/>
              </a:rPr>
              <a:t>Se</a:t>
            </a:r>
            <a:r>
              <a:rPr lang="ar-SA" dirty="0">
                <a:cs typeface="2  Badr" panose="00000400000000000000" pitchFamily="2" charset="-78"/>
              </a:rPr>
              <a:t>)**: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گیاهان با </a:t>
            </a:r>
            <a:r>
              <a:rPr lang="en-US" dirty="0">
                <a:cs typeface="2  Badr" panose="00000400000000000000" pitchFamily="2" charset="-78"/>
              </a:rPr>
              <a:t>Se</a:t>
            </a:r>
            <a:r>
              <a:rPr lang="ar-SA" dirty="0">
                <a:cs typeface="2  Badr" panose="00000400000000000000" pitchFamily="2" charset="-78"/>
              </a:rPr>
              <a:t> بالا در جنوب آسیا (مانند هند، نپال).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گوساله‌های گاومیش (سطوح خون </a:t>
            </a:r>
            <a:r>
              <a:rPr lang="en-US" dirty="0">
                <a:cs typeface="2  Badr" panose="00000400000000000000" pitchFamily="2" charset="-78"/>
              </a:rPr>
              <a:t>Se &gt;</a:t>
            </a:r>
            <a:r>
              <a:rPr lang="fa-IR" dirty="0">
                <a:cs typeface="2  Badr" panose="00000400000000000000" pitchFamily="2" charset="-78"/>
              </a:rPr>
              <a:t>۲ </a:t>
            </a:r>
            <a:r>
              <a:rPr lang="en-US" dirty="0">
                <a:cs typeface="2  Badr" panose="00000400000000000000" pitchFamily="2" charset="-78"/>
              </a:rPr>
              <a:t>µg/mL</a:t>
            </a:r>
            <a:r>
              <a:rPr lang="fa-IR" dirty="0">
                <a:cs typeface="2  Badr" panose="00000400000000000000" pitchFamily="2" charset="-78"/>
              </a:rPr>
              <a:t>: </a:t>
            </a:r>
            <a:r>
              <a:rPr lang="ar-SA" dirty="0">
                <a:cs typeface="2  Badr" panose="00000400000000000000" pitchFamily="2" charset="-78"/>
              </a:rPr>
              <a:t>اثرات نامطلوب؛ &gt;</a:t>
            </a:r>
            <a:r>
              <a:rPr lang="fa-IR" dirty="0">
                <a:cs typeface="2  Badr" panose="00000400000000000000" pitchFamily="2" charset="-78"/>
              </a:rPr>
              <a:t>۳.۴ </a:t>
            </a:r>
            <a:r>
              <a:rPr lang="en-US" dirty="0">
                <a:cs typeface="2  Badr" panose="00000400000000000000" pitchFamily="2" charset="-78"/>
              </a:rPr>
              <a:t>µg/mL</a:t>
            </a:r>
            <a:r>
              <a:rPr lang="fa-IR" dirty="0">
                <a:cs typeface="2  Badr" panose="00000400000000000000" pitchFamily="2" charset="-78"/>
              </a:rPr>
              <a:t>: </a:t>
            </a:r>
            <a:r>
              <a:rPr lang="ar-SA" dirty="0">
                <a:cs typeface="2  Badr" panose="00000400000000000000" pitchFamily="2" charset="-78"/>
              </a:rPr>
              <a:t>مرگ). "بیماری قلیایی" در گاوها/اسب‌ها؛ "لنگش کور" در گوسفندان.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ریزش مو، ریزش سم، لنگش، آتاکسی.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- </a:t>
            </a:r>
            <a:r>
              <a:rPr lang="ar-SA" b="1" u="sng" dirty="0">
                <a:cs typeface="2  Badr" panose="00000400000000000000" pitchFamily="2" charset="-78"/>
              </a:rPr>
              <a:t> نیترات/نیتريت: 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علوفه‌های آلوده (مانند یونجه، ذرت) یا آب.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هند (</a:t>
            </a:r>
            <a:r>
              <a:rPr lang="fa-IR" dirty="0">
                <a:cs typeface="2  Badr" panose="00000400000000000000" pitchFamily="2" charset="-78"/>
              </a:rPr>
              <a:t>۱۴</a:t>
            </a:r>
            <a:r>
              <a:rPr lang="ar-SA" dirty="0">
                <a:cs typeface="2  Badr" panose="00000400000000000000" pitchFamily="2" charset="-78"/>
              </a:rPr>
              <a:t> حیوان دورگه از علوفه </a:t>
            </a:r>
            <a:r>
              <a:rPr lang="en-US" dirty="0" err="1">
                <a:cs typeface="2  Badr" panose="00000400000000000000" pitchFamily="2" charset="-78"/>
              </a:rPr>
              <a:t>Bajari</a:t>
            </a:r>
            <a:r>
              <a:rPr lang="ar-SA" dirty="0">
                <a:cs typeface="2  Badr" panose="00000400000000000000" pitchFamily="2" charset="-78"/>
              </a:rPr>
              <a:t> مردند؛ خوک‌ها با مرگ‌های ناگهانی). اردن (</a:t>
            </a:r>
            <a:r>
              <a:rPr lang="fa-IR" dirty="0">
                <a:cs typeface="2  Badr" panose="00000400000000000000" pitchFamily="2" charset="-78"/>
              </a:rPr>
              <a:t>۲۳</a:t>
            </a:r>
            <a:r>
              <a:rPr lang="ar-SA" dirty="0">
                <a:cs typeface="2  Badr" panose="00000400000000000000" pitchFamily="2" charset="-78"/>
              </a:rPr>
              <a:t> مورد گاو: سقط جنین، مت‌هموگلوبینمی).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تنگی نفس، غشاهای مخاطی قهوه‌ای، سقط جنین؛ نشخوارکنندگان حساس‌تر.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</a:t>
            </a:r>
            <a:r>
              <a:rPr lang="ar-SA" b="1" u="sng" dirty="0">
                <a:cs typeface="2  Badr" panose="00000400000000000000" pitchFamily="2" charset="-78"/>
              </a:rPr>
              <a:t>فلوروزیس</a:t>
            </a:r>
            <a:r>
              <a:rPr lang="ar-SA" dirty="0">
                <a:cs typeface="2  Badr" panose="00000400000000000000" pitchFamily="2" charset="-78"/>
              </a:rPr>
              <a:t>: 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منابع: آب زیرزمینی در هند، پاکستان (مانند کوره‌های آجر که فلوراید منتشر می‌کنند).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لکه‌دار شدن دندان (دندان‌های زرد-قهوه‌ای)، مشکلات اسکلتی (لنگش، برآمدگی‌ها)، غیراسکلتی (اسهال، اختلالات تولیدمثلی).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 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آزمایش آب/خاک؛ گاومیش‌ها بیشتر از گاوها تحت تأثیر؛ حیوانات جوان حساس.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974242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9085"/>
            <a:ext cx="10515600" cy="558787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داروها و ترکیبات مرتبط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مسمومیت‌ها از استفاده خارج از برچسب، بیش‌مصرفی یا داروهای انسانی؛ بدون فارماکوویژیلانس در اکثر کشورهای آسیایی.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عوامل شایع:  </a:t>
            </a:r>
            <a:r>
              <a:rPr lang="en-US" dirty="0">
                <a:cs typeface="2  Badr" panose="00000400000000000000" pitchFamily="2" charset="-78"/>
              </a:rPr>
              <a:t>NSAID</a:t>
            </a:r>
            <a:r>
              <a:rPr lang="ar-SA" dirty="0">
                <a:cs typeface="2  Badr" panose="00000400000000000000" pitchFamily="2" charset="-78"/>
              </a:rPr>
              <a:t>ها (دیکلوفناک: کاهش کرکس‌ها در هند/پاکستان/نپال)، آنتی‌بیوتیک‌ها، ضد انگل‌ها، ویتامین‌ها.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دیکلوفناک باعث کاهش </a:t>
            </a:r>
            <a:r>
              <a:rPr lang="fa-IR" dirty="0">
                <a:cs typeface="2  Badr" panose="00000400000000000000" pitchFamily="2" charset="-78"/>
              </a:rPr>
              <a:t>۹۹%</a:t>
            </a:r>
            <a:r>
              <a:rPr lang="ar-SA" dirty="0">
                <a:cs typeface="2  Badr" panose="00000400000000000000" pitchFamily="2" charset="-78"/>
              </a:rPr>
              <a:t> جمعیت کرکس‌ها (تغذیه از لاشه‌های آلوده). هند (</a:t>
            </a:r>
            <a:r>
              <a:rPr lang="en-US" dirty="0">
                <a:cs typeface="2  Badr" panose="00000400000000000000" pitchFamily="2" charset="-78"/>
              </a:rPr>
              <a:t>ADE</a:t>
            </a:r>
            <a:r>
              <a:rPr lang="ar-SA" dirty="0">
                <a:cs typeface="2  Badr" panose="00000400000000000000" pitchFamily="2" charset="-78"/>
              </a:rPr>
              <a:t>ها: </a:t>
            </a:r>
            <a:r>
              <a:rPr lang="fa-IR" dirty="0">
                <a:cs typeface="2  Badr" panose="00000400000000000000" pitchFamily="2" charset="-78"/>
              </a:rPr>
              <a:t>۳۷%</a:t>
            </a:r>
            <a:r>
              <a:rPr lang="ar-SA" dirty="0">
                <a:cs typeface="2  Badr" panose="00000400000000000000" pitchFamily="2" charset="-78"/>
              </a:rPr>
              <a:t> آنتی‌میکروبیال‌ها/ضد انگل‌ها؛ </a:t>
            </a:r>
            <a:r>
              <a:rPr lang="fa-IR" dirty="0">
                <a:cs typeface="2  Badr" panose="00000400000000000000" pitchFamily="2" charset="-78"/>
              </a:rPr>
              <a:t>۲%</a:t>
            </a:r>
            <a:r>
              <a:rPr lang="ar-SA" dirty="0">
                <a:cs typeface="2  Badr" panose="00000400000000000000" pitchFamily="2" charset="-78"/>
              </a:rPr>
              <a:t> واکسن‌ها).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علائم: نارسایی کلیوی در کرکس‌ها؛ عصبی در فیل‌ها (کتامین).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حیوانات همراه:  داده‌های ایالات متحده اشاره شده (غذاها/داروهایی مانند استامینوفن، ایبوپروفن سگ‌ها/گربه‌ها را مسموم می‌کنند).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 </a:t>
            </a: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مایکوتوکسین‌ها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متابولیت‌های ثانویه قارچی (مانند آفلاتوکسین‌ها، اوکراتوکسین‌ها) در خوراک؛ زیان‌های سنگین در طیور/دام.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 عوامل شایع:  آفلاتوکسین‌ها، فومونیسین‌ها، </a:t>
            </a:r>
            <a:r>
              <a:rPr lang="ar-SA" dirty="0" smtClean="0">
                <a:cs typeface="2  Badr" panose="00000400000000000000" pitchFamily="2" charset="-78"/>
              </a:rPr>
              <a:t>ز</a:t>
            </a:r>
            <a:r>
              <a:rPr lang="fa-IR" dirty="0" smtClean="0">
                <a:cs typeface="2  Badr" panose="00000400000000000000" pitchFamily="2" charset="-78"/>
              </a:rPr>
              <a:t>یر</a:t>
            </a:r>
            <a:r>
              <a:rPr lang="ar-SA" dirty="0" smtClean="0">
                <a:cs typeface="2  Badr" panose="00000400000000000000" pitchFamily="2" charset="-78"/>
              </a:rPr>
              <a:t>النون</a:t>
            </a:r>
            <a:r>
              <a:rPr lang="ar-SA" dirty="0">
                <a:cs typeface="2  Badr" panose="00000400000000000000" pitchFamily="2" charset="-78"/>
              </a:rPr>
              <a:t>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  - موارد: سگ‌ها (حساس به اوکراتوکسین)، گوسفندان (</a:t>
            </a:r>
            <a:r>
              <a:rPr lang="fa-IR" dirty="0">
                <a:cs typeface="2  Badr" panose="00000400000000000000" pitchFamily="2" charset="-78"/>
              </a:rPr>
              <a:t>۶۰%</a:t>
            </a:r>
            <a:r>
              <a:rPr lang="ar-SA" dirty="0">
                <a:cs typeface="2  Badr" panose="00000400000000000000" pitchFamily="2" charset="-78"/>
              </a:rPr>
              <a:t> مرگ از اگزمای صورت)، طیور (کاهش رشد/کارایی خوراک، باقی‌مانده‌ها در تخم/گوشت).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>
              <a:buNone/>
            </a:pPr>
            <a:r>
              <a:rPr lang="ar-SA" dirty="0">
                <a:cs typeface="2  Badr" panose="00000400000000000000" pitchFamily="2" charset="-78"/>
              </a:rPr>
              <a:t>- پیامدها:  اثرات اقتصادی؛ آزمایش خوراک در آب و هوای مرطوب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257801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185" y="96715"/>
            <a:ext cx="11107615" cy="6567854"/>
          </a:xfrm>
        </p:spPr>
        <p:txBody>
          <a:bodyPr>
            <a:normAutofit fontScale="85000" lnSpcReduction="20000"/>
          </a:bodyPr>
          <a:lstStyle/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 </a:t>
            </a: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گیاهان سمی 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احتمالاً گیاهانی مانند لانتانا، اولئاندر را پوشش می‌دهد؛ شایع در حیوانات </a:t>
            </a:r>
            <a:r>
              <a:rPr lang="fa-IR" dirty="0" smtClean="0">
                <a:cs typeface="2  Badr" panose="00000400000000000000" pitchFamily="2" charset="-78"/>
              </a:rPr>
              <a:t>مرتعی </a:t>
            </a:r>
            <a:r>
              <a:rPr lang="ar-SA" dirty="0" smtClean="0">
                <a:cs typeface="2  Badr" panose="00000400000000000000" pitchFamily="2" charset="-78"/>
              </a:rPr>
              <a:t>با </a:t>
            </a:r>
            <a:r>
              <a:rPr lang="ar-SA" dirty="0">
                <a:cs typeface="2  Badr" panose="00000400000000000000" pitchFamily="2" charset="-78"/>
              </a:rPr>
              <a:t>علائمی مانند حساسیت به نور، مشکلات قلبی.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 </a:t>
            </a: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گیاهان سمی خانگی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چندین گونه‌ی گیاه خانگی در </a:t>
            </a:r>
            <a:r>
              <a:rPr lang="ar-SA" b="1" dirty="0">
                <a:cs typeface="2  Badr" panose="00000400000000000000" pitchFamily="2" charset="-78"/>
              </a:rPr>
              <a:t>مسمومیت حیوانات خانگی</a:t>
            </a:r>
            <a:r>
              <a:rPr lang="ar-SA" dirty="0">
                <a:cs typeface="2  Badr" panose="00000400000000000000" pitchFamily="2" charset="-78"/>
              </a:rPr>
              <a:t> نقش دارند. از مهم‌ترین آن‌ها می‌توان به خانواده‌های </a:t>
            </a:r>
            <a:r>
              <a:rPr lang="en-US" b="1" dirty="0" err="1">
                <a:cs typeface="2  Badr" panose="00000400000000000000" pitchFamily="2" charset="-78"/>
              </a:rPr>
              <a:t>Liliaceae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و </a:t>
            </a:r>
            <a:r>
              <a:rPr lang="en-US" b="1" dirty="0" err="1">
                <a:cs typeface="2  Badr" panose="00000400000000000000" pitchFamily="2" charset="-78"/>
              </a:rPr>
              <a:t>Araceae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اشاره کرد</a:t>
            </a:r>
            <a:r>
              <a:rPr lang="en-US" dirty="0">
                <a:cs typeface="2  Badr" panose="00000400000000000000" pitchFamily="2" charset="-78"/>
              </a:rPr>
              <a:t>.</a:t>
            </a:r>
            <a:br>
              <a:rPr lang="en-US" dirty="0">
                <a:cs typeface="2  Badr" panose="00000400000000000000" pitchFamily="2" charset="-78"/>
              </a:rPr>
            </a:br>
            <a:r>
              <a:rPr lang="ar-SA" dirty="0">
                <a:cs typeface="2  Badr" panose="00000400000000000000" pitchFamily="2" charset="-78"/>
              </a:rPr>
              <a:t>گیاهان زیر از جمله موارد گزارش‌شده‌ی مسمومیت هستند</a:t>
            </a:r>
            <a:r>
              <a:rPr lang="en-US" dirty="0">
                <a:cs typeface="2  Badr" panose="00000400000000000000" pitchFamily="2" charset="-78"/>
              </a:rPr>
              <a:t>:</a:t>
            </a: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خرزهره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Nerium</a:t>
            </a:r>
            <a:r>
              <a:rPr lang="en-US" b="1" dirty="0">
                <a:cs typeface="2  Badr" panose="00000400000000000000" pitchFamily="2" charset="-78"/>
              </a:rPr>
              <a:t> oleander)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لوبیای کرچک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Ricinus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communis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تاتوره یا جیمسون وید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Datura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stramonium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در موارد نادر، گیاهان زینتی دیگری نیز باعث مسمومیت می‌شوند، از جمله</a:t>
            </a:r>
            <a:r>
              <a:rPr lang="en-US" dirty="0">
                <a:cs typeface="2  Badr" panose="00000400000000000000" pitchFamily="2" charset="-78"/>
              </a:rPr>
              <a:t>:</a:t>
            </a: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دیفن‌باخیا</a:t>
            </a:r>
            <a:r>
              <a:rPr lang="en-US" b="1" dirty="0">
                <a:cs typeface="2  Badr" panose="00000400000000000000" pitchFamily="2" charset="-78"/>
              </a:rPr>
              <a:t> (Dieffenbachia spp.)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فیکوس بنجامین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Ficus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benjamina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پیتوسپوروم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Pittosporum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tobira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پوانستیا یا گل کریسمس</a:t>
            </a:r>
            <a:r>
              <a:rPr lang="en-US" b="1" dirty="0">
                <a:cs typeface="2  Badr" panose="00000400000000000000" pitchFamily="2" charset="-78"/>
              </a:rPr>
              <a:t> (Euphorbia </a:t>
            </a:r>
            <a:r>
              <a:rPr lang="en-US" b="1" dirty="0" err="1">
                <a:cs typeface="2  Badr" panose="00000400000000000000" pitchFamily="2" charset="-78"/>
              </a:rPr>
              <a:t>pulcherrima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رودودندرون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Rhododendrum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hirsutum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سوسن ببری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Lilium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tigrinum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یاسمن</a:t>
            </a:r>
            <a:r>
              <a:rPr lang="en-US" b="1" dirty="0">
                <a:cs typeface="2  Badr" panose="00000400000000000000" pitchFamily="2" charset="-78"/>
              </a:rPr>
              <a:t> (</a:t>
            </a:r>
            <a:r>
              <a:rPr lang="en-US" b="1" dirty="0" err="1">
                <a:cs typeface="2  Badr" panose="00000400000000000000" pitchFamily="2" charset="-78"/>
              </a:rPr>
              <a:t>Jasminum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officinalis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lvl="0" indent="0" algn="r" rtl="1">
              <a:buNone/>
            </a:pPr>
            <a:r>
              <a:rPr lang="ar-SA" b="1" dirty="0">
                <a:cs typeface="2  Badr" panose="00000400000000000000" pitchFamily="2" charset="-78"/>
              </a:rPr>
              <a:t>گل تانسیرگ‌وُرت یا علف</a:t>
            </a:r>
            <a:r>
              <a:rPr lang="en-US" b="1" dirty="0">
                <a:cs typeface="2  Badr" panose="00000400000000000000" pitchFamily="2" charset="-78"/>
              </a:rPr>
              <a:t> ragwort (</a:t>
            </a:r>
            <a:r>
              <a:rPr lang="en-US" b="1" dirty="0" err="1">
                <a:cs typeface="2  Badr" panose="00000400000000000000" pitchFamily="2" charset="-78"/>
              </a:rPr>
              <a:t>Senecio</a:t>
            </a:r>
            <a:r>
              <a:rPr lang="en-US" b="1" dirty="0">
                <a:cs typeface="2  Badr" panose="00000400000000000000" pitchFamily="2" charset="-78"/>
              </a:rPr>
              <a:t> </a:t>
            </a:r>
            <a:r>
              <a:rPr lang="en-US" b="1" dirty="0" err="1">
                <a:cs typeface="2  Badr" panose="00000400000000000000" pitchFamily="2" charset="-78"/>
              </a:rPr>
              <a:t>jacobaea</a:t>
            </a:r>
            <a:r>
              <a:rPr lang="en-US" b="1" dirty="0">
                <a:cs typeface="2  Badr" panose="00000400000000000000" pitchFamily="2" charset="-78"/>
              </a:rPr>
              <a:t>)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خرزهره</a:t>
            </a:r>
            <a:r>
              <a:rPr lang="en-US" dirty="0">
                <a:cs typeface="2  Badr" panose="00000400000000000000" pitchFamily="2" charset="-78"/>
              </a:rPr>
              <a:t> (Oleander) </a:t>
            </a:r>
            <a:r>
              <a:rPr lang="ar-SA" dirty="0">
                <a:cs typeface="2  Badr" panose="00000400000000000000" pitchFamily="2" charset="-78"/>
              </a:rPr>
              <a:t>به‌ویژه به‌عنوان علت مسمومیت در </a:t>
            </a:r>
            <a:r>
              <a:rPr lang="ar-SA" b="1" dirty="0">
                <a:cs typeface="2  Badr" panose="00000400000000000000" pitchFamily="2" charset="-78"/>
              </a:rPr>
              <a:t>سگ‌ها</a:t>
            </a:r>
            <a:r>
              <a:rPr lang="ar-SA" dirty="0">
                <a:cs typeface="2  Badr" panose="00000400000000000000" pitchFamily="2" charset="-78"/>
              </a:rPr>
              <a:t> شناخته شده </a:t>
            </a:r>
            <a:r>
              <a:rPr lang="ar-SA" dirty="0" smtClean="0">
                <a:cs typeface="2  Badr" panose="00000400000000000000" pitchFamily="2" charset="-78"/>
              </a:rPr>
              <a:t>است</a:t>
            </a:r>
            <a:r>
              <a:rPr lang="en-US" dirty="0">
                <a:cs typeface="2  Badr" panose="00000400000000000000" pitchFamily="2" charset="-78"/>
              </a:rPr>
              <a:t/>
            </a:r>
            <a:br>
              <a:rPr lang="en-US" dirty="0">
                <a:cs typeface="2  Badr" panose="00000400000000000000" pitchFamily="2" charset="-78"/>
              </a:rPr>
            </a:br>
            <a:r>
              <a:rPr lang="ar-SA" dirty="0">
                <a:cs typeface="2  Badr" panose="00000400000000000000" pitchFamily="2" charset="-78"/>
              </a:rPr>
              <a:t>این گیاه حاوی </a:t>
            </a:r>
            <a:r>
              <a:rPr lang="ar-SA" b="1" dirty="0">
                <a:cs typeface="2  Badr" panose="00000400000000000000" pitchFamily="2" charset="-78"/>
              </a:rPr>
              <a:t>گلیکوزیدهای قلبی</a:t>
            </a:r>
            <a:r>
              <a:rPr lang="ar-SA" dirty="0">
                <a:cs typeface="2  Badr" panose="00000400000000000000" pitchFamily="2" charset="-78"/>
              </a:rPr>
              <a:t> است که باعث </a:t>
            </a:r>
            <a:r>
              <a:rPr lang="ar-SA" b="1" dirty="0">
                <a:cs typeface="2  Badr" panose="00000400000000000000" pitchFamily="2" charset="-78"/>
              </a:rPr>
              <a:t>اختلالات شدید در ریتم قلب، استفراغ، و مرگ ناگهانی</a:t>
            </a:r>
            <a:r>
              <a:rPr lang="ar-SA" dirty="0">
                <a:cs typeface="2  Badr" panose="00000400000000000000" pitchFamily="2" charset="-78"/>
              </a:rPr>
              <a:t> در حیوانات می‌شود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419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>
                <a:cs typeface="2  Badr" panose="00000400000000000000" pitchFamily="2" charset="-78"/>
              </a:rPr>
              <a:t>آمریکا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en-US" dirty="0">
              <a:cs typeface="2  Badr" panose="00000400000000000000" pitchFamily="2" charset="-78"/>
            </a:endParaRPr>
          </a:p>
          <a:p>
            <a:pPr algn="r" rtl="1"/>
            <a:r>
              <a:rPr lang="ar-SA" dirty="0">
                <a:cs typeface="2  Badr" panose="00000400000000000000" pitchFamily="2" charset="-78"/>
              </a:rPr>
              <a:t>عدم مرکز گزارش مرکزی؛ داده‌ها عمدتاً از مراکز کنترل مسمومیت انسانی/حیوانی</a:t>
            </a:r>
            <a:r>
              <a:rPr lang="en-US" dirty="0">
                <a:cs typeface="2  Badr" panose="00000400000000000000" pitchFamily="2" charset="-78"/>
              </a:rPr>
              <a:t> (APCC ASPCA) </a:t>
            </a:r>
            <a:r>
              <a:rPr lang="ar-SA" dirty="0">
                <a:cs typeface="2  Badr" panose="00000400000000000000" pitchFamily="2" charset="-78"/>
              </a:rPr>
              <a:t>و نظرسنجی‌های بیمارستان‌های دامپزشکی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algn="r" rtl="1"/>
            <a:r>
              <a:rPr lang="ar-SA" dirty="0">
                <a:cs typeface="2  Badr" panose="00000400000000000000" pitchFamily="2" charset="-78"/>
              </a:rPr>
              <a:t>بیشتر مواجهه‌ها (</a:t>
            </a:r>
            <a:r>
              <a:rPr lang="fa-IR" dirty="0">
                <a:cs typeface="2  Badr" panose="00000400000000000000" pitchFamily="2" charset="-78"/>
              </a:rPr>
              <a:t>۹۰%) </a:t>
            </a:r>
            <a:r>
              <a:rPr lang="ar-SA" dirty="0">
                <a:cs typeface="2  Badr" panose="00000400000000000000" pitchFamily="2" charset="-78"/>
              </a:rPr>
              <a:t>بدون علامت؛ مسمومیت‌ها عمدتاً تصادفی (</a:t>
            </a:r>
            <a:r>
              <a:rPr lang="fa-IR" dirty="0">
                <a:cs typeface="2  Badr" panose="00000400000000000000" pitchFamily="2" charset="-78"/>
              </a:rPr>
              <a:t>۹۰%)</a:t>
            </a:r>
            <a:r>
              <a:rPr lang="ar-SA" dirty="0">
                <a:cs typeface="2  Badr" panose="00000400000000000000" pitchFamily="2" charset="-78"/>
              </a:rPr>
              <a:t>، حاد، خوراکی (</a:t>
            </a:r>
            <a:r>
              <a:rPr lang="fa-IR" dirty="0">
                <a:cs typeface="2  Badr" panose="00000400000000000000" pitchFamily="2" charset="-78"/>
              </a:rPr>
              <a:t>۷۰-۹۵%)</a:t>
            </a:r>
            <a:r>
              <a:rPr lang="ar-SA" dirty="0">
                <a:cs typeface="2  Badr" panose="00000400000000000000" pitchFamily="2" charset="-78"/>
              </a:rPr>
              <a:t>، در خانه یا نزدیک آن؛ کمتر از </a:t>
            </a:r>
            <a:r>
              <a:rPr lang="fa-IR" dirty="0">
                <a:cs typeface="2  Badr" panose="00000400000000000000" pitchFamily="2" charset="-78"/>
              </a:rPr>
              <a:t>۱%</a:t>
            </a:r>
            <a:r>
              <a:rPr lang="ar-SA" dirty="0">
                <a:cs typeface="2  Badr" panose="00000400000000000000" pitchFamily="2" charset="-78"/>
              </a:rPr>
              <a:t> عمدی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algn="r" rtl="1"/>
            <a:r>
              <a:rPr lang="ar-SA" dirty="0">
                <a:cs typeface="2  Badr" panose="00000400000000000000" pitchFamily="2" charset="-78"/>
              </a:rPr>
              <a:t>افزایش در تابستان (به دلیل دسترسی بیشتر به فضای باز، گیاهان، حشرات، آفت‌کش‌ها) و دسامبر (تعطیلات: شکلات، لیلیوم). 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149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>
                <a:cs typeface="2  Badr" panose="00000400000000000000" pitchFamily="2" charset="-78"/>
              </a:rPr>
              <a:t>گونه‌های درگیر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سگ‌ها و گربه‌ها </a:t>
            </a:r>
            <a:r>
              <a:rPr lang="fa-IR" dirty="0">
                <a:cs typeface="2  Badr" panose="00000400000000000000" pitchFamily="2" charset="-78"/>
              </a:rPr>
              <a:t>۹۰-۹۸%</a:t>
            </a:r>
            <a:r>
              <a:rPr lang="ar-SA" dirty="0">
                <a:cs typeface="2  Badr" panose="00000400000000000000" pitchFamily="2" charset="-78"/>
              </a:rPr>
              <a:t> موارد را تشکیل می‌دهند؛ سایر گونه‌ها (اسب‌ها، پرندگان، دام‌ها، حیات وحش) </a:t>
            </a:r>
            <a:r>
              <a:rPr lang="fa-IR" dirty="0">
                <a:cs typeface="2  Badr" panose="00000400000000000000" pitchFamily="2" charset="-78"/>
              </a:rPr>
              <a:t>۲-۱۰%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سگ‌ها: </a:t>
            </a:r>
            <a:r>
              <a:rPr lang="fa-IR" dirty="0">
                <a:cs typeface="2  Badr" panose="00000400000000000000" pitchFamily="2" charset="-78"/>
              </a:rPr>
              <a:t>۷۰-۸۰%</a:t>
            </a:r>
            <a:r>
              <a:rPr lang="ar-SA" dirty="0">
                <a:cs typeface="2  Badr" panose="00000400000000000000" pitchFamily="2" charset="-78"/>
              </a:rPr>
              <a:t> موارد؛ بدون تمایل جنسیتی؛ سن زیر </a:t>
            </a:r>
            <a:r>
              <a:rPr lang="fa-IR" dirty="0">
                <a:cs typeface="2  Badr" panose="00000400000000000000" pitchFamily="2" charset="-78"/>
              </a:rPr>
              <a:t>۱</a:t>
            </a:r>
            <a:r>
              <a:rPr lang="ar-SA" dirty="0">
                <a:cs typeface="2  Badr" panose="00000400000000000000" pitchFamily="2" charset="-78"/>
              </a:rPr>
              <a:t> سال شایع‌ترین (به دلیل کنجکاوی)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نژادها: لابرادورها بیش‌ترین (</a:t>
            </a:r>
            <a:r>
              <a:rPr lang="fa-IR" dirty="0">
                <a:cs typeface="2  Badr" panose="00000400000000000000" pitchFamily="2" charset="-78"/>
              </a:rPr>
              <a:t>۱۷%)</a:t>
            </a:r>
            <a:r>
              <a:rPr lang="ar-SA" dirty="0">
                <a:cs typeface="2  Badr" panose="00000400000000000000" pitchFamily="2" charset="-78"/>
              </a:rPr>
              <a:t>، 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گربه‌ها </a:t>
            </a:r>
            <a:r>
              <a:rPr lang="fa-IR" dirty="0">
                <a:cs typeface="2  Badr" panose="00000400000000000000" pitchFamily="2" charset="-78"/>
              </a:rPr>
              <a:t>:</a:t>
            </a:r>
            <a:r>
              <a:rPr lang="ar-SA" dirty="0">
                <a:cs typeface="2  Badr" panose="00000400000000000000" pitchFamily="2" charset="-78"/>
              </a:rPr>
              <a:t>کمتر از سگ‌ها، اما شایع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سایر: اسب‌ها (رتبه </a:t>
            </a:r>
            <a:r>
              <a:rPr lang="fa-IR" dirty="0">
                <a:cs typeface="2  Badr" panose="00000400000000000000" pitchFamily="2" charset="-78"/>
              </a:rPr>
              <a:t>۳)</a:t>
            </a:r>
            <a:r>
              <a:rPr lang="ar-SA" dirty="0">
                <a:cs typeface="2  Badr" panose="00000400000000000000" pitchFamily="2" charset="-78"/>
              </a:rPr>
              <a:t>، پرندگان (</a:t>
            </a:r>
            <a:r>
              <a:rPr lang="fa-IR" dirty="0">
                <a:cs typeface="2  Badr" panose="00000400000000000000" pitchFamily="2" charset="-78"/>
              </a:rPr>
              <a:t>۴)</a:t>
            </a:r>
            <a:r>
              <a:rPr lang="ar-SA" dirty="0">
                <a:cs typeface="2  Badr" panose="00000400000000000000" pitchFamily="2" charset="-78"/>
              </a:rPr>
              <a:t>؛ تغییر از </a:t>
            </a:r>
            <a:r>
              <a:rPr lang="fa-IR" dirty="0">
                <a:cs typeface="2  Badr" panose="00000400000000000000" pitchFamily="2" charset="-78"/>
              </a:rPr>
              <a:t>۱۹۸۳ (</a:t>
            </a:r>
            <a:r>
              <a:rPr lang="ar-SA" dirty="0">
                <a:cs typeface="2  Badr" panose="00000400000000000000" pitchFamily="2" charset="-78"/>
              </a:rPr>
              <a:t>دام‌ها </a:t>
            </a:r>
            <a:r>
              <a:rPr lang="fa-IR" dirty="0">
                <a:cs typeface="2  Badr" panose="00000400000000000000" pitchFamily="2" charset="-78"/>
              </a:rPr>
              <a:t>۳۵%) </a:t>
            </a:r>
            <a:r>
              <a:rPr lang="ar-SA" dirty="0">
                <a:cs typeface="2  Badr" panose="00000400000000000000" pitchFamily="2" charset="-78"/>
              </a:rPr>
              <a:t>به دلیل تمرکز بر حیوانات خانگی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نژادهای کوچک (مانند چیواوا) ممکن است به دلیل دسترسی آسان‌تر به سموم خانگی بیش‌تر درگیر باشند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9042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4786"/>
            <a:ext cx="10515600" cy="6383214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کلاس‌های سمی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آفت‌کش‌ها، داروها، گیاهان و محصولات خانگی شایع‌ترین؛ عوامل فصلی مانند کودها (بهار)، قارچ‌ها/جلبک‌های آبی (تابستان)،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 (پاییز)، نمک‌های یخ‌زدا (زمستان)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آفت‌کش‌ها: حشره‌کش‌ها، علف‌کش‌ها،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ها؛ افزایش تابستانی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داروها: انسانی/دامپزشکی (مانند کالسی‌پوتریئن در زمستان)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گیاهان و توکسین‌های طبیعی: گیاهان سمی، مارها، حشرات؛ پیک بهار/تابستان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سایر: شکلات (تعطیلات)، اتیلن گلیکول (زمستان)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علائم کلی: بسته به سم؛ اغلب گوارشی، عصبی، قلبی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اکثر مواجهه‌ها بدون علامت؛ تشخیص نیاز به تاریخچه کامل و آزمایش دارد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عوامل فصلی و روندها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تابستان: دسترسی فضای باز، گیاهان، جلبک‌های آبی، قارچ‌ها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زمستان: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ها، نمک‌ها، داروهای پسوریازیس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تعطیلات:  شکلات (ولنتاین، عید پاک، هالووین، کریسمس)، لیلیوم (عید پاک، روز مادر)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روندها: کاهش موارد دام‌ها از </a:t>
            </a:r>
            <a:r>
              <a:rPr lang="fa-IR" dirty="0">
                <a:cs typeface="2  Badr" panose="00000400000000000000" pitchFamily="2" charset="-78"/>
              </a:rPr>
              <a:t>۱۹۸۳</a:t>
            </a:r>
            <a:r>
              <a:rPr lang="ar-SA" dirty="0">
                <a:cs typeface="2  Badr" panose="00000400000000000000" pitchFamily="2" charset="-78"/>
              </a:rPr>
              <a:t>؛ تمرکز بر حیوانات خانگی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642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>
                <a:cs typeface="2  Badr" panose="00000400000000000000" pitchFamily="2" charset="-78"/>
              </a:rPr>
              <a:t>اروپا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کمبود </a:t>
            </a:r>
            <a:r>
              <a:rPr lang="ar-SA" dirty="0">
                <a:cs typeface="2  Badr" panose="00000400000000000000" pitchFamily="2" charset="-78"/>
              </a:rPr>
              <a:t>‌گزارش و داده‌های ناکافی:  بسیاری از کشورها تنها گزارش‌های موردی جداگانه دارند؛ داده‌ها از سال‌های اخیر (</a:t>
            </a:r>
            <a:r>
              <a:rPr lang="fa-IR" dirty="0">
                <a:cs typeface="2  Badr" panose="00000400000000000000" pitchFamily="2" charset="-78"/>
              </a:rPr>
              <a:t>۲۰۱۰–۲۰۱۶) </a:t>
            </a:r>
            <a:r>
              <a:rPr lang="ar-SA" dirty="0">
                <a:cs typeface="2  Badr" panose="00000400000000000000" pitchFamily="2" charset="-78"/>
              </a:rPr>
              <a:t>در کشورهایی مانند بلژیک، فرانسه، اسپانیا، ایتالیا و انگلیس گردآوری شده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منابع اطلاعاتمراکز کنترل مسمومیت انسانی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ar-SA" dirty="0">
                <a:cs typeface="2  Badr" panose="00000400000000000000" pitchFamily="2" charset="-78"/>
              </a:rPr>
              <a:t>مانند</a:t>
            </a:r>
            <a:r>
              <a:rPr lang="en-US" dirty="0">
                <a:cs typeface="2  Badr" panose="00000400000000000000" pitchFamily="2" charset="-78"/>
              </a:rPr>
              <a:t> BPC </a:t>
            </a:r>
            <a:r>
              <a:rPr lang="ar-SA" dirty="0">
                <a:cs typeface="2  Badr" panose="00000400000000000000" pitchFamily="2" charset="-78"/>
              </a:rPr>
              <a:t>در بلژیک، </a:t>
            </a:r>
            <a:r>
              <a:rPr lang="en-US" dirty="0">
                <a:cs typeface="2  Badr" panose="00000400000000000000" pitchFamily="2" charset="-78"/>
              </a:rPr>
              <a:t>CNITV </a:t>
            </a:r>
            <a:r>
              <a:rPr lang="ar-SA" dirty="0">
                <a:cs typeface="2  Badr" panose="00000400000000000000" pitchFamily="2" charset="-78"/>
              </a:rPr>
              <a:t>در فرانسه، </a:t>
            </a:r>
            <a:r>
              <a:rPr lang="en-US" dirty="0">
                <a:cs typeface="2  Badr" panose="00000400000000000000" pitchFamily="2" charset="-78"/>
              </a:rPr>
              <a:t>VPIS </a:t>
            </a:r>
            <a:r>
              <a:rPr lang="ar-SA" dirty="0">
                <a:cs typeface="2  Badr" panose="00000400000000000000" pitchFamily="2" charset="-78"/>
              </a:rPr>
              <a:t>در انگلیس</a:t>
            </a:r>
            <a:r>
              <a:rPr lang="en-US" dirty="0">
                <a:cs typeface="2  Badr" panose="00000400000000000000" pitchFamily="2" charset="-78"/>
              </a:rPr>
              <a:t>) </a:t>
            </a:r>
            <a:r>
              <a:rPr lang="ar-SA" dirty="0">
                <a:cs typeface="2  Badr" panose="00000400000000000000" pitchFamily="2" charset="-78"/>
              </a:rPr>
              <a:t>داده‌های حیوانی را جمع‌آوری می‌کنند؛ آزمایشگاه‌های دامپزشکی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ar-SA" dirty="0">
                <a:cs typeface="2  Badr" panose="00000400000000000000" pitchFamily="2" charset="-78"/>
              </a:rPr>
              <a:t>مانند</a:t>
            </a:r>
            <a:r>
              <a:rPr lang="en-US" dirty="0">
                <a:cs typeface="2  Badr" panose="00000400000000000000" pitchFamily="2" charset="-78"/>
              </a:rPr>
              <a:t> LTGU </a:t>
            </a:r>
            <a:r>
              <a:rPr lang="ar-SA" dirty="0">
                <a:cs typeface="2  Badr" panose="00000400000000000000" pitchFamily="2" charset="-78"/>
              </a:rPr>
              <a:t>در بلژیک، </a:t>
            </a:r>
            <a:r>
              <a:rPr lang="en-US" dirty="0" err="1">
                <a:cs typeface="2  Badr" panose="00000400000000000000" pitchFamily="2" charset="-78"/>
              </a:rPr>
              <a:t>ToxLab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در فرانسه تأیید تحلیلی انجام می‌دهند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مسمومیت‌ها عمدتاً تصادفی، عمدی (مانند مسمومیت حیات وحش) یا محیطی هستند؛ تمرکز بر گونه‌های همراه، تولیدی و وحشی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آفت‌کش‌ها، فلزات، داروها، گیاهان، توکسین‌ها و محصولات خانگی؛ مثال‌ها از کشورهای مختلف اتحادیه اروپا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 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>
              <a:buNone/>
            </a:pP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1545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 </a:t>
            </a:r>
            <a:r>
              <a:rPr lang="ar-SA" b="1" dirty="0" smtClean="0">
                <a:cs typeface="2  Badr" panose="00000400000000000000" pitchFamily="2" charset="-78"/>
              </a:rPr>
              <a:t>گونه‌های درگیر</a:t>
            </a:r>
            <a:endParaRPr lang="en-US" dirty="0" smtClean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سگ‌ها شایع‌ترین گونه درگیر هستند، پس از آن گربه‌ها؛ در حیات وحش، پرندگان (آبزیان و شکاری) بیشتر از پستانداران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- </a:t>
            </a:r>
            <a:r>
              <a:rPr lang="ar-SA" dirty="0" smtClean="0">
                <a:cs typeface="2  Badr" panose="00000400000000000000" pitchFamily="2" charset="-78"/>
              </a:rPr>
              <a:t>حیوانات همراه:  سگ‌ها (</a:t>
            </a:r>
            <a:r>
              <a:rPr lang="fa-IR" dirty="0" smtClean="0">
                <a:cs typeface="2  Badr" panose="00000400000000000000" pitchFamily="2" charset="-78"/>
              </a:rPr>
              <a:t>۶۰–۷۰%</a:t>
            </a:r>
            <a:r>
              <a:rPr lang="ar-SA" dirty="0" smtClean="0">
                <a:cs typeface="2  Badr" panose="00000400000000000000" pitchFamily="2" charset="-78"/>
              </a:rPr>
              <a:t> موارد)، گربه‌ها (</a:t>
            </a:r>
            <a:r>
              <a:rPr lang="fa-IR" dirty="0" smtClean="0">
                <a:cs typeface="2  Badr" panose="00000400000000000000" pitchFamily="2" charset="-78"/>
              </a:rPr>
              <a:t>۲۰–۳۰%)</a:t>
            </a:r>
            <a:r>
              <a:rPr lang="ar-SA" dirty="0" smtClean="0">
                <a:cs typeface="2  Badr" panose="00000400000000000000" pitchFamily="2" charset="-78"/>
              </a:rPr>
              <a:t>، اسب‌ها (کمتر)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- </a:t>
            </a:r>
            <a:r>
              <a:rPr lang="ar-SA" dirty="0" smtClean="0">
                <a:cs typeface="2  Badr" panose="00000400000000000000" pitchFamily="2" charset="-78"/>
              </a:rPr>
              <a:t>دام‌ها:  گاوها (شایع‌ترین)، گوسفندان/بزها، طیور/خوک‌ها (نادر)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- </a:t>
            </a:r>
            <a:r>
              <a:rPr lang="ar-SA" dirty="0" smtClean="0">
                <a:cs typeface="2  Badr" panose="00000400000000000000" pitchFamily="2" charset="-78"/>
              </a:rPr>
              <a:t>حیات وحش:  پرندگان (آبزیان مانند قوها، شکاری مانند بازها و عقاب‌ها)؛ پستانداران (روباه‌ها، سمورها)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 smtClean="0">
                <a:cs typeface="2  Badr" panose="00000400000000000000" pitchFamily="2" charset="-78"/>
              </a:rPr>
              <a:t>-  </a:t>
            </a:r>
            <a:r>
              <a:rPr lang="ar-SA" dirty="0" smtClean="0">
                <a:cs typeface="2  Badr" panose="00000400000000000000" pitchFamily="2" charset="-78"/>
              </a:rPr>
              <a:t>توزیع گونه‌ها نشان‌دهنده تمرکز بر حیوانات خانگی و وحشی است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حیوانات وحشی اغلب مسمومیت ثانویه دارند؛ دام‌ها در چرای آزاد بیشتر در معرض خطر</a:t>
            </a:r>
            <a:r>
              <a:rPr lang="en-US" dirty="0" smtClean="0">
                <a:cs typeface="2  Badr" panose="00000400000000000000" pitchFamily="2" charset="-78"/>
              </a:rPr>
              <a:t>.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035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>
                <a:cs typeface="2  Badr" panose="00000400000000000000" pitchFamily="2" charset="-78"/>
              </a:rPr>
              <a:t>کلاس‌های سمی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آفت‌کش‌ها </a:t>
            </a:r>
            <a:r>
              <a:rPr lang="ar-SA" dirty="0">
                <a:cs typeface="2  Badr" panose="00000400000000000000" pitchFamily="2" charset="-78"/>
              </a:rPr>
              <a:t>اصلی‌ترین علت (</a:t>
            </a:r>
            <a:r>
              <a:rPr lang="fa-IR" dirty="0">
                <a:cs typeface="2  Badr" panose="00000400000000000000" pitchFamily="2" charset="-78"/>
              </a:rPr>
              <a:t>۴۰–۵۰%)</a:t>
            </a:r>
            <a:r>
              <a:rPr lang="ar-SA" dirty="0">
                <a:cs typeface="2  Badr" panose="00000400000000000000" pitchFamily="2" charset="-78"/>
              </a:rPr>
              <a:t>، پس از آن داروها (</a:t>
            </a:r>
            <a:r>
              <a:rPr lang="fa-IR" dirty="0">
                <a:cs typeface="2  Badr" panose="00000400000000000000" pitchFamily="2" charset="-78"/>
              </a:rPr>
              <a:t>۲۰%)</a:t>
            </a:r>
            <a:r>
              <a:rPr lang="ar-SA" dirty="0">
                <a:cs typeface="2  Badr" panose="00000400000000000000" pitchFamily="2" charset="-78"/>
              </a:rPr>
              <a:t>، گیاهان (</a:t>
            </a:r>
            <a:r>
              <a:rPr lang="fa-IR" dirty="0">
                <a:cs typeface="2  Badr" panose="00000400000000000000" pitchFamily="2" charset="-78"/>
              </a:rPr>
              <a:t>۱۵%)</a:t>
            </a:r>
            <a:r>
              <a:rPr lang="ar-SA" dirty="0">
                <a:cs typeface="2  Badr" panose="00000400000000000000" pitchFamily="2" charset="-78"/>
              </a:rPr>
              <a:t>، فلزات و توکسین‌ها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حیوانات همراه: آفت‌کش‌ها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ar-SA" dirty="0">
                <a:cs typeface="2  Badr" panose="00000400000000000000" pitchFamily="2" charset="-78"/>
              </a:rPr>
              <a:t>حشره‌کش‌ها،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</a:t>
            </a:r>
            <a:r>
              <a:rPr lang="en-US" dirty="0">
                <a:cs typeface="2  Badr" panose="00000400000000000000" pitchFamily="2" charset="-78"/>
              </a:rPr>
              <a:t>)</a:t>
            </a:r>
            <a:r>
              <a:rPr lang="ar-SA" dirty="0">
                <a:cs typeface="2  Badr" panose="00000400000000000000" pitchFamily="2" charset="-78"/>
              </a:rPr>
              <a:t>، داروها (انسانی/دامپزشکی)، محصولات خانگی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دام‌ها: آفت‌کش‌ها (حشره‌کش‌ها، پوشش دانه‌ها)، گیاهان، اختلالات تغذیه‌ای (اوره، بار بیش از حد غلات)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حیات وحش:  آفت‌کش‌ها آنتی‌کولین‌استرازها،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</a:t>
            </a:r>
            <a:r>
              <a:rPr lang="en-US" dirty="0">
                <a:cs typeface="2  Badr" panose="00000400000000000000" pitchFamily="2" charset="-78"/>
              </a:rPr>
              <a:t>)</a:t>
            </a:r>
            <a:r>
              <a:rPr lang="ar-SA" dirty="0">
                <a:cs typeface="2  Badr" panose="00000400000000000000" pitchFamily="2" charset="-78"/>
              </a:rPr>
              <a:t>، فلزات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از مهمات</a:t>
            </a:r>
            <a:endParaRPr lang="en-US" dirty="0">
              <a:cs typeface="2  Badr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0840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677" y="114300"/>
            <a:ext cx="11213123" cy="6611815"/>
          </a:xfrm>
        </p:spPr>
        <p:txBody>
          <a:bodyPr>
            <a:normAutofit fontScale="92500" lnSpcReduction="20000"/>
          </a:bodyPr>
          <a:lstStyle/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غیرفلزات و شبه‌فلزات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موارد نادر اما شامل فلوروزیس، آرسنیک و سلنیوم هستند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b="1" dirty="0">
                <a:cs typeface="2  Badr" panose="00000400000000000000" pitchFamily="2" charset="-78"/>
              </a:rPr>
              <a:t>- </a:t>
            </a:r>
            <a:r>
              <a:rPr lang="ar-SA" b="1" dirty="0">
                <a:cs typeface="2  Badr" panose="00000400000000000000" pitchFamily="2" charset="-78"/>
              </a:rPr>
              <a:t>فلوروزیس</a:t>
            </a:r>
            <a:r>
              <a:rPr lang="ar-SA" dirty="0">
                <a:cs typeface="2  Badr" panose="00000400000000000000" pitchFamily="2" charset="-78"/>
              </a:rPr>
              <a:t>:  از آب زیرزمینی یا علوفه (مانند بقایای شکر چغندر در بلژیک)؛ موارد در بوقلمون‌ها و گاوها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b="1" dirty="0">
                <a:cs typeface="2  Badr" panose="00000400000000000000" pitchFamily="2" charset="-78"/>
              </a:rPr>
              <a:t>آرسنیک</a:t>
            </a:r>
            <a:r>
              <a:rPr lang="en-US" b="1" dirty="0">
                <a:cs typeface="2  Badr" panose="00000400000000000000" pitchFamily="2" charset="-78"/>
              </a:rPr>
              <a:t>As</a:t>
            </a:r>
            <a:r>
              <a:rPr lang="ar-SA" dirty="0">
                <a:cs typeface="2  Badr" panose="00000400000000000000" pitchFamily="2" charset="-78"/>
              </a:rPr>
              <a:t>:  عمدتاً گاوها، گاهی گوسفندان (از بقایای آتش‌سوزی غیرقانونی)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b="1" dirty="0">
                <a:cs typeface="2  Badr" panose="00000400000000000000" pitchFamily="2" charset="-78"/>
              </a:rPr>
              <a:t>سلنیوم</a:t>
            </a:r>
            <a:r>
              <a:rPr lang="en-US" dirty="0">
                <a:cs typeface="2  Badr" panose="00000400000000000000" pitchFamily="2" charset="-78"/>
              </a:rPr>
              <a:t>Se</a:t>
            </a:r>
            <a:r>
              <a:rPr lang="ar-SA" dirty="0">
                <a:cs typeface="2  Badr" panose="00000400000000000000" pitchFamily="2" charset="-78"/>
              </a:rPr>
              <a:t>:  نادر؛ موارد در گوسفندان (انگلیس) و خوک‌ها (اسپانیا)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algn="r" rtl="1">
              <a:buFontTx/>
              <a:buChar char="-"/>
            </a:pPr>
            <a:r>
              <a:rPr lang="ar-SA" dirty="0" smtClean="0">
                <a:cs typeface="2  Badr" panose="00000400000000000000" pitchFamily="2" charset="-78"/>
              </a:rPr>
              <a:t>علائم</a:t>
            </a:r>
            <a:r>
              <a:rPr lang="ar-SA" dirty="0">
                <a:cs typeface="2  Badr" panose="00000400000000000000" pitchFamily="2" charset="-78"/>
              </a:rPr>
              <a:t>:  فلوروزیس (مشکلات دندانی/اسکلتی)، آرسنیک (مرگ حاد)، </a:t>
            </a:r>
            <a:r>
              <a:rPr lang="en-US" dirty="0">
                <a:cs typeface="2  Badr" panose="00000400000000000000" pitchFamily="2" charset="-78"/>
              </a:rPr>
              <a:t>Se (</a:t>
            </a:r>
            <a:r>
              <a:rPr lang="ar-SA" dirty="0">
                <a:cs typeface="2  Badr" panose="00000400000000000000" pitchFamily="2" charset="-78"/>
              </a:rPr>
              <a:t>سمیت </a:t>
            </a:r>
            <a:r>
              <a:rPr lang="ar-SA" dirty="0" smtClean="0">
                <a:cs typeface="2  Badr" panose="00000400000000000000" pitchFamily="2" charset="-78"/>
              </a:rPr>
              <a:t>مزمن</a:t>
            </a:r>
            <a:endParaRPr lang="en-US" dirty="0" smtClean="0">
              <a:cs typeface="2  Badr" panose="00000400000000000000" pitchFamily="2" charset="-78"/>
            </a:endParaRPr>
          </a:p>
          <a:p>
            <a:pPr algn="r" rtl="1">
              <a:buFontTx/>
              <a:buChar char="-"/>
            </a:pPr>
            <a:r>
              <a:rPr lang="en-US" dirty="0" smtClean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 آزمایش آب/خاک ضروری؛ جوانان حساس‌تر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 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b="1" u="sng" dirty="0">
                <a:cs typeface="2  Badr" panose="00000400000000000000" pitchFamily="2" charset="-78"/>
              </a:rPr>
              <a:t>فلزات</a:t>
            </a:r>
            <a:endParaRPr lang="en-US" u="sng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سرب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) </a:t>
            </a:r>
            <a:r>
              <a:rPr lang="ar-SA" dirty="0">
                <a:cs typeface="2  Badr" panose="00000400000000000000" pitchFamily="2" charset="-78"/>
              </a:rPr>
              <a:t>و مس</a:t>
            </a:r>
            <a:r>
              <a:rPr lang="en-US" dirty="0">
                <a:cs typeface="2  Badr" panose="00000400000000000000" pitchFamily="2" charset="-78"/>
              </a:rPr>
              <a:t> (Cu) </a:t>
            </a:r>
            <a:r>
              <a:rPr lang="ar-SA" dirty="0">
                <a:cs typeface="2  Badr" panose="00000400000000000000" pitchFamily="2" charset="-78"/>
              </a:rPr>
              <a:t>شایع‌ترین؛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از مهمات، </a:t>
            </a:r>
            <a:r>
              <a:rPr lang="en-US" dirty="0">
                <a:cs typeface="2  Badr" panose="00000400000000000000" pitchFamily="2" charset="-78"/>
              </a:rPr>
              <a:t>Cu </a:t>
            </a:r>
            <a:r>
              <a:rPr lang="ar-SA" dirty="0">
                <a:cs typeface="2  Badr" panose="00000400000000000000" pitchFamily="2" charset="-78"/>
              </a:rPr>
              <a:t>از مکمل‌ها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مس</a:t>
            </a:r>
            <a:r>
              <a:rPr lang="en-US" dirty="0">
                <a:cs typeface="2  Badr" panose="00000400000000000000" pitchFamily="2" charset="-78"/>
              </a:rPr>
              <a:t> (Cu):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  - </a:t>
            </a:r>
            <a:r>
              <a:rPr lang="ar-SA" dirty="0">
                <a:cs typeface="2  Badr" panose="00000400000000000000" pitchFamily="2" charset="-78"/>
              </a:rPr>
              <a:t>موارد: یونان (گوسفندان از کود مرغی)، انگلیس (گوسفندان ارگانیک از شبدر)، بلژیک (گوساله‌ها از شیر جایگزین)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  - </a:t>
            </a:r>
            <a:r>
              <a:rPr lang="ar-SA" dirty="0">
                <a:cs typeface="2  Badr" panose="00000400000000000000" pitchFamily="2" charset="-78"/>
              </a:rPr>
              <a:t>علائم: سمیت مزمن (همولیز، مرگ)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سرب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 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  - </a:t>
            </a:r>
            <a:r>
              <a:rPr lang="ar-SA" dirty="0">
                <a:cs typeface="2  Badr" panose="00000400000000000000" pitchFamily="2" charset="-78"/>
              </a:rPr>
              <a:t>موارد: اسب‌ها (اسپانیا: نزدیک کارخانه بازیافت باتری)، گاوها (انگلیس/اتریش: باتری‌های دورریخته، رنگ قدیمی)، پرندگان (اسپانیا: </a:t>
            </a:r>
            <a:r>
              <a:rPr lang="fa-IR" dirty="0">
                <a:cs typeface="2  Badr" panose="00000400000000000000" pitchFamily="2" charset="-78"/>
              </a:rPr>
              <a:t>۵۰۰۰۰</a:t>
            </a:r>
            <a:r>
              <a:rPr lang="ar-SA" dirty="0">
                <a:cs typeface="2  Badr" panose="00000400000000000000" pitchFamily="2" charset="-78"/>
              </a:rPr>
              <a:t> مرگ سالانه آبزیان پیش از ممنوعیت)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  - </a:t>
            </a:r>
            <a:r>
              <a:rPr lang="ar-SA" dirty="0">
                <a:cs typeface="2  Badr" panose="00000400000000000000" pitchFamily="2" charset="-78"/>
              </a:rPr>
              <a:t>شکاری‌ها</a:t>
            </a:r>
            <a:r>
              <a:rPr lang="fa-IR" dirty="0">
                <a:cs typeface="2  Badr" panose="00000400000000000000" pitchFamily="2" charset="-78"/>
              </a:rPr>
              <a:t>: </a:t>
            </a:r>
            <a:r>
              <a:rPr lang="ar-SA" dirty="0">
                <a:cs typeface="2  Badr" panose="00000400000000000000" pitchFamily="2" charset="-78"/>
              </a:rPr>
              <a:t>عقاب‌ها، بازها از مهمات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ar-SA" dirty="0">
                <a:cs typeface="2  Badr" panose="00000400000000000000" pitchFamily="2" charset="-78"/>
              </a:rPr>
              <a:t>اتریش، آلمان، اسپانیا، فرانسه</a:t>
            </a:r>
            <a:r>
              <a:rPr lang="en-US" dirty="0">
                <a:cs typeface="2  Badr" panose="00000400000000000000" pitchFamily="2" charset="-78"/>
              </a:rPr>
              <a:t>).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  - </a:t>
            </a:r>
            <a:r>
              <a:rPr lang="ar-SA" dirty="0">
                <a:cs typeface="2  Badr" panose="00000400000000000000" pitchFamily="2" charset="-78"/>
              </a:rPr>
              <a:t>علائم: کم‌خونی، مشکلات عصبی (لارینژیال در اسب‌ها)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ar-SA" dirty="0">
                <a:cs typeface="2  Badr" panose="00000400000000000000" pitchFamily="2" charset="-78"/>
              </a:rPr>
              <a:t>- مسمومیت‌ها در گونه‌های وحشی</a:t>
            </a:r>
            <a:r>
              <a:rPr lang="en-US" dirty="0">
                <a:cs typeface="2  Badr" panose="00000400000000000000" pitchFamily="2" charset="-78"/>
              </a:rPr>
              <a:t> (</a:t>
            </a:r>
            <a:r>
              <a:rPr lang="en-US" dirty="0" err="1">
                <a:cs typeface="2  Badr" panose="00000400000000000000" pitchFamily="2" charset="-78"/>
              </a:rPr>
              <a:t>Pb</a:t>
            </a:r>
            <a:r>
              <a:rPr lang="en-US" dirty="0">
                <a:cs typeface="2  Badr" panose="00000400000000000000" pitchFamily="2" charset="-78"/>
              </a:rPr>
              <a:t> </a:t>
            </a:r>
            <a:r>
              <a:rPr lang="ar-SA" dirty="0">
                <a:cs typeface="2  Badr" panose="00000400000000000000" pitchFamily="2" charset="-78"/>
              </a:rPr>
              <a:t>در عقاب‌ها، </a:t>
            </a:r>
            <a:r>
              <a:rPr lang="en-US" dirty="0">
                <a:cs typeface="2  Badr" panose="00000400000000000000" pitchFamily="2" charset="-78"/>
              </a:rPr>
              <a:t>Hg </a:t>
            </a:r>
            <a:r>
              <a:rPr lang="ar-SA" dirty="0">
                <a:cs typeface="2  Badr" panose="00000400000000000000" pitchFamily="2" charset="-78"/>
              </a:rPr>
              <a:t>در شاهین‌ها</a:t>
            </a:r>
            <a:r>
              <a:rPr lang="en-US" dirty="0">
                <a:cs typeface="2  Badr" panose="00000400000000000000" pitchFamily="2" charset="-78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626392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b="1" dirty="0" smtClean="0">
                <a:cs typeface="2  Badr" panose="00000400000000000000" pitchFamily="2" charset="-78"/>
              </a:rPr>
              <a:t>آفت‌کش‌ها</a:t>
            </a:r>
            <a:endParaRPr lang="en-US" dirty="0">
              <a:cs typeface="2  Bad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dirty="0" smtClean="0">
                <a:cs typeface="2  Badr" panose="00000400000000000000" pitchFamily="2" charset="-78"/>
              </a:rPr>
              <a:t>شایع‌ترین </a:t>
            </a:r>
            <a:r>
              <a:rPr lang="ar-SA" dirty="0">
                <a:cs typeface="2  Badr" panose="00000400000000000000" pitchFamily="2" charset="-78"/>
              </a:rPr>
              <a:t>کلاس آنتی‌کولین‌استرازها،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ها، </a:t>
            </a:r>
            <a:r>
              <a:rPr lang="en-US" dirty="0" err="1">
                <a:cs typeface="2  Badr" panose="00000400000000000000" pitchFamily="2" charset="-78"/>
              </a:rPr>
              <a:t>molluscicide</a:t>
            </a:r>
            <a:r>
              <a:rPr lang="ar-SA" dirty="0">
                <a:cs typeface="2  Badr" panose="00000400000000000000" pitchFamily="2" charset="-78"/>
              </a:rPr>
              <a:t>ها</a:t>
            </a:r>
            <a:endParaRPr lang="en-US" dirty="0">
              <a:cs typeface="2  Badr" panose="00000400000000000000" pitchFamily="2" charset="-78"/>
            </a:endParaRP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حشره‌کش‌ها:  کاربامات‌ها (بلژیک، چک، اسپانیا، ایتالیا: </a:t>
            </a:r>
            <a:r>
              <a:rPr lang="fa-IR" dirty="0">
                <a:cs typeface="2  Badr" panose="00000400000000000000" pitchFamily="2" charset="-78"/>
              </a:rPr>
              <a:t>۵۰%</a:t>
            </a:r>
            <a:r>
              <a:rPr lang="ar-SA" dirty="0">
                <a:cs typeface="2  Badr" panose="00000400000000000000" pitchFamily="2" charset="-78"/>
              </a:rPr>
              <a:t> موارد سگ‌ها/گربه‌ها)؛ ارگانوفسفات‌ها (کمتر)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Rodenticide</a:t>
            </a:r>
            <a:r>
              <a:rPr lang="ar-SA" dirty="0">
                <a:cs typeface="2  Badr" panose="00000400000000000000" pitchFamily="2" charset="-78"/>
              </a:rPr>
              <a:t>ها: ضد انعقادها (ایتالیا، بلژیک: </a:t>
            </a:r>
            <a:r>
              <a:rPr lang="fa-IR" dirty="0">
                <a:cs typeface="2  Badr" panose="00000400000000000000" pitchFamily="2" charset="-78"/>
              </a:rPr>
              <a:t>۶۰%</a:t>
            </a:r>
            <a:r>
              <a:rPr lang="ar-SA" dirty="0">
                <a:cs typeface="2  Badr" panose="00000400000000000000" pitchFamily="2" charset="-78"/>
              </a:rPr>
              <a:t> موارد سگ‌ها)؛ استرکنین (یونان، اسپانیا: ممنوع اما شایع)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سایر:  متالدهید چک، انگلیس</a:t>
            </a:r>
            <a:r>
              <a:rPr lang="en-US" dirty="0">
                <a:cs typeface="2  Badr" panose="00000400000000000000" pitchFamily="2" charset="-78"/>
              </a:rPr>
              <a:t>: </a:t>
            </a:r>
            <a:r>
              <a:rPr lang="en-US" dirty="0" err="1">
                <a:cs typeface="2  Badr" panose="00000400000000000000" pitchFamily="2" charset="-78"/>
              </a:rPr>
              <a:t>molluscicide</a:t>
            </a:r>
            <a:r>
              <a:rPr lang="ar-SA" dirty="0">
                <a:cs typeface="2  Badr" panose="00000400000000000000" pitchFamily="2" charset="-78"/>
              </a:rPr>
              <a:t>ها در باغ‌ها</a:t>
            </a:r>
            <a:r>
              <a:rPr lang="en-US" dirty="0">
                <a:cs typeface="2  Badr" panose="00000400000000000000" pitchFamily="2" charset="-78"/>
              </a:rPr>
              <a:t>)</a:t>
            </a:r>
            <a:r>
              <a:rPr lang="ar-SA" dirty="0">
                <a:cs typeface="2  Badr" panose="00000400000000000000" pitchFamily="2" charset="-78"/>
              </a:rPr>
              <a:t>، پاراکوات/گلیفوسیت (یونان، فرانسه)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حیات وحش:  کاربوفوران/آلدیکارب (اسپانیا: </a:t>
            </a:r>
            <a:r>
              <a:rPr lang="fa-IR" dirty="0">
                <a:cs typeface="2  Badr" panose="00000400000000000000" pitchFamily="2" charset="-78"/>
              </a:rPr>
              <a:t>۸۸%</a:t>
            </a:r>
            <a:r>
              <a:rPr lang="ar-SA" dirty="0">
                <a:cs typeface="2  Badr" panose="00000400000000000000" pitchFamily="2" charset="-78"/>
              </a:rPr>
              <a:t> موارد کرکس‌ها)، </a:t>
            </a:r>
            <a:r>
              <a:rPr lang="en-US" dirty="0">
                <a:cs typeface="2  Badr" panose="00000400000000000000" pitchFamily="2" charset="-78"/>
              </a:rPr>
              <a:t>rodenticide</a:t>
            </a:r>
            <a:r>
              <a:rPr lang="ar-SA" dirty="0">
                <a:cs typeface="2  Badr" panose="00000400000000000000" pitchFamily="2" charset="-78"/>
              </a:rPr>
              <a:t>ها (فرانسه: </a:t>
            </a:r>
            <a:r>
              <a:rPr lang="fa-IR" dirty="0">
                <a:cs typeface="2  Badr" panose="00000400000000000000" pitchFamily="2" charset="-78"/>
              </a:rPr>
              <a:t>۵۰%</a:t>
            </a:r>
            <a:r>
              <a:rPr lang="ar-SA" dirty="0">
                <a:cs typeface="2  Badr" panose="00000400000000000000" pitchFamily="2" charset="-78"/>
              </a:rPr>
              <a:t> خرگوش‌ها)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علائم:  عصبی (تشنج، فلج)، خونریزی (ضد انعقادها)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  <a:p>
            <a:pPr marL="0" indent="0" algn="r" rtl="1">
              <a:buNone/>
            </a:pPr>
            <a:r>
              <a:rPr lang="en-US" dirty="0">
                <a:cs typeface="2  Badr" panose="00000400000000000000" pitchFamily="2" charset="-78"/>
              </a:rPr>
              <a:t>- </a:t>
            </a:r>
            <a:r>
              <a:rPr lang="ar-SA" dirty="0">
                <a:cs typeface="2  Badr" panose="00000400000000000000" pitchFamily="2" charset="-78"/>
              </a:rPr>
              <a:t>پیامدها:  مسمومیت عمدی در حیات وحش کاهش یافته اما هنوز مشکل‌ساز؛ نظارت بر استفاده ضروری</a:t>
            </a:r>
            <a:r>
              <a:rPr lang="en-US" dirty="0">
                <a:cs typeface="2  Badr" panose="00000400000000000000" pitchFamily="2" charset="-78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342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2151</Words>
  <Application>Microsoft Office PowerPoint</Application>
  <PresentationFormat>Widescreen</PresentationFormat>
  <Paragraphs>182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2  Badr</vt:lpstr>
      <vt:lpstr>Arial</vt:lpstr>
      <vt:lpstr>Century Gothic</vt:lpstr>
      <vt:lpstr>Wingdings 3</vt:lpstr>
      <vt:lpstr>Wisp</vt:lpstr>
      <vt:lpstr>همه‌گیرشناسی مسمومیت‌های حیوانی در ایالات متحده، اروپا و آسیا </vt:lpstr>
      <vt:lpstr>آمریکا</vt:lpstr>
      <vt:lpstr>گونه‌های درگیر</vt:lpstr>
      <vt:lpstr>PowerPoint Presentation</vt:lpstr>
      <vt:lpstr>اروپا</vt:lpstr>
      <vt:lpstr>PowerPoint Presentation</vt:lpstr>
      <vt:lpstr>کلاس‌های سمی</vt:lpstr>
      <vt:lpstr>PowerPoint Presentation</vt:lpstr>
      <vt:lpstr>آفت‌کش‌ها</vt:lpstr>
      <vt:lpstr>PowerPoint Presentation</vt:lpstr>
      <vt:lpstr>PowerPoint Presentation</vt:lpstr>
      <vt:lpstr>آسیا</vt:lpstr>
      <vt:lpstr>PowerPoint Presentation</vt:lpstr>
      <vt:lpstr>فلزات</vt:lpstr>
      <vt:lpstr>غیرفلزات و شبه‌فلزات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همه‌گیرشناسی مسمومیت‌های حیوانی در ایالات متحده، اروپا و آسیا </dc:title>
  <dc:creator>surface</dc:creator>
  <cp:lastModifiedBy>surface</cp:lastModifiedBy>
  <cp:revision>20</cp:revision>
  <dcterms:created xsi:type="dcterms:W3CDTF">2025-10-12T23:28:40Z</dcterms:created>
  <dcterms:modified xsi:type="dcterms:W3CDTF">2025-10-13T07:43:00Z</dcterms:modified>
</cp:coreProperties>
</file>